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  <p:sldMasterId id="2147483756" r:id="rId2"/>
    <p:sldMasterId id="2147483775" r:id="rId3"/>
    <p:sldMasterId id="2147483795" r:id="rId4"/>
    <p:sldMasterId id="2147483814" r:id="rId5"/>
  </p:sldMasterIdLst>
  <p:notesMasterIdLst>
    <p:notesMasterId r:id="rId22"/>
  </p:notesMasterIdLst>
  <p:handoutMasterIdLst>
    <p:handoutMasterId r:id="rId23"/>
  </p:handoutMasterIdLst>
  <p:sldIdLst>
    <p:sldId id="265" r:id="rId6"/>
    <p:sldId id="266" r:id="rId7"/>
    <p:sldId id="284" r:id="rId8"/>
    <p:sldId id="269" r:id="rId9"/>
    <p:sldId id="281" r:id="rId10"/>
    <p:sldId id="282" r:id="rId11"/>
    <p:sldId id="262" r:id="rId12"/>
    <p:sldId id="270" r:id="rId13"/>
    <p:sldId id="283" r:id="rId14"/>
    <p:sldId id="271" r:id="rId15"/>
    <p:sldId id="263" r:id="rId16"/>
    <p:sldId id="289" r:id="rId17"/>
    <p:sldId id="285" r:id="rId18"/>
    <p:sldId id="286" r:id="rId19"/>
    <p:sldId id="287" r:id="rId20"/>
    <p:sldId id="288" r:id="rId2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31F174-5EAA-4ED2-89F3-8867336C808E}" v="68" dt="2021-02-03T07:54:50.2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58" autoAdjust="0"/>
    <p:restoredTop sz="94660"/>
  </p:normalViewPr>
  <p:slideViewPr>
    <p:cSldViewPr snapToGrid="0">
      <p:cViewPr varScale="1">
        <p:scale>
          <a:sx n="67" d="100"/>
          <a:sy n="67" d="100"/>
        </p:scale>
        <p:origin x="588" y="4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Kyllä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Taul1!$A$2:$A$12</c:f>
              <c:strCache>
                <c:ptCount val="11"/>
                <c:pt idx="0">
                  <c:v>16.3.2020</c:v>
                </c:pt>
                <c:pt idx="1">
                  <c:v>30.3.2020</c:v>
                </c:pt>
                <c:pt idx="2">
                  <c:v>20.4.2020</c:v>
                </c:pt>
                <c:pt idx="3">
                  <c:v>4.5.2020</c:v>
                </c:pt>
                <c:pt idx="4">
                  <c:v>18.5.2020</c:v>
                </c:pt>
                <c:pt idx="5">
                  <c:v>1.6.2020</c:v>
                </c:pt>
                <c:pt idx="6">
                  <c:v>23.6.2020</c:v>
                </c:pt>
                <c:pt idx="7">
                  <c:v>1.9.2020</c:v>
                </c:pt>
                <c:pt idx="8">
                  <c:v>8.10.2020</c:v>
                </c:pt>
                <c:pt idx="9">
                  <c:v>1.12.2020</c:v>
                </c:pt>
                <c:pt idx="10">
                  <c:v>2.2.2021</c:v>
                </c:pt>
              </c:strCache>
            </c:strRef>
          </c:cat>
          <c:val>
            <c:numRef>
              <c:f>Taul1!$B$2:$B$12</c:f>
              <c:numCache>
                <c:formatCode>General</c:formatCode>
                <c:ptCount val="11"/>
                <c:pt idx="0">
                  <c:v>0.94899999999999995</c:v>
                </c:pt>
                <c:pt idx="1">
                  <c:v>0.95328771199047901</c:v>
                </c:pt>
                <c:pt idx="2">
                  <c:v>0.92271505376344098</c:v>
                </c:pt>
                <c:pt idx="3">
                  <c:v>0.91018928715263803</c:v>
                </c:pt>
                <c:pt idx="4">
                  <c:v>0.90742924528301905</c:v>
                </c:pt>
                <c:pt idx="5">
                  <c:v>0.89465930018416218</c:v>
                </c:pt>
                <c:pt idx="6">
                  <c:v>0.87557220141489811</c:v>
                </c:pt>
                <c:pt idx="7">
                  <c:v>0.89403553299492389</c:v>
                </c:pt>
                <c:pt idx="8">
                  <c:v>0.89416182997610094</c:v>
                </c:pt>
                <c:pt idx="9">
                  <c:v>0.87260950030845164</c:v>
                </c:pt>
                <c:pt idx="10">
                  <c:v>0.85864709636247605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33-4A24-B4F2-B4561D52288D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Ei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Taul1!$A$2:$A$12</c:f>
              <c:strCache>
                <c:ptCount val="11"/>
                <c:pt idx="0">
                  <c:v>16.3.2020</c:v>
                </c:pt>
                <c:pt idx="1">
                  <c:v>30.3.2020</c:v>
                </c:pt>
                <c:pt idx="2">
                  <c:v>20.4.2020</c:v>
                </c:pt>
                <c:pt idx="3">
                  <c:v>4.5.2020</c:v>
                </c:pt>
                <c:pt idx="4">
                  <c:v>18.5.2020</c:v>
                </c:pt>
                <c:pt idx="5">
                  <c:v>1.6.2020</c:v>
                </c:pt>
                <c:pt idx="6">
                  <c:v>23.6.2020</c:v>
                </c:pt>
                <c:pt idx="7">
                  <c:v>1.9.2020</c:v>
                </c:pt>
                <c:pt idx="8">
                  <c:v>8.10.2020</c:v>
                </c:pt>
                <c:pt idx="9">
                  <c:v>1.12.2020</c:v>
                </c:pt>
                <c:pt idx="10">
                  <c:v>2.2.2021</c:v>
                </c:pt>
              </c:strCache>
            </c:strRef>
          </c:cat>
          <c:val>
            <c:numRef>
              <c:f>Taul1!$C$2:$C$12</c:f>
              <c:numCache>
                <c:formatCode>General</c:formatCode>
                <c:ptCount val="11"/>
                <c:pt idx="0">
                  <c:v>5.0999999999999997E-2</c:v>
                </c:pt>
                <c:pt idx="1">
                  <c:v>4.6712288009521E-2</c:v>
                </c:pt>
                <c:pt idx="2">
                  <c:v>7.7284946236559099E-2</c:v>
                </c:pt>
                <c:pt idx="3">
                  <c:v>8.9810712847362098E-2</c:v>
                </c:pt>
                <c:pt idx="4">
                  <c:v>9.2570754716981105E-2</c:v>
                </c:pt>
                <c:pt idx="5">
                  <c:v>0.10534069981583795</c:v>
                </c:pt>
                <c:pt idx="6">
                  <c:v>0.12442779858510195</c:v>
                </c:pt>
                <c:pt idx="7">
                  <c:v>0.10596446700507615</c:v>
                </c:pt>
                <c:pt idx="8">
                  <c:v>0.10583817002389893</c:v>
                </c:pt>
                <c:pt idx="9">
                  <c:v>0.12739049969154845</c:v>
                </c:pt>
                <c:pt idx="10">
                  <c:v>0.14135290363752395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33-4A24-B4F2-B4561D5228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84081775"/>
        <c:axId val="1629970415"/>
      </c:barChart>
      <c:catAx>
        <c:axId val="13840817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629970415"/>
        <c:crosses val="autoZero"/>
        <c:auto val="1"/>
        <c:lblAlgn val="ctr"/>
        <c:lblOffset val="100"/>
        <c:noMultiLvlLbl val="0"/>
      </c:catAx>
      <c:valAx>
        <c:axId val="1629970415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3840817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16.3.2020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Taul1!$A$2:$A$4</c:f>
              <c:strCache>
                <c:ptCount val="3"/>
                <c:pt idx="0">
                  <c:v>En odota</c:v>
                </c:pt>
                <c:pt idx="1">
                  <c:v>Vähän (&lt;10 henkeä)</c:v>
                </c:pt>
                <c:pt idx="2">
                  <c:v>Paljon (≥10 henkeä)</c:v>
                </c:pt>
              </c:strCache>
            </c:strRef>
          </c:cat>
          <c:val>
            <c:numRef>
              <c:f>Taul1!$B$2:$B$4</c:f>
              <c:numCache>
                <c:formatCode>General</c:formatCode>
                <c:ptCount val="3"/>
                <c:pt idx="0">
                  <c:v>0.49099999999999999</c:v>
                </c:pt>
                <c:pt idx="1">
                  <c:v>0.35499999999999998</c:v>
                </c:pt>
                <c:pt idx="2">
                  <c:v>0.154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09-4B57-94B6-973BBB012B6C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30.3.2020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Taul1!$A$2:$A$4</c:f>
              <c:strCache>
                <c:ptCount val="3"/>
                <c:pt idx="0">
                  <c:v>En odota</c:v>
                </c:pt>
                <c:pt idx="1">
                  <c:v>Vähän (&lt;10 henkeä)</c:v>
                </c:pt>
                <c:pt idx="2">
                  <c:v>Paljon (≥10 henkeä)</c:v>
                </c:pt>
              </c:strCache>
            </c:strRef>
          </c:cat>
          <c:val>
            <c:numRef>
              <c:f>Taul1!$C$2:$C$4</c:f>
              <c:numCache>
                <c:formatCode>General</c:formatCode>
                <c:ptCount val="3"/>
                <c:pt idx="0">
                  <c:v>0.37935362409789802</c:v>
                </c:pt>
                <c:pt idx="1">
                  <c:v>0.39159083777847498</c:v>
                </c:pt>
                <c:pt idx="2">
                  <c:v>0.229055538123627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09-4B57-94B6-973BBB012B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7778720"/>
        <c:axId val="350873328"/>
      </c:barChart>
      <c:catAx>
        <c:axId val="547778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50873328"/>
        <c:crosses val="autoZero"/>
        <c:auto val="1"/>
        <c:lblAlgn val="ctr"/>
        <c:lblOffset val="100"/>
        <c:noMultiLvlLbl val="0"/>
      </c:catAx>
      <c:valAx>
        <c:axId val="350873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47778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538358026321669"/>
          <c:y val="7.2569862419329417E-2"/>
          <c:w val="0.34616419736783305"/>
          <c:h val="0.17134040150408908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812583856804882E-2"/>
          <c:y val="3.3326152136621996E-2"/>
          <c:w val="0.90874278328633018"/>
          <c:h val="0.774947608345897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20.4.2020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Liikevaihto on pysynyt ennallaan tai kasvanut</c:v>
                </c:pt>
                <c:pt idx="1">
                  <c:v>Vähentänyt 1–25 % </c:v>
                </c:pt>
                <c:pt idx="2">
                  <c:v>Vähentänyt 25–50 % </c:v>
                </c:pt>
                <c:pt idx="3">
                  <c:v>Vähentänyt 50–75 % </c:v>
                </c:pt>
                <c:pt idx="4">
                  <c:v>Vähentänyt 75–100 % </c:v>
                </c:pt>
              </c:strCache>
            </c:strRef>
          </c:cat>
          <c:val>
            <c:numRef>
              <c:f>Taul1!$B$2:$B$6</c:f>
              <c:numCache>
                <c:formatCode>General</c:formatCode>
                <c:ptCount val="5"/>
                <c:pt idx="0">
                  <c:v>0.24743777452415799</c:v>
                </c:pt>
                <c:pt idx="1">
                  <c:v>0.37188872620790597</c:v>
                </c:pt>
                <c:pt idx="2">
                  <c:v>0.17203513909224</c:v>
                </c:pt>
                <c:pt idx="3">
                  <c:v>7.3206442166910704E-2</c:v>
                </c:pt>
                <c:pt idx="4">
                  <c:v>0.13543191800878501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45-43C8-AD9D-42B21411BFC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4.5.2020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Liikevaihto on pysynyt ennallaan tai kasvanut</c:v>
                </c:pt>
                <c:pt idx="1">
                  <c:v>Vähentänyt 1–25 % </c:v>
                </c:pt>
                <c:pt idx="2">
                  <c:v>Vähentänyt 25–50 % </c:v>
                </c:pt>
                <c:pt idx="3">
                  <c:v>Vähentänyt 50–75 % </c:v>
                </c:pt>
                <c:pt idx="4">
                  <c:v>Vähentänyt 75–100 % </c:v>
                </c:pt>
              </c:strCache>
            </c:strRef>
          </c:cat>
          <c:val>
            <c:numRef>
              <c:f>Taul1!$C$2:$C$6</c:f>
              <c:numCache>
                <c:formatCode>General</c:formatCode>
                <c:ptCount val="5"/>
                <c:pt idx="0">
                  <c:v>0.21769911504424799</c:v>
                </c:pt>
                <c:pt idx="1">
                  <c:v>0.39203539823008898</c:v>
                </c:pt>
                <c:pt idx="2">
                  <c:v>0.177433628318584</c:v>
                </c:pt>
                <c:pt idx="3">
                  <c:v>8.4955752212389393E-2</c:v>
                </c:pt>
                <c:pt idx="4">
                  <c:v>0.12787610619469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45-43C8-AD9D-42B21411BFC3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18.5.2020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Liikevaihto on pysynyt ennallaan tai kasvanut</c:v>
                </c:pt>
                <c:pt idx="1">
                  <c:v>Vähentänyt 1–25 % </c:v>
                </c:pt>
                <c:pt idx="2">
                  <c:v>Vähentänyt 25–50 % </c:v>
                </c:pt>
                <c:pt idx="3">
                  <c:v>Vähentänyt 50–75 % </c:v>
                </c:pt>
                <c:pt idx="4">
                  <c:v>Vähentänyt 75–100 % </c:v>
                </c:pt>
              </c:strCache>
            </c:strRef>
          </c:cat>
          <c:val>
            <c:numRef>
              <c:f>Taul1!$D$2:$D$6</c:f>
              <c:numCache>
                <c:formatCode>General</c:formatCode>
                <c:ptCount val="5"/>
                <c:pt idx="0">
                  <c:v>0.21799870045484099</c:v>
                </c:pt>
                <c:pt idx="1">
                  <c:v>0.411630929174789</c:v>
                </c:pt>
                <c:pt idx="2">
                  <c:v>0.17608836907082501</c:v>
                </c:pt>
                <c:pt idx="3">
                  <c:v>8.34957764782326E-2</c:v>
                </c:pt>
                <c:pt idx="4">
                  <c:v>0.11078622482131301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145-43C8-AD9D-42B21411BFC3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1.6.2020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Liikevaihto on pysynyt ennallaan tai kasvanut</c:v>
                </c:pt>
                <c:pt idx="1">
                  <c:v>Vähentänyt 1–25 % </c:v>
                </c:pt>
                <c:pt idx="2">
                  <c:v>Vähentänyt 25–50 % </c:v>
                </c:pt>
                <c:pt idx="3">
                  <c:v>Vähentänyt 50–75 % </c:v>
                </c:pt>
                <c:pt idx="4">
                  <c:v>Vähentänyt 75–100 % </c:v>
                </c:pt>
              </c:strCache>
            </c:strRef>
          </c:cat>
          <c:val>
            <c:numRef>
              <c:f>Taul1!$E$2:$E$6</c:f>
              <c:numCache>
                <c:formatCode>General</c:formatCode>
                <c:ptCount val="5"/>
                <c:pt idx="0">
                  <c:v>0.21119802387813916</c:v>
                </c:pt>
                <c:pt idx="1">
                  <c:v>0.43062988884314529</c:v>
                </c:pt>
                <c:pt idx="2">
                  <c:v>0.17661589131329766</c:v>
                </c:pt>
                <c:pt idx="3">
                  <c:v>8.3573487031700283E-2</c:v>
                </c:pt>
                <c:pt idx="4">
                  <c:v>9.7982708933717577E-2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145-43C8-AD9D-42B21411BFC3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23.6.2020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Liikevaihto on pysynyt ennallaan tai kasvanut</c:v>
                </c:pt>
                <c:pt idx="1">
                  <c:v>Vähentänyt 1–25 % </c:v>
                </c:pt>
                <c:pt idx="2">
                  <c:v>Vähentänyt 25–50 % </c:v>
                </c:pt>
                <c:pt idx="3">
                  <c:v>Vähentänyt 50–75 % </c:v>
                </c:pt>
                <c:pt idx="4">
                  <c:v>Vähentänyt 75–100 % </c:v>
                </c:pt>
              </c:strCache>
            </c:strRef>
          </c:cat>
          <c:val>
            <c:numRef>
              <c:f>Taul1!$F$2:$F$6</c:f>
              <c:numCache>
                <c:formatCode>General</c:formatCode>
                <c:ptCount val="5"/>
                <c:pt idx="0">
                  <c:v>0.20342205323193918</c:v>
                </c:pt>
                <c:pt idx="1">
                  <c:v>0.44201520912547532</c:v>
                </c:pt>
                <c:pt idx="2">
                  <c:v>0.18441064638783269</c:v>
                </c:pt>
                <c:pt idx="3">
                  <c:v>9.2205323193916347E-2</c:v>
                </c:pt>
                <c:pt idx="4">
                  <c:v>7.7946768060836502E-2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145-43C8-AD9D-42B21411BFC3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2.9.2020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Liikevaihto on pysynyt ennallaan tai kasvanut</c:v>
                </c:pt>
                <c:pt idx="1">
                  <c:v>Vähentänyt 1–25 % </c:v>
                </c:pt>
                <c:pt idx="2">
                  <c:v>Vähentänyt 25–50 % </c:v>
                </c:pt>
                <c:pt idx="3">
                  <c:v>Vähentänyt 50–75 % </c:v>
                </c:pt>
                <c:pt idx="4">
                  <c:v>Vähentänyt 75–100 % </c:v>
                </c:pt>
              </c:strCache>
            </c:strRef>
          </c:cat>
          <c:val>
            <c:numRef>
              <c:f>Taul1!$G$2:$G$6</c:f>
              <c:numCache>
                <c:formatCode>General</c:formatCode>
                <c:ptCount val="5"/>
                <c:pt idx="0">
                  <c:v>0.24840085287846481</c:v>
                </c:pt>
                <c:pt idx="1">
                  <c:v>0.45806680881307749</c:v>
                </c:pt>
                <c:pt idx="2">
                  <c:v>0.17022032693674485</c:v>
                </c:pt>
                <c:pt idx="3">
                  <c:v>7.0007107320540163E-2</c:v>
                </c:pt>
                <c:pt idx="4">
                  <c:v>5.3304904051172712E-2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145-43C8-AD9D-42B21411BFC3}"/>
            </c:ext>
          </c:extLst>
        </c:ser>
        <c:ser>
          <c:idx val="6"/>
          <c:order val="6"/>
          <c:tx>
            <c:strRef>
              <c:f>Taul1!$H$1</c:f>
              <c:strCache>
                <c:ptCount val="1"/>
                <c:pt idx="0">
                  <c:v>8.10.2020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Liikevaihto on pysynyt ennallaan tai kasvanut</c:v>
                </c:pt>
                <c:pt idx="1">
                  <c:v>Vähentänyt 1–25 % </c:v>
                </c:pt>
                <c:pt idx="2">
                  <c:v>Vähentänyt 25–50 % </c:v>
                </c:pt>
                <c:pt idx="3">
                  <c:v>Vähentänyt 50–75 % </c:v>
                </c:pt>
                <c:pt idx="4">
                  <c:v>Vähentänyt 75–100 % </c:v>
                </c:pt>
              </c:strCache>
            </c:strRef>
          </c:cat>
          <c:val>
            <c:numRef>
              <c:f>Taul1!$H$2:$H$6</c:f>
              <c:numCache>
                <c:formatCode>General</c:formatCode>
                <c:ptCount val="5"/>
                <c:pt idx="0">
                  <c:v>0.25505918289423446</c:v>
                </c:pt>
                <c:pt idx="1">
                  <c:v>0.47193585337915234</c:v>
                </c:pt>
                <c:pt idx="2">
                  <c:v>0.17105765559373809</c:v>
                </c:pt>
                <c:pt idx="3">
                  <c:v>5.9946544482626957E-2</c:v>
                </c:pt>
                <c:pt idx="4">
                  <c:v>4.2000763650248185E-2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145-43C8-AD9D-42B21411BFC3}"/>
            </c:ext>
          </c:extLst>
        </c:ser>
        <c:ser>
          <c:idx val="7"/>
          <c:order val="7"/>
          <c:tx>
            <c:strRef>
              <c:f>Taul1!$I$1</c:f>
              <c:strCache>
                <c:ptCount val="1"/>
                <c:pt idx="0">
                  <c:v>1.12.2020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Liikevaihto on pysynyt ennallaan tai kasvanut</c:v>
                </c:pt>
                <c:pt idx="1">
                  <c:v>Vähentänyt 1–25 % </c:v>
                </c:pt>
                <c:pt idx="2">
                  <c:v>Vähentänyt 25–50 % </c:v>
                </c:pt>
                <c:pt idx="3">
                  <c:v>Vähentänyt 50–75 % </c:v>
                </c:pt>
                <c:pt idx="4">
                  <c:v>Vähentänyt 75–100 % </c:v>
                </c:pt>
              </c:strCache>
            </c:strRef>
          </c:cat>
          <c:val>
            <c:numRef>
              <c:f>Taul1!$I$2:$I$6</c:f>
              <c:numCache>
                <c:formatCode>General</c:formatCode>
                <c:ptCount val="5"/>
                <c:pt idx="0">
                  <c:v>0.28738069989395548</c:v>
                </c:pt>
                <c:pt idx="1">
                  <c:v>0.44644750795334043</c:v>
                </c:pt>
                <c:pt idx="2">
                  <c:v>0.15588547189819724</c:v>
                </c:pt>
                <c:pt idx="3">
                  <c:v>6.2919759632378933E-2</c:v>
                </c:pt>
                <c:pt idx="4">
                  <c:v>4.7366560622127955E-2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145-43C8-AD9D-42B21411BFC3}"/>
            </c:ext>
          </c:extLst>
        </c:ser>
        <c:ser>
          <c:idx val="8"/>
          <c:order val="8"/>
          <c:tx>
            <c:strRef>
              <c:f>Taul1!$J$1</c:f>
              <c:strCache>
                <c:ptCount val="1"/>
                <c:pt idx="0">
                  <c:v>2.2.2021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Liikevaihto on pysynyt ennallaan tai kasvanut</c:v>
                </c:pt>
                <c:pt idx="1">
                  <c:v>Vähentänyt 1–25 % </c:v>
                </c:pt>
                <c:pt idx="2">
                  <c:v>Vähentänyt 25–50 % </c:v>
                </c:pt>
                <c:pt idx="3">
                  <c:v>Vähentänyt 50–75 % </c:v>
                </c:pt>
                <c:pt idx="4">
                  <c:v>Vähentänyt 75–100 % </c:v>
                </c:pt>
              </c:strCache>
            </c:strRef>
          </c:cat>
          <c:val>
            <c:numRef>
              <c:f>Taul1!$J$2:$J$6</c:f>
              <c:numCache>
                <c:formatCode>General</c:formatCode>
                <c:ptCount val="5"/>
                <c:pt idx="0">
                  <c:v>0.30583426235600147</c:v>
                </c:pt>
                <c:pt idx="1">
                  <c:v>0.43887030843552582</c:v>
                </c:pt>
                <c:pt idx="2">
                  <c:v>0.1549609810479376</c:v>
                </c:pt>
                <c:pt idx="3">
                  <c:v>5.9829059829059832E-2</c:v>
                </c:pt>
                <c:pt idx="4">
                  <c:v>4.0505388331475288E-2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5145-43C8-AD9D-42B21411BF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74823184"/>
        <c:axId val="707254576"/>
      </c:barChart>
      <c:catAx>
        <c:axId val="874823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07254576"/>
        <c:crosses val="autoZero"/>
        <c:auto val="1"/>
        <c:lblAlgn val="ctr"/>
        <c:lblOffset val="100"/>
        <c:noMultiLvlLbl val="0"/>
      </c:catAx>
      <c:valAx>
        <c:axId val="707254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74823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1301446958821972"/>
          <c:y val="2.9690468824157337E-2"/>
          <c:w val="0.48698553041178039"/>
          <c:h val="0.25591488437197835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20.4.2020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5.532504261189995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2C8-4DF3-ADB8-A259F4E845EC}"/>
                </c:ext>
              </c:extLst>
            </c:dLbl>
            <c:dLbl>
              <c:idx val="2"/>
              <c:layout>
                <c:manualLayout>
                  <c:x val="0"/>
                  <c:y val="-4.29818670248488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2C8-4DF3-ADB8-A259F4E845EC}"/>
                </c:ext>
              </c:extLst>
            </c:dLbl>
            <c:dLbl>
              <c:idx val="3"/>
              <c:layout>
                <c:manualLayout>
                  <c:x val="2.7662521305949674E-2"/>
                  <c:y val="-5.37273337810611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2C8-4DF3-ADB8-A259F4E845EC}"/>
                </c:ext>
              </c:extLst>
            </c:dLbl>
            <c:dLbl>
              <c:idx val="4"/>
              <c:layout>
                <c:manualLayout>
                  <c:x val="0"/>
                  <c:y val="-2.41773002014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2C8-4DF3-ADB8-A259F4E845EC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Liikevaihto pysyy ennallaan tai kasvaa </c:v>
                </c:pt>
                <c:pt idx="1">
                  <c:v>Vähentää 1–25 %</c:v>
                </c:pt>
                <c:pt idx="2">
                  <c:v>Vähentää 25–50 % </c:v>
                </c:pt>
                <c:pt idx="3">
                  <c:v>Vähentää 50–75 %</c:v>
                </c:pt>
                <c:pt idx="4">
                  <c:v>Vähentää 75–100 % </c:v>
                </c:pt>
              </c:strCache>
            </c:strRef>
          </c:cat>
          <c:val>
            <c:numRef>
              <c:f>Taul1!$B$2:$B$6</c:f>
              <c:numCache>
                <c:formatCode>General</c:formatCode>
                <c:ptCount val="5"/>
                <c:pt idx="0">
                  <c:v>0.12133431085044</c:v>
                </c:pt>
                <c:pt idx="1">
                  <c:v>0.44794721407624599</c:v>
                </c:pt>
                <c:pt idx="2">
                  <c:v>0.20821114369501501</c:v>
                </c:pt>
                <c:pt idx="3">
                  <c:v>0.100439882697947</c:v>
                </c:pt>
                <c:pt idx="4">
                  <c:v>0.12206744868035201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8B-424F-A3C7-9F318448FF22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4.5.2020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Liikevaihto pysyy ennallaan tai kasvaa </c:v>
                </c:pt>
                <c:pt idx="1">
                  <c:v>Vähentää 1–25 %</c:v>
                </c:pt>
                <c:pt idx="2">
                  <c:v>Vähentää 25–50 % </c:v>
                </c:pt>
                <c:pt idx="3">
                  <c:v>Vähentää 50–75 %</c:v>
                </c:pt>
                <c:pt idx="4">
                  <c:v>Vähentää 75–100 % </c:v>
                </c:pt>
              </c:strCache>
            </c:strRef>
          </c:cat>
          <c:val>
            <c:numRef>
              <c:f>Taul1!$C$2:$C$6</c:f>
              <c:numCache>
                <c:formatCode>General</c:formatCode>
                <c:ptCount val="5"/>
                <c:pt idx="0">
                  <c:v>0.13097345132743399</c:v>
                </c:pt>
                <c:pt idx="1">
                  <c:v>0.45309734513274302</c:v>
                </c:pt>
                <c:pt idx="2">
                  <c:v>0.21681415929203501</c:v>
                </c:pt>
                <c:pt idx="3">
                  <c:v>9.6902654867256605E-2</c:v>
                </c:pt>
                <c:pt idx="4">
                  <c:v>0.102212389380531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55-4467-9919-3CCD86548CEB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18.5.2020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Liikevaihto pysyy ennallaan tai kasvaa </c:v>
                </c:pt>
                <c:pt idx="1">
                  <c:v>Vähentää 1–25 %</c:v>
                </c:pt>
                <c:pt idx="2">
                  <c:v>Vähentää 25–50 % </c:v>
                </c:pt>
                <c:pt idx="3">
                  <c:v>Vähentää 50–75 %</c:v>
                </c:pt>
                <c:pt idx="4">
                  <c:v>Vähentää 75–100 % </c:v>
                </c:pt>
              </c:strCache>
            </c:strRef>
          </c:cat>
          <c:val>
            <c:numRef>
              <c:f>Taul1!$D$2:$D$6</c:f>
              <c:numCache>
                <c:formatCode>General</c:formatCode>
                <c:ptCount val="5"/>
                <c:pt idx="0">
                  <c:v>0.16114359974009099</c:v>
                </c:pt>
                <c:pt idx="1">
                  <c:v>0.47563352826510702</c:v>
                </c:pt>
                <c:pt idx="2">
                  <c:v>0.20110461338531499</c:v>
                </c:pt>
                <c:pt idx="3">
                  <c:v>9.3567251461988299E-2</c:v>
                </c:pt>
                <c:pt idx="4">
                  <c:v>6.85510071474984E-2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30-496E-B058-AA1AE8B49725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1.6.2020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Liikevaihto pysyy ennallaan tai kasvaa </c:v>
                </c:pt>
                <c:pt idx="1">
                  <c:v>Vähentää 1–25 %</c:v>
                </c:pt>
                <c:pt idx="2">
                  <c:v>Vähentää 25–50 % </c:v>
                </c:pt>
                <c:pt idx="3">
                  <c:v>Vähentää 50–75 %</c:v>
                </c:pt>
                <c:pt idx="4">
                  <c:v>Vähentää 75–100 % </c:v>
                </c:pt>
              </c:strCache>
            </c:strRef>
          </c:cat>
          <c:val>
            <c:numRef>
              <c:f>Taul1!$E$2:$E$6</c:f>
              <c:numCache>
                <c:formatCode>General</c:formatCode>
                <c:ptCount val="5"/>
                <c:pt idx="0">
                  <c:v>0.19802387813915193</c:v>
                </c:pt>
                <c:pt idx="1">
                  <c:v>0.48744339234252781</c:v>
                </c:pt>
                <c:pt idx="2">
                  <c:v>0.17620419925895431</c:v>
                </c:pt>
                <c:pt idx="3">
                  <c:v>7.945656648826678E-2</c:v>
                </c:pt>
                <c:pt idx="4">
                  <c:v>5.8871963771099219E-2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56-43DE-BA77-0A8B8C07FF30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23.6.2020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Liikevaihto pysyy ennallaan tai kasvaa </c:v>
                </c:pt>
                <c:pt idx="1">
                  <c:v>Vähentää 1–25 %</c:v>
                </c:pt>
                <c:pt idx="2">
                  <c:v>Vähentää 25–50 % </c:v>
                </c:pt>
                <c:pt idx="3">
                  <c:v>Vähentää 50–75 %</c:v>
                </c:pt>
                <c:pt idx="4">
                  <c:v>Vähentää 75–100 % </c:v>
                </c:pt>
              </c:strCache>
            </c:strRef>
          </c:cat>
          <c:val>
            <c:numRef>
              <c:f>Taul1!$F$2:$F$6</c:f>
              <c:numCache>
                <c:formatCode>General</c:formatCode>
                <c:ptCount val="5"/>
                <c:pt idx="0">
                  <c:v>0.26235741444866922</c:v>
                </c:pt>
                <c:pt idx="1">
                  <c:v>0.47243346007604564</c:v>
                </c:pt>
                <c:pt idx="2">
                  <c:v>0.1634980988593156</c:v>
                </c:pt>
                <c:pt idx="3">
                  <c:v>6.1787072243346008E-2</c:v>
                </c:pt>
                <c:pt idx="4">
                  <c:v>3.9923954372623575E-2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6E-4F0F-A45C-B85122CCE727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2.9.2020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Liikevaihto pysyy ennallaan tai kasvaa </c:v>
                </c:pt>
                <c:pt idx="1">
                  <c:v>Vähentää 1–25 %</c:v>
                </c:pt>
                <c:pt idx="2">
                  <c:v>Vähentää 25–50 % </c:v>
                </c:pt>
                <c:pt idx="3">
                  <c:v>Vähentää 50–75 %</c:v>
                </c:pt>
                <c:pt idx="4">
                  <c:v>Vähentää 75–100 % </c:v>
                </c:pt>
              </c:strCache>
            </c:strRef>
          </c:cat>
          <c:val>
            <c:numRef>
              <c:f>Taul1!$G$2:$G$6</c:f>
              <c:numCache>
                <c:formatCode>General</c:formatCode>
                <c:ptCount val="5"/>
                <c:pt idx="0">
                  <c:v>0.26370106761565837</c:v>
                </c:pt>
                <c:pt idx="1">
                  <c:v>0.50747330960854098</c:v>
                </c:pt>
                <c:pt idx="2">
                  <c:v>0.13914590747330963</c:v>
                </c:pt>
                <c:pt idx="3">
                  <c:v>5.0889679715302491E-2</c:v>
                </c:pt>
                <c:pt idx="4">
                  <c:v>3.8790035587188618E-2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D9-445D-B4A0-500BC2B8A15D}"/>
            </c:ext>
          </c:extLst>
        </c:ser>
        <c:ser>
          <c:idx val="6"/>
          <c:order val="6"/>
          <c:tx>
            <c:strRef>
              <c:f>Taul1!$H$1</c:f>
              <c:strCache>
                <c:ptCount val="1"/>
                <c:pt idx="0">
                  <c:v>8.10.2020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Liikevaihto pysyy ennallaan tai kasvaa </c:v>
                </c:pt>
                <c:pt idx="1">
                  <c:v>Vähentää 1–25 %</c:v>
                </c:pt>
                <c:pt idx="2">
                  <c:v>Vähentää 25–50 % </c:v>
                </c:pt>
                <c:pt idx="3">
                  <c:v>Vähentää 50–75 %</c:v>
                </c:pt>
                <c:pt idx="4">
                  <c:v>Vähentää 75–100 % </c:v>
                </c:pt>
              </c:strCache>
            </c:strRef>
          </c:cat>
          <c:val>
            <c:numRef>
              <c:f>Taul1!$H$2:$H$6</c:f>
              <c:numCache>
                <c:formatCode>General</c:formatCode>
                <c:ptCount val="5"/>
                <c:pt idx="0">
                  <c:v>0.27147766323024053</c:v>
                </c:pt>
                <c:pt idx="1">
                  <c:v>0.50210003818251248</c:v>
                </c:pt>
                <c:pt idx="2">
                  <c:v>0.13172966781214204</c:v>
                </c:pt>
                <c:pt idx="3">
                  <c:v>5.2691867124856816E-2</c:v>
                </c:pt>
                <c:pt idx="4">
                  <c:v>4.2000763650248185E-2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D9-4EAE-B695-85F104EEFEDB}"/>
            </c:ext>
          </c:extLst>
        </c:ser>
        <c:ser>
          <c:idx val="7"/>
          <c:order val="7"/>
          <c:tx>
            <c:strRef>
              <c:f>Taul1!$I$1</c:f>
              <c:strCache>
                <c:ptCount val="1"/>
                <c:pt idx="0">
                  <c:v>2.12.2020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Liikevaihto pysyy ennallaan tai kasvaa </c:v>
                </c:pt>
                <c:pt idx="1">
                  <c:v>Vähentää 1–25 %</c:v>
                </c:pt>
                <c:pt idx="2">
                  <c:v>Vähentää 25–50 % </c:v>
                </c:pt>
                <c:pt idx="3">
                  <c:v>Vähentää 50–75 %</c:v>
                </c:pt>
                <c:pt idx="4">
                  <c:v>Vähentää 75–100 % </c:v>
                </c:pt>
              </c:strCache>
            </c:strRef>
          </c:cat>
          <c:val>
            <c:numRef>
              <c:f>Taul1!$I$2:$I$6</c:f>
              <c:numCache>
                <c:formatCode>General</c:formatCode>
                <c:ptCount val="5"/>
                <c:pt idx="0">
                  <c:v>0.29197596323789327</c:v>
                </c:pt>
                <c:pt idx="1">
                  <c:v>0.46907034287734184</c:v>
                </c:pt>
                <c:pt idx="2">
                  <c:v>0.13326263697419582</c:v>
                </c:pt>
                <c:pt idx="3">
                  <c:v>5.9738423471191238E-2</c:v>
                </c:pt>
                <c:pt idx="4">
                  <c:v>4.5952633439377874E-2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A8-44D2-BA96-AD1A23472ADF}"/>
            </c:ext>
          </c:extLst>
        </c:ser>
        <c:ser>
          <c:idx val="8"/>
          <c:order val="8"/>
          <c:tx>
            <c:strRef>
              <c:f>Taul1!$J$1</c:f>
              <c:strCache>
                <c:ptCount val="1"/>
                <c:pt idx="0">
                  <c:v>2.2.2021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1.5573527945521517E-2"/>
                  <c:y val="2.462474351584793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CCC-46A1-BB66-CB56B18752F0}"/>
                </c:ext>
              </c:extLst>
            </c:dLbl>
            <c:dLbl>
              <c:idx val="2"/>
              <c:layout>
                <c:manualLayout>
                  <c:x val="1.3177600569287349E-2"/>
                  <c:y val="-2.95500335795836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CCC-46A1-BB66-CB56B18752F0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Liikevaihto pysyy ennallaan tai kasvaa </c:v>
                </c:pt>
                <c:pt idx="1">
                  <c:v>Vähentää 1–25 %</c:v>
                </c:pt>
                <c:pt idx="2">
                  <c:v>Vähentää 25–50 % </c:v>
                </c:pt>
                <c:pt idx="3">
                  <c:v>Vähentää 50–75 %</c:v>
                </c:pt>
                <c:pt idx="4">
                  <c:v>Vähentää 75–100 % </c:v>
                </c:pt>
              </c:strCache>
            </c:strRef>
          </c:cat>
          <c:val>
            <c:numRef>
              <c:f>Taul1!$J$2:$J$6</c:f>
              <c:numCache>
                <c:formatCode>General</c:formatCode>
                <c:ptCount val="5"/>
                <c:pt idx="0">
                  <c:v>0.37866963953920474</c:v>
                </c:pt>
                <c:pt idx="1">
                  <c:v>0.42437755481233741</c:v>
                </c:pt>
                <c:pt idx="2">
                  <c:v>0.10776662950575995</c:v>
                </c:pt>
                <c:pt idx="3">
                  <c:v>4.4593088071348944E-2</c:v>
                </c:pt>
                <c:pt idx="4">
                  <c:v>4.4593088071348944E-2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CCC-46A1-BB66-CB56B18752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43596528"/>
        <c:axId val="404705504"/>
      </c:barChart>
      <c:catAx>
        <c:axId val="743596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4705504"/>
        <c:crosses val="autoZero"/>
        <c:auto val="1"/>
        <c:lblAlgn val="ctr"/>
        <c:lblOffset val="100"/>
        <c:noMultiLvlLbl val="0"/>
      </c:catAx>
      <c:valAx>
        <c:axId val="404705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43596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3946200865684402"/>
          <c:y val="2.5740257954659632E-2"/>
          <c:w val="0.46053799134315593"/>
          <c:h val="0.2661183760683760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20.4.2020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1.172829813227606E-16"/>
                  <c:y val="-7.98886339861346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ADD-4060-A951-ACBA7018FCFD}"/>
                </c:ext>
              </c:extLst>
            </c:dLbl>
            <c:dLbl>
              <c:idx val="4"/>
              <c:layout>
                <c:manualLayout>
                  <c:x val="1.4393986713707894E-2"/>
                  <c:y val="-1.06518178648179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ADD-4060-A951-ACBA7018FCFD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Henkilöstön määrä on pysynyt ennallaan tai kasvanut </c:v>
                </c:pt>
                <c:pt idx="1">
                  <c:v>Vähentänyt 1–25 %</c:v>
                </c:pt>
                <c:pt idx="2">
                  <c:v>Vähentänyt 25–50 % </c:v>
                </c:pt>
                <c:pt idx="3">
                  <c:v>Vähentänyt 50–75 % </c:v>
                </c:pt>
                <c:pt idx="4">
                  <c:v>Vähentänyt 75–100 % </c:v>
                </c:pt>
              </c:strCache>
            </c:strRef>
          </c:cat>
          <c:val>
            <c:numRef>
              <c:f>Taul1!$B$2:$B$6</c:f>
              <c:numCache>
                <c:formatCode>General</c:formatCode>
                <c:ptCount val="5"/>
                <c:pt idx="0">
                  <c:v>0.55023923444976097</c:v>
                </c:pt>
                <c:pt idx="1">
                  <c:v>0.22009569377990401</c:v>
                </c:pt>
                <c:pt idx="2">
                  <c:v>8.5388295914611695E-2</c:v>
                </c:pt>
                <c:pt idx="3">
                  <c:v>5.2631578947368397E-2</c:v>
                </c:pt>
                <c:pt idx="4">
                  <c:v>9.1645196908354806E-2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ADD-4060-A951-ACBA7018FCFD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4.5.2020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Henkilöstön määrä on pysynyt ennallaan tai kasvanut </c:v>
                </c:pt>
                <c:pt idx="1">
                  <c:v>Vähentänyt 1–25 %</c:v>
                </c:pt>
                <c:pt idx="2">
                  <c:v>Vähentänyt 25–50 % </c:v>
                </c:pt>
                <c:pt idx="3">
                  <c:v>Vähentänyt 50–75 % </c:v>
                </c:pt>
                <c:pt idx="4">
                  <c:v>Vähentänyt 75–100 % </c:v>
                </c:pt>
              </c:strCache>
            </c:strRef>
          </c:cat>
          <c:val>
            <c:numRef>
              <c:f>Taul1!$C$2:$C$6</c:f>
              <c:numCache>
                <c:formatCode>General</c:formatCode>
                <c:ptCount val="5"/>
                <c:pt idx="0">
                  <c:v>0.52300884955752203</c:v>
                </c:pt>
                <c:pt idx="1">
                  <c:v>0.25</c:v>
                </c:pt>
                <c:pt idx="2">
                  <c:v>8.7610619469026596E-2</c:v>
                </c:pt>
                <c:pt idx="3">
                  <c:v>5.1327433628318597E-2</c:v>
                </c:pt>
                <c:pt idx="4">
                  <c:v>8.8053097345132794E-2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ADD-4060-A951-ACBA7018FCFD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18.5.2020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Henkilöstön määrä on pysynyt ennallaan tai kasvanut </c:v>
                </c:pt>
                <c:pt idx="1">
                  <c:v>Vähentänyt 1–25 %</c:v>
                </c:pt>
                <c:pt idx="2">
                  <c:v>Vähentänyt 25–50 % </c:v>
                </c:pt>
                <c:pt idx="3">
                  <c:v>Vähentänyt 50–75 % </c:v>
                </c:pt>
                <c:pt idx="4">
                  <c:v>Vähentänyt 75–100 % </c:v>
                </c:pt>
              </c:strCache>
            </c:strRef>
          </c:cat>
          <c:val>
            <c:numRef>
              <c:f>Taul1!$D$2:$D$6</c:f>
              <c:numCache>
                <c:formatCode>General</c:formatCode>
                <c:ptCount val="5"/>
                <c:pt idx="0">
                  <c:v>0.542235217673814</c:v>
                </c:pt>
                <c:pt idx="1">
                  <c:v>0.25471085120207898</c:v>
                </c:pt>
                <c:pt idx="2">
                  <c:v>8.1221572449642607E-2</c:v>
                </c:pt>
                <c:pt idx="3">
                  <c:v>4.9382716049382699E-2</c:v>
                </c:pt>
                <c:pt idx="4">
                  <c:v>7.2449642625081204E-2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ADD-4060-A951-ACBA7018FCFD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1.6.2020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Henkilöstön määrä on pysynyt ennallaan tai kasvanut </c:v>
                </c:pt>
                <c:pt idx="1">
                  <c:v>Vähentänyt 1–25 %</c:v>
                </c:pt>
                <c:pt idx="2">
                  <c:v>Vähentänyt 25–50 % </c:v>
                </c:pt>
                <c:pt idx="3">
                  <c:v>Vähentänyt 50–75 % </c:v>
                </c:pt>
                <c:pt idx="4">
                  <c:v>Vähentänyt 75–100 % </c:v>
                </c:pt>
              </c:strCache>
            </c:strRef>
          </c:cat>
          <c:val>
            <c:numRef>
              <c:f>Taul1!$E$2:$E$6</c:f>
              <c:numCache>
                <c:formatCode>General</c:formatCode>
                <c:ptCount val="5"/>
                <c:pt idx="0">
                  <c:v>0.5389048991354467</c:v>
                </c:pt>
                <c:pt idx="1">
                  <c:v>0.26554137505146147</c:v>
                </c:pt>
                <c:pt idx="2">
                  <c:v>9.0160559901193912E-2</c:v>
                </c:pt>
                <c:pt idx="3">
                  <c:v>4.1169205434335117E-2</c:v>
                </c:pt>
                <c:pt idx="4">
                  <c:v>6.4223960477562778E-2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ADD-4060-A951-ACBA7018FCFD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23.6.2020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Henkilöstön määrä on pysynyt ennallaan tai kasvanut </c:v>
                </c:pt>
                <c:pt idx="1">
                  <c:v>Vähentänyt 1–25 %</c:v>
                </c:pt>
                <c:pt idx="2">
                  <c:v>Vähentänyt 25–50 % </c:v>
                </c:pt>
                <c:pt idx="3">
                  <c:v>Vähentänyt 50–75 % </c:v>
                </c:pt>
                <c:pt idx="4">
                  <c:v>Vähentänyt 75–100 % </c:v>
                </c:pt>
              </c:strCache>
            </c:strRef>
          </c:cat>
          <c:val>
            <c:numRef>
              <c:f>Taul1!$F$2:$F$6</c:f>
              <c:numCache>
                <c:formatCode>General</c:formatCode>
                <c:ptCount val="5"/>
                <c:pt idx="0">
                  <c:v>0.54562737642585557</c:v>
                </c:pt>
                <c:pt idx="1">
                  <c:v>0.27946768060836502</c:v>
                </c:pt>
                <c:pt idx="2">
                  <c:v>8.0798479087452468E-2</c:v>
                </c:pt>
                <c:pt idx="3">
                  <c:v>4.7528517110266164E-2</c:v>
                </c:pt>
                <c:pt idx="4">
                  <c:v>4.6577946768060839E-2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ADD-4060-A951-ACBA7018FCFD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2.9.2020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Henkilöstön määrä on pysynyt ennallaan tai kasvanut </c:v>
                </c:pt>
                <c:pt idx="1">
                  <c:v>Vähentänyt 1–25 %</c:v>
                </c:pt>
                <c:pt idx="2">
                  <c:v>Vähentänyt 25–50 % </c:v>
                </c:pt>
                <c:pt idx="3">
                  <c:v>Vähentänyt 50–75 % </c:v>
                </c:pt>
                <c:pt idx="4">
                  <c:v>Vähentänyt 75–100 % </c:v>
                </c:pt>
              </c:strCache>
            </c:strRef>
          </c:cat>
          <c:val>
            <c:numRef>
              <c:f>Taul1!$G$2:$G$6</c:f>
              <c:numCache>
                <c:formatCode>General</c:formatCode>
                <c:ptCount val="5"/>
                <c:pt idx="0">
                  <c:v>0.57733428367783324</c:v>
                </c:pt>
                <c:pt idx="1">
                  <c:v>0.29365645046329292</c:v>
                </c:pt>
                <c:pt idx="2">
                  <c:v>6.8781183178902347E-2</c:v>
                </c:pt>
                <c:pt idx="3">
                  <c:v>3.6350677120456171E-2</c:v>
                </c:pt>
                <c:pt idx="4">
                  <c:v>2.3877405559515327E-2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ADD-4060-A951-ACBA7018FCFD}"/>
            </c:ext>
          </c:extLst>
        </c:ser>
        <c:ser>
          <c:idx val="6"/>
          <c:order val="6"/>
          <c:tx>
            <c:strRef>
              <c:f>Taul1!$H$1</c:f>
              <c:strCache>
                <c:ptCount val="1"/>
                <c:pt idx="0">
                  <c:v>8.10.2020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Henkilöstön määrä on pysynyt ennallaan tai kasvanut </c:v>
                </c:pt>
                <c:pt idx="1">
                  <c:v>Vähentänyt 1–25 %</c:v>
                </c:pt>
                <c:pt idx="2">
                  <c:v>Vähentänyt 25–50 % </c:v>
                </c:pt>
                <c:pt idx="3">
                  <c:v>Vähentänyt 50–75 % </c:v>
                </c:pt>
                <c:pt idx="4">
                  <c:v>Vähentänyt 75–100 % </c:v>
                </c:pt>
              </c:strCache>
            </c:strRef>
          </c:cat>
          <c:val>
            <c:numRef>
              <c:f>Taul1!$H$2:$H$6</c:f>
              <c:numCache>
                <c:formatCode>General</c:formatCode>
                <c:ptCount val="5"/>
                <c:pt idx="0">
                  <c:v>0.55784650630011456</c:v>
                </c:pt>
                <c:pt idx="1">
                  <c:v>0.32035127911416572</c:v>
                </c:pt>
                <c:pt idx="2">
                  <c:v>7.2546773577701423E-2</c:v>
                </c:pt>
                <c:pt idx="3">
                  <c:v>2.2909507445589922E-2</c:v>
                </c:pt>
                <c:pt idx="4">
                  <c:v>2.6345933562428411E-2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ADD-4060-A951-ACBA7018FCFD}"/>
            </c:ext>
          </c:extLst>
        </c:ser>
        <c:ser>
          <c:idx val="7"/>
          <c:order val="7"/>
          <c:tx>
            <c:strRef>
              <c:f>Taul1!$I$1</c:f>
              <c:strCache>
                <c:ptCount val="1"/>
                <c:pt idx="0">
                  <c:v>1.12.2020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Henkilöstön määrä on pysynyt ennallaan tai kasvanut </c:v>
                </c:pt>
                <c:pt idx="1">
                  <c:v>Vähentänyt 1–25 %</c:v>
                </c:pt>
                <c:pt idx="2">
                  <c:v>Vähentänyt 25–50 % </c:v>
                </c:pt>
                <c:pt idx="3">
                  <c:v>Vähentänyt 50–75 % </c:v>
                </c:pt>
                <c:pt idx="4">
                  <c:v>Vähentänyt 75–100 % </c:v>
                </c:pt>
              </c:strCache>
            </c:strRef>
          </c:cat>
          <c:val>
            <c:numRef>
              <c:f>Taul1!$I$2:$I$6</c:f>
              <c:numCache>
                <c:formatCode>General</c:formatCode>
                <c:ptCount val="5"/>
                <c:pt idx="0">
                  <c:v>0.56309650053022275</c:v>
                </c:pt>
                <c:pt idx="1">
                  <c:v>0.31495227995758218</c:v>
                </c:pt>
                <c:pt idx="2">
                  <c:v>6.3626723223753984E-2</c:v>
                </c:pt>
                <c:pt idx="3">
                  <c:v>3.1459879816189466E-2</c:v>
                </c:pt>
                <c:pt idx="4">
                  <c:v>2.6864616472251683E-2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CADD-4060-A951-ACBA7018FCFD}"/>
            </c:ext>
          </c:extLst>
        </c:ser>
        <c:ser>
          <c:idx val="8"/>
          <c:order val="8"/>
          <c:tx>
            <c:strRef>
              <c:f>Taul1!$J$1</c:f>
              <c:strCache>
                <c:ptCount val="1"/>
                <c:pt idx="0">
                  <c:v>2.2.2021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Henkilöstön määrä on pysynyt ennallaan tai kasvanut </c:v>
                </c:pt>
                <c:pt idx="1">
                  <c:v>Vähentänyt 1–25 %</c:v>
                </c:pt>
                <c:pt idx="2">
                  <c:v>Vähentänyt 25–50 % </c:v>
                </c:pt>
                <c:pt idx="3">
                  <c:v>Vähentänyt 50–75 % </c:v>
                </c:pt>
                <c:pt idx="4">
                  <c:v>Vähentänyt 75–100 % </c:v>
                </c:pt>
              </c:strCache>
            </c:strRef>
          </c:cat>
          <c:val>
            <c:numRef>
              <c:f>Taul1!$J$2:$J$6</c:f>
              <c:numCache>
                <c:formatCode>General</c:formatCode>
                <c:ptCount val="5"/>
                <c:pt idx="0">
                  <c:v>0.57264957264957272</c:v>
                </c:pt>
                <c:pt idx="1">
                  <c:v>0.30137495354886656</c:v>
                </c:pt>
                <c:pt idx="2">
                  <c:v>7.0977331846897071E-2</c:v>
                </c:pt>
                <c:pt idx="3">
                  <c:v>3.2701597918989224E-2</c:v>
                </c:pt>
                <c:pt idx="4">
                  <c:v>2.2296544035674472E-2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ADD-4060-A951-ACBA7018FC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20090480"/>
        <c:axId val="707252496"/>
      </c:barChart>
      <c:catAx>
        <c:axId val="720090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07252496"/>
        <c:crosses val="autoZero"/>
        <c:auto val="1"/>
        <c:lblAlgn val="ctr"/>
        <c:lblOffset val="100"/>
        <c:noMultiLvlLbl val="0"/>
      </c:catAx>
      <c:valAx>
        <c:axId val="707252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20090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1891972222222214"/>
          <c:y val="4.0881802774043699E-2"/>
          <c:w val="0.38108027777777781"/>
          <c:h val="0.2821162393162393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20.4.2020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6.8455843689973544E-3"/>
                  <c:y val="-1.5703999800505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291-4FBA-8205-BE15019C01F6}"/>
                </c:ext>
              </c:extLst>
            </c:dLbl>
            <c:dLbl>
              <c:idx val="4"/>
              <c:layout>
                <c:manualLayout>
                  <c:x val="5.1341882767479844E-3"/>
                  <c:y val="-2.8790666300926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291-4FBA-8205-BE15019C01F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Henkilöstön määrä pysyy ennallaan tai kasvaa</c:v>
                </c:pt>
                <c:pt idx="1">
                  <c:v>Vähentää 1–25 % </c:v>
                </c:pt>
                <c:pt idx="2">
                  <c:v>Vähentää 25–50 % </c:v>
                </c:pt>
                <c:pt idx="3">
                  <c:v>Vähentää 50–75 % </c:v>
                </c:pt>
                <c:pt idx="4">
                  <c:v>Vähentää 75–100 % </c:v>
                </c:pt>
              </c:strCache>
            </c:strRef>
          </c:cat>
          <c:val>
            <c:numRef>
              <c:f>Taul1!$B$2:$B$6</c:f>
              <c:numCache>
                <c:formatCode>General</c:formatCode>
                <c:ptCount val="5"/>
                <c:pt idx="0">
                  <c:v>0.40815576781778101</c:v>
                </c:pt>
                <c:pt idx="1">
                  <c:v>0.31814842027920598</c:v>
                </c:pt>
                <c:pt idx="2">
                  <c:v>0.12931667891256399</c:v>
                </c:pt>
                <c:pt idx="3">
                  <c:v>6.5025716385011006E-2</c:v>
                </c:pt>
                <c:pt idx="4">
                  <c:v>7.9353416605437196E-2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91-4FBA-8205-BE15019C01F6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4.5.2020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Henkilöstön määrä pysyy ennallaan tai kasvaa</c:v>
                </c:pt>
                <c:pt idx="1">
                  <c:v>Vähentää 1–25 % </c:v>
                </c:pt>
                <c:pt idx="2">
                  <c:v>Vähentää 25–50 % </c:v>
                </c:pt>
                <c:pt idx="3">
                  <c:v>Vähentää 50–75 % </c:v>
                </c:pt>
                <c:pt idx="4">
                  <c:v>Vähentää 75–100 % </c:v>
                </c:pt>
              </c:strCache>
            </c:strRef>
          </c:cat>
          <c:val>
            <c:numRef>
              <c:f>Taul1!$C$2:$C$6</c:f>
              <c:numCache>
                <c:formatCode>General</c:formatCode>
                <c:ptCount val="5"/>
                <c:pt idx="0">
                  <c:v>0.428761061946903</c:v>
                </c:pt>
                <c:pt idx="1">
                  <c:v>0.32522123893805299</c:v>
                </c:pt>
                <c:pt idx="2">
                  <c:v>0.11504424778761101</c:v>
                </c:pt>
                <c:pt idx="3">
                  <c:v>6.2389380530973503E-2</c:v>
                </c:pt>
                <c:pt idx="4">
                  <c:v>6.85840707964602E-2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291-4FBA-8205-BE15019C01F6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18.5.2020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Henkilöstön määrä pysyy ennallaan tai kasvaa</c:v>
                </c:pt>
                <c:pt idx="1">
                  <c:v>Vähentää 1–25 % </c:v>
                </c:pt>
                <c:pt idx="2">
                  <c:v>Vähentää 25–50 % </c:v>
                </c:pt>
                <c:pt idx="3">
                  <c:v>Vähentää 50–75 % </c:v>
                </c:pt>
                <c:pt idx="4">
                  <c:v>Vähentää 75–100 % </c:v>
                </c:pt>
              </c:strCache>
            </c:strRef>
          </c:cat>
          <c:val>
            <c:numRef>
              <c:f>Taul1!$D$2:$D$6</c:f>
              <c:numCache>
                <c:formatCode>General</c:formatCode>
                <c:ptCount val="5"/>
                <c:pt idx="0">
                  <c:v>0.48895386614684899</c:v>
                </c:pt>
                <c:pt idx="1">
                  <c:v>0.31546458739441202</c:v>
                </c:pt>
                <c:pt idx="2">
                  <c:v>0.10006497725796</c:v>
                </c:pt>
                <c:pt idx="3">
                  <c:v>5.3281351526965601E-2</c:v>
                </c:pt>
                <c:pt idx="4">
                  <c:v>4.2235217673814197E-2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291-4FBA-8205-BE15019C01F6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1.6.2020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Henkilöstön määrä pysyy ennallaan tai kasvaa</c:v>
                </c:pt>
                <c:pt idx="1">
                  <c:v>Vähentää 1–25 % </c:v>
                </c:pt>
                <c:pt idx="2">
                  <c:v>Vähentää 25–50 % </c:v>
                </c:pt>
                <c:pt idx="3">
                  <c:v>Vähentää 50–75 % </c:v>
                </c:pt>
                <c:pt idx="4">
                  <c:v>Vähentää 75–100 % </c:v>
                </c:pt>
              </c:strCache>
            </c:strRef>
          </c:cat>
          <c:val>
            <c:numRef>
              <c:f>Taul1!$E$2:$E$6</c:f>
              <c:numCache>
                <c:formatCode>General</c:formatCode>
                <c:ptCount val="5"/>
                <c:pt idx="0">
                  <c:v>0.51173322354878548</c:v>
                </c:pt>
                <c:pt idx="1">
                  <c:v>0.31947303417044054</c:v>
                </c:pt>
                <c:pt idx="2">
                  <c:v>8.8925483738163849E-2</c:v>
                </c:pt>
                <c:pt idx="3">
                  <c:v>4.7756278303828739E-2</c:v>
                </c:pt>
                <c:pt idx="4">
                  <c:v>3.2111980238781389E-2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291-4FBA-8205-BE15019C01F6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23.6.2020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Henkilöstön määrä pysyy ennallaan tai kasvaa</c:v>
                </c:pt>
                <c:pt idx="1">
                  <c:v>Vähentää 1–25 % </c:v>
                </c:pt>
                <c:pt idx="2">
                  <c:v>Vähentää 25–50 % </c:v>
                </c:pt>
                <c:pt idx="3">
                  <c:v>Vähentää 50–75 % </c:v>
                </c:pt>
                <c:pt idx="4">
                  <c:v>Vähentää 75–100 % </c:v>
                </c:pt>
              </c:strCache>
            </c:strRef>
          </c:cat>
          <c:val>
            <c:numRef>
              <c:f>Taul1!$F$2:$F$6</c:f>
              <c:numCache>
                <c:formatCode>General</c:formatCode>
                <c:ptCount val="5"/>
                <c:pt idx="0">
                  <c:v>0.58697718631178708</c:v>
                </c:pt>
                <c:pt idx="1">
                  <c:v>0.29515209125475284</c:v>
                </c:pt>
                <c:pt idx="2">
                  <c:v>6.5589353612167306E-2</c:v>
                </c:pt>
                <c:pt idx="3">
                  <c:v>3.0893536121673004E-2</c:v>
                </c:pt>
                <c:pt idx="4">
                  <c:v>2.1387832699619771E-2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291-4FBA-8205-BE15019C01F6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2.9.2020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Henkilöstön määrä pysyy ennallaan tai kasvaa</c:v>
                </c:pt>
                <c:pt idx="1">
                  <c:v>Vähentää 1–25 % </c:v>
                </c:pt>
                <c:pt idx="2">
                  <c:v>Vähentää 25–50 % </c:v>
                </c:pt>
                <c:pt idx="3">
                  <c:v>Vähentää 50–75 % </c:v>
                </c:pt>
                <c:pt idx="4">
                  <c:v>Vähentää 75–100 % </c:v>
                </c:pt>
              </c:strCache>
            </c:strRef>
          </c:cat>
          <c:val>
            <c:numRef>
              <c:f>Taul1!$G$2:$G$6</c:f>
              <c:numCache>
                <c:formatCode>General</c:formatCode>
                <c:ptCount val="5"/>
                <c:pt idx="0">
                  <c:v>0.5755958733546781</c:v>
                </c:pt>
                <c:pt idx="1">
                  <c:v>0.31305585200996089</c:v>
                </c:pt>
                <c:pt idx="2">
                  <c:v>6.4034151547491994E-2</c:v>
                </c:pt>
                <c:pt idx="3">
                  <c:v>2.632515119174671E-2</c:v>
                </c:pt>
                <c:pt idx="4">
                  <c:v>2.098897189612238E-2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291-4FBA-8205-BE15019C01F6}"/>
            </c:ext>
          </c:extLst>
        </c:ser>
        <c:ser>
          <c:idx val="6"/>
          <c:order val="6"/>
          <c:tx>
            <c:strRef>
              <c:f>Taul1!$H$1</c:f>
              <c:strCache>
                <c:ptCount val="1"/>
                <c:pt idx="0">
                  <c:v>8.10.2020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Henkilöstön määrä pysyy ennallaan tai kasvaa</c:v>
                </c:pt>
                <c:pt idx="1">
                  <c:v>Vähentää 1–25 % </c:v>
                </c:pt>
                <c:pt idx="2">
                  <c:v>Vähentää 25–50 % </c:v>
                </c:pt>
                <c:pt idx="3">
                  <c:v>Vähentää 50–75 % </c:v>
                </c:pt>
                <c:pt idx="4">
                  <c:v>Vähentää 75–100 % </c:v>
                </c:pt>
              </c:strCache>
            </c:strRef>
          </c:cat>
          <c:val>
            <c:numRef>
              <c:f>Taul1!$H$2:$H$6</c:f>
              <c:numCache>
                <c:formatCode>General</c:formatCode>
                <c:ptCount val="5"/>
                <c:pt idx="0">
                  <c:v>0.5681557846506301</c:v>
                </c:pt>
                <c:pt idx="1">
                  <c:v>0.31462390225276821</c:v>
                </c:pt>
                <c:pt idx="2">
                  <c:v>6.8346697212676596E-2</c:v>
                </c:pt>
                <c:pt idx="3">
                  <c:v>2.2145857197403591E-2</c:v>
                </c:pt>
                <c:pt idx="4">
                  <c:v>2.6727758686521576E-2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291-4FBA-8205-BE15019C01F6}"/>
            </c:ext>
          </c:extLst>
        </c:ser>
        <c:ser>
          <c:idx val="7"/>
          <c:order val="7"/>
          <c:tx>
            <c:strRef>
              <c:f>Taul1!$I$1</c:f>
              <c:strCache>
                <c:ptCount val="1"/>
                <c:pt idx="0">
                  <c:v>1.12.2020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Taul1!$A$2:$A$6</c:f>
              <c:strCache>
                <c:ptCount val="5"/>
                <c:pt idx="0">
                  <c:v>Henkilöstön määrä pysyy ennallaan tai kasvaa</c:v>
                </c:pt>
                <c:pt idx="1">
                  <c:v>Vähentää 1–25 % </c:v>
                </c:pt>
                <c:pt idx="2">
                  <c:v>Vähentää 25–50 % </c:v>
                </c:pt>
                <c:pt idx="3">
                  <c:v>Vähentää 50–75 % </c:v>
                </c:pt>
                <c:pt idx="4">
                  <c:v>Vähentää 75–100 % </c:v>
                </c:pt>
              </c:strCache>
            </c:strRef>
          </c:cat>
          <c:val>
            <c:numRef>
              <c:f>Taul1!$I$2:$I$6</c:f>
              <c:numCache>
                <c:formatCode>General</c:formatCode>
                <c:ptCount val="5"/>
                <c:pt idx="0">
                  <c:v>0.58359844468009903</c:v>
                </c:pt>
                <c:pt idx="1">
                  <c:v>0.30646871686108168</c:v>
                </c:pt>
                <c:pt idx="2">
                  <c:v>6.1152350653941319E-2</c:v>
                </c:pt>
                <c:pt idx="3">
                  <c:v>2.1208907741251323E-2</c:v>
                </c:pt>
                <c:pt idx="4">
                  <c:v>2.7571580063626724E-2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291-4FBA-8205-BE15019C01F6}"/>
            </c:ext>
          </c:extLst>
        </c:ser>
        <c:ser>
          <c:idx val="8"/>
          <c:order val="8"/>
          <c:tx>
            <c:strRef>
              <c:f>Taul1!$J$1</c:f>
              <c:strCache>
                <c:ptCount val="1"/>
                <c:pt idx="0">
                  <c:v>2.12.2021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Henkilöstön määrä pysyy ennallaan tai kasvaa</c:v>
                </c:pt>
                <c:pt idx="1">
                  <c:v>Vähentää 1–25 % </c:v>
                </c:pt>
                <c:pt idx="2">
                  <c:v>Vähentää 25–50 % </c:v>
                </c:pt>
                <c:pt idx="3">
                  <c:v>Vähentää 50–75 % </c:v>
                </c:pt>
                <c:pt idx="4">
                  <c:v>Vähentää 75–100 % </c:v>
                </c:pt>
              </c:strCache>
            </c:strRef>
          </c:cat>
          <c:val>
            <c:numRef>
              <c:f>Taul1!$J$2:$J$6</c:f>
              <c:numCache>
                <c:formatCode>General</c:formatCode>
                <c:ptCount val="5"/>
                <c:pt idx="0">
                  <c:v>0.66815310293571173</c:v>
                </c:pt>
                <c:pt idx="1">
                  <c:v>0.23820141211445561</c:v>
                </c:pt>
                <c:pt idx="2">
                  <c:v>4.6822742474916391E-2</c:v>
                </c:pt>
                <c:pt idx="3">
                  <c:v>2.4526198439241916E-2</c:v>
                </c:pt>
                <c:pt idx="4">
                  <c:v>2.2296544035674472E-2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291-4FBA-8205-BE15019C01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7778720"/>
        <c:axId val="350873328"/>
      </c:barChart>
      <c:catAx>
        <c:axId val="547778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50873328"/>
        <c:crosses val="autoZero"/>
        <c:auto val="1"/>
        <c:lblAlgn val="ctr"/>
        <c:lblOffset val="100"/>
        <c:noMultiLvlLbl val="0"/>
      </c:catAx>
      <c:valAx>
        <c:axId val="350873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47778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291244444444444"/>
          <c:y val="4.543311965811965E-2"/>
          <c:w val="0.47087555555555555"/>
          <c:h val="0.28254273504273503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Kyllä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Taul1!$A$2:$A$12</c:f>
              <c:strCache>
                <c:ptCount val="11"/>
                <c:pt idx="0">
                  <c:v>16.3.2020</c:v>
                </c:pt>
                <c:pt idx="1">
                  <c:v>30.3.2020</c:v>
                </c:pt>
                <c:pt idx="2">
                  <c:v>20.4.2020</c:v>
                </c:pt>
                <c:pt idx="3">
                  <c:v>4.5.2020</c:v>
                </c:pt>
                <c:pt idx="4">
                  <c:v>18.5.2020</c:v>
                </c:pt>
                <c:pt idx="5">
                  <c:v>1.6.2020</c:v>
                </c:pt>
                <c:pt idx="6">
                  <c:v>23.6.2020</c:v>
                </c:pt>
                <c:pt idx="7">
                  <c:v>2.9.2020</c:v>
                </c:pt>
                <c:pt idx="8">
                  <c:v>8.10.2020</c:v>
                </c:pt>
                <c:pt idx="9">
                  <c:v>1.12.2020</c:v>
                </c:pt>
                <c:pt idx="10">
                  <c:v>2.2.2021</c:v>
                </c:pt>
              </c:strCache>
            </c:strRef>
          </c:cat>
          <c:val>
            <c:numRef>
              <c:f>Taul1!$B$2:$B$12</c:f>
              <c:numCache>
                <c:formatCode>General</c:formatCode>
                <c:ptCount val="11"/>
                <c:pt idx="0">
                  <c:v>0.33657770800627901</c:v>
                </c:pt>
                <c:pt idx="1">
                  <c:v>0.30199999999999999</c:v>
                </c:pt>
                <c:pt idx="2">
                  <c:v>0.29357459379616002</c:v>
                </c:pt>
                <c:pt idx="3">
                  <c:v>0.26592920353982302</c:v>
                </c:pt>
                <c:pt idx="4">
                  <c:v>0.26510721247563401</c:v>
                </c:pt>
                <c:pt idx="5">
                  <c:v>0.25483738163853437</c:v>
                </c:pt>
                <c:pt idx="6">
                  <c:v>0.23051330798479086</c:v>
                </c:pt>
                <c:pt idx="7">
                  <c:v>0.22904031394933999</c:v>
                </c:pt>
                <c:pt idx="8">
                  <c:v>0.2458953799159985</c:v>
                </c:pt>
                <c:pt idx="9">
                  <c:v>0.24036762106751502</c:v>
                </c:pt>
                <c:pt idx="10">
                  <c:v>0.23411371237458195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F7-4756-B79E-A5CB1C79EE5F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Ei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Taul1!$A$2:$A$12</c:f>
              <c:strCache>
                <c:ptCount val="11"/>
                <c:pt idx="0">
                  <c:v>16.3.2020</c:v>
                </c:pt>
                <c:pt idx="1">
                  <c:v>30.3.2020</c:v>
                </c:pt>
                <c:pt idx="2">
                  <c:v>20.4.2020</c:v>
                </c:pt>
                <c:pt idx="3">
                  <c:v>4.5.2020</c:v>
                </c:pt>
                <c:pt idx="4">
                  <c:v>18.5.2020</c:v>
                </c:pt>
                <c:pt idx="5">
                  <c:v>1.6.2020</c:v>
                </c:pt>
                <c:pt idx="6">
                  <c:v>23.6.2020</c:v>
                </c:pt>
                <c:pt idx="7">
                  <c:v>2.9.2020</c:v>
                </c:pt>
                <c:pt idx="8">
                  <c:v>8.10.2020</c:v>
                </c:pt>
                <c:pt idx="9">
                  <c:v>1.12.2020</c:v>
                </c:pt>
                <c:pt idx="10">
                  <c:v>2.2.2021</c:v>
                </c:pt>
              </c:strCache>
            </c:strRef>
          </c:cat>
          <c:val>
            <c:numRef>
              <c:f>Taul1!$C$2:$C$12</c:f>
              <c:numCache>
                <c:formatCode>General</c:formatCode>
                <c:ptCount val="11"/>
                <c:pt idx="0">
                  <c:v>0.66342229199372105</c:v>
                </c:pt>
                <c:pt idx="1">
                  <c:v>0.69799999999999995</c:v>
                </c:pt>
                <c:pt idx="2">
                  <c:v>0.70642540620384098</c:v>
                </c:pt>
                <c:pt idx="3">
                  <c:v>0.73407079646017703</c:v>
                </c:pt>
                <c:pt idx="4">
                  <c:v>0.73489278752436604</c:v>
                </c:pt>
                <c:pt idx="5">
                  <c:v>0.74516261836146569</c:v>
                </c:pt>
                <c:pt idx="6">
                  <c:v>0.76948669201520914</c:v>
                </c:pt>
                <c:pt idx="7">
                  <c:v>0.77095968605066001</c:v>
                </c:pt>
                <c:pt idx="8">
                  <c:v>0.75410462008400159</c:v>
                </c:pt>
                <c:pt idx="9">
                  <c:v>0.75963237893248492</c:v>
                </c:pt>
                <c:pt idx="10">
                  <c:v>0.76588628762541811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09-4E69-B7BC-88A8B1AE6D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752380176"/>
        <c:axId val="752388960"/>
      </c:barChart>
      <c:catAx>
        <c:axId val="752380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52388960"/>
        <c:crosses val="autoZero"/>
        <c:auto val="1"/>
        <c:lblAlgn val="ctr"/>
        <c:lblOffset val="100"/>
        <c:noMultiLvlLbl val="0"/>
      </c:catAx>
      <c:valAx>
        <c:axId val="75238896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52380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16.3.2020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Taul1!$A$2:$A$4</c:f>
              <c:strCache>
                <c:ptCount val="3"/>
                <c:pt idx="0">
                  <c:v>Ei ole</c:v>
                </c:pt>
                <c:pt idx="1">
                  <c:v>Jonkin verran (&lt;20 %)</c:v>
                </c:pt>
                <c:pt idx="2">
                  <c:v>Paljon (≥20 %)</c:v>
                </c:pt>
              </c:strCache>
            </c:strRef>
          </c:cat>
          <c:val>
            <c:numRef>
              <c:f>Taul1!$B$2:$B$4</c:f>
              <c:numCache>
                <c:formatCode>General</c:formatCode>
                <c:ptCount val="3"/>
                <c:pt idx="0">
                  <c:v>0.45800000000000002</c:v>
                </c:pt>
                <c:pt idx="1">
                  <c:v>0.33700000000000002</c:v>
                </c:pt>
                <c:pt idx="2">
                  <c:v>0.20599999999999999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B7-41CC-8FF2-D03A7B1BBD6C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30.3.2020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Taul1!$A$2:$A$4</c:f>
              <c:strCache>
                <c:ptCount val="3"/>
                <c:pt idx="0">
                  <c:v>Ei ole</c:v>
                </c:pt>
                <c:pt idx="1">
                  <c:v>Jonkin verran (&lt;20 %)</c:v>
                </c:pt>
                <c:pt idx="2">
                  <c:v>Paljon (≥20 %)</c:v>
                </c:pt>
              </c:strCache>
            </c:strRef>
          </c:cat>
          <c:val>
            <c:numRef>
              <c:f>Taul1!$C$2:$C$4</c:f>
              <c:numCache>
                <c:formatCode>General</c:formatCode>
                <c:ptCount val="3"/>
                <c:pt idx="0">
                  <c:v>0.25281602002503101</c:v>
                </c:pt>
                <c:pt idx="1">
                  <c:v>0.387046307884856</c:v>
                </c:pt>
                <c:pt idx="2">
                  <c:v>0.36013767209011299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B7-41CC-8FF2-D03A7B1BBD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74823184"/>
        <c:axId val="707254576"/>
      </c:barChart>
      <c:catAx>
        <c:axId val="874823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07254576"/>
        <c:crosses val="autoZero"/>
        <c:auto val="1"/>
        <c:lblAlgn val="ctr"/>
        <c:lblOffset val="100"/>
        <c:noMultiLvlLbl val="0"/>
      </c:catAx>
      <c:valAx>
        <c:axId val="707254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74823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4828026931416172"/>
          <c:y val="1.4481516315129595E-3"/>
          <c:w val="0.35171965665857141"/>
          <c:h val="0.14048873504055137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16.3.2020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Taul1!$A$2:$A$4</c:f>
              <c:strCache>
                <c:ptCount val="3"/>
                <c:pt idx="0">
                  <c:v>En odota</c:v>
                </c:pt>
                <c:pt idx="1">
                  <c:v>Jonkin verran (&lt;20 %)</c:v>
                </c:pt>
                <c:pt idx="2">
                  <c:v>Paljon (≥20 %)</c:v>
                </c:pt>
              </c:strCache>
            </c:strRef>
          </c:cat>
          <c:val>
            <c:numRef>
              <c:f>Taul1!$B$2:$B$4</c:f>
              <c:numCache>
                <c:formatCode>General</c:formatCode>
                <c:ptCount val="3"/>
                <c:pt idx="0">
                  <c:v>8.6999999999999994E-2</c:v>
                </c:pt>
                <c:pt idx="1">
                  <c:v>0.47299999999999998</c:v>
                </c:pt>
                <c:pt idx="2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3D-45FE-95EC-3756F146513B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30.3.2020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Taul1!$A$2:$A$4</c:f>
              <c:strCache>
                <c:ptCount val="3"/>
                <c:pt idx="0">
                  <c:v>En odota</c:v>
                </c:pt>
                <c:pt idx="1">
                  <c:v>Jonkin verran (&lt;20 %)</c:v>
                </c:pt>
                <c:pt idx="2">
                  <c:v>Paljon (≥20 %)</c:v>
                </c:pt>
              </c:strCache>
            </c:strRef>
          </c:cat>
          <c:val>
            <c:numRef>
              <c:f>Taul1!$C$2:$C$4</c:f>
              <c:numCache>
                <c:formatCode>General</c:formatCode>
                <c:ptCount val="3"/>
                <c:pt idx="0">
                  <c:v>6.1442006269592501E-2</c:v>
                </c:pt>
                <c:pt idx="1">
                  <c:v>0.39498432601880901</c:v>
                </c:pt>
                <c:pt idx="2">
                  <c:v>0.54357366771159898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3D-45FE-95EC-3756F14651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43596528"/>
        <c:axId val="404705504"/>
      </c:barChart>
      <c:catAx>
        <c:axId val="743596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04705504"/>
        <c:crosses val="autoZero"/>
        <c:auto val="1"/>
        <c:lblAlgn val="ctr"/>
        <c:lblOffset val="100"/>
        <c:noMultiLvlLbl val="0"/>
      </c:catAx>
      <c:valAx>
        <c:axId val="404705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43596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8411978394005089E-2"/>
          <c:y val="7.2569862419329417E-2"/>
          <c:w val="0.42671372974929866"/>
          <c:h val="0.17150173119164727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16.3.2020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Taul1!$A$2:$A$3</c:f>
              <c:strCache>
                <c:ptCount val="2"/>
                <c:pt idx="0">
                  <c:v>Kyllä</c:v>
                </c:pt>
                <c:pt idx="1">
                  <c:v>Ei</c:v>
                </c:pt>
              </c:strCache>
            </c:strRef>
          </c:cat>
          <c:val>
            <c:numRef>
              <c:f>Taul1!$B$2:$B$3</c:f>
              <c:numCache>
                <c:formatCode>0.00%</c:formatCode>
                <c:ptCount val="2"/>
                <c:pt idx="0">
                  <c:v>0.24199999999999999</c:v>
                </c:pt>
                <c:pt idx="1">
                  <c:v>0.75800000000000001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29-4DF2-9357-B5AEC94BE756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30.3.2020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Taul1!$A$2:$A$3</c:f>
              <c:strCache>
                <c:ptCount val="2"/>
                <c:pt idx="0">
                  <c:v>Kyllä</c:v>
                </c:pt>
                <c:pt idx="1">
                  <c:v>Ei</c:v>
                </c:pt>
              </c:strCache>
            </c:strRef>
          </c:cat>
          <c:val>
            <c:numRef>
              <c:f>Taul1!$C$2:$C$3</c:f>
              <c:numCache>
                <c:formatCode>General</c:formatCode>
                <c:ptCount val="2"/>
                <c:pt idx="0">
                  <c:v>0.41248431618569598</c:v>
                </c:pt>
                <c:pt idx="1">
                  <c:v>0.58751568381430397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29-4DF2-9357-B5AEC94BE7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20090480"/>
        <c:axId val="707252496"/>
      </c:barChart>
      <c:catAx>
        <c:axId val="720090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07252496"/>
        <c:crosses val="autoZero"/>
        <c:auto val="1"/>
        <c:lblAlgn val="ctr"/>
        <c:lblOffset val="100"/>
        <c:noMultiLvlLbl val="0"/>
      </c:catAx>
      <c:valAx>
        <c:axId val="707252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20090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276807917608714"/>
          <c:y val="4.0626124654071914E-2"/>
          <c:w val="0.44621033405614619"/>
          <c:h val="0.1888522564783522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0D13AD00-C0F7-46C4-97A0-1A15665499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D1D9ED9-B1D8-4F59-A4EE-7828DF5F91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465B33-1624-4EA1-90F0-5548CCE4D91F}" type="datetimeFigureOut">
              <a:rPr lang="fi-FI" smtClean="0"/>
              <a:t>4.2.2021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BDD7E1E-C080-4A9B-A6B9-3C41B12105E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0637475-3517-4217-AF00-9C56D3AD838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3EBE3-D7EB-4F27-B056-652D08283A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305765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A4EDE-2E67-4E29-A719-B79571B32F10}" type="datetimeFigureOut">
              <a:rPr lang="fi-FI" smtClean="0"/>
              <a:t>4.2.2021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9D44A-A2CE-4F46-8183-3B78CFA07A1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006012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7" Type="http://schemas.openxmlformats.org/officeDocument/2006/relationships/image" Target="../media/image4.sv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1.png"/><Relationship Id="rId11" Type="http://schemas.openxmlformats.org/officeDocument/2006/relationships/image" Target="../media/image46.svg"/><Relationship Id="rId5" Type="http://schemas.openxmlformats.org/officeDocument/2006/relationships/image" Target="../media/image40.sv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7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6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51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0.png"/><Relationship Id="rId5" Type="http://schemas.openxmlformats.org/officeDocument/2006/relationships/image" Target="../media/image49.svg"/><Relationship Id="rId4" Type="http://schemas.openxmlformats.org/officeDocument/2006/relationships/image" Target="../media/image48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55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55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55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svg"/><Relationship Id="rId2" Type="http://schemas.openxmlformats.org/officeDocument/2006/relationships/image" Target="../media/image5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sv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0.png"/><Relationship Id="rId5" Type="http://schemas.openxmlformats.org/officeDocument/2006/relationships/image" Target="../media/image61.svg"/><Relationship Id="rId4" Type="http://schemas.openxmlformats.org/officeDocument/2006/relationships/image" Target="../media/image60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3.svg"/><Relationship Id="rId7" Type="http://schemas.openxmlformats.org/officeDocument/2006/relationships/image" Target="../media/image67.svg"/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6.png"/><Relationship Id="rId5" Type="http://schemas.openxmlformats.org/officeDocument/2006/relationships/image" Target="../media/image65.svg"/><Relationship Id="rId4" Type="http://schemas.openxmlformats.org/officeDocument/2006/relationships/image" Target="../media/image64.png"/><Relationship Id="rId9" Type="http://schemas.openxmlformats.org/officeDocument/2006/relationships/image" Target="../media/image8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4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4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4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svg"/><Relationship Id="rId2" Type="http://schemas.openxmlformats.org/officeDocument/2006/relationships/image" Target="../media/image7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svg"/><Relationship Id="rId7" Type="http://schemas.openxmlformats.org/officeDocument/2006/relationships/image" Target="../media/image77.svg"/><Relationship Id="rId2" Type="http://schemas.openxmlformats.org/officeDocument/2006/relationships/image" Target="../media/image7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76.png"/><Relationship Id="rId5" Type="http://schemas.openxmlformats.org/officeDocument/2006/relationships/image" Target="../media/image67.svg"/><Relationship Id="rId4" Type="http://schemas.openxmlformats.org/officeDocument/2006/relationships/image" Target="../media/image66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4.png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4.png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4.png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svg"/><Relationship Id="rId2" Type="http://schemas.openxmlformats.org/officeDocument/2006/relationships/image" Target="../media/image80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83.svg"/><Relationship Id="rId4" Type="http://schemas.openxmlformats.org/officeDocument/2006/relationships/image" Target="../media/image8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sv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7E3618-2530-4EE0-B6C3-C11F412FE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1E253EB-4EB0-4935-A939-99BF0B7A0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873FFCD-7566-4AC7-91A9-7D34999A0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0A215-9E5C-484B-9EF8-CE7546C59170}" type="datetime1">
              <a:rPr lang="fi-FI" smtClean="0"/>
              <a:t>4.2.2021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BC3D4B1-CDC4-47B7-8A96-D3F50DB7D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FB3FA6-778B-4C7B-B37A-D18E1C7ED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452812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EBF66D2-1CFA-450D-A129-5488E7C660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B96BCC24-BCDD-49AB-8FD9-0FA72EA8ED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4726" y="5619750"/>
            <a:ext cx="2622548" cy="65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163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AD32259C-5089-4DFC-AAEC-ACD866E8EC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1298713"/>
            <a:ext cx="3056893" cy="5565113"/>
          </a:xfrm>
          <a:prstGeom prst="rect">
            <a:avLst/>
          </a:prstGeom>
        </p:spPr>
      </p:pic>
      <p:sp>
        <p:nvSpPr>
          <p:cNvPr id="16" name="Tekstiruutu 15">
            <a:extLst>
              <a:ext uri="{FF2B5EF4-FFF2-40B4-BE49-F238E27FC236}">
                <a16:creationId xmlns:a16="http://schemas.microsoft.com/office/drawing/2014/main" id="{F60FA21E-F841-4CEC-B1A5-C4131AF1EC68}"/>
              </a:ext>
            </a:extLst>
          </p:cNvPr>
          <p:cNvSpPr txBox="1"/>
          <p:nvPr userDrawn="1"/>
        </p:nvSpPr>
        <p:spPr>
          <a:xfrm>
            <a:off x="4882231" y="2750733"/>
            <a:ext cx="242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800" b="1" dirty="0"/>
              <a:t>kauppakamari.fi</a:t>
            </a: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0A6FEDA2-CEE8-45DB-BCDD-8D9A8210A504}"/>
              </a:ext>
            </a:extLst>
          </p:cNvPr>
          <p:cNvSpPr/>
          <p:nvPr userDrawn="1"/>
        </p:nvSpPr>
        <p:spPr>
          <a:xfrm>
            <a:off x="5482971" y="3489397"/>
            <a:ext cx="1226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800" dirty="0"/>
              <a:t>@K3FIN</a:t>
            </a:r>
          </a:p>
        </p:txBody>
      </p:sp>
      <p:sp>
        <p:nvSpPr>
          <p:cNvPr id="18" name="Suorakulmio 17">
            <a:extLst>
              <a:ext uri="{FF2B5EF4-FFF2-40B4-BE49-F238E27FC236}">
                <a16:creationId xmlns:a16="http://schemas.microsoft.com/office/drawing/2014/main" id="{C0379771-1F8D-4B6A-ADD8-52B18F9E110B}"/>
              </a:ext>
            </a:extLst>
          </p:cNvPr>
          <p:cNvSpPr/>
          <p:nvPr userDrawn="1"/>
        </p:nvSpPr>
        <p:spPr>
          <a:xfrm>
            <a:off x="4469110" y="3120065"/>
            <a:ext cx="3253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800" dirty="0"/>
              <a:t>#Keskuskauppakamari</a:t>
            </a:r>
          </a:p>
        </p:txBody>
      </p:sp>
      <p:pic>
        <p:nvPicPr>
          <p:cNvPr id="21" name="Kuva 20">
            <a:extLst>
              <a:ext uri="{FF2B5EF4-FFF2-40B4-BE49-F238E27FC236}">
                <a16:creationId xmlns:a16="http://schemas.microsoft.com/office/drawing/2014/main" id="{0373A784-1E92-4F2F-99D8-BC219553F0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71962" y="157045"/>
            <a:ext cx="1556595" cy="1495661"/>
          </a:xfrm>
          <a:prstGeom prst="rect">
            <a:avLst/>
          </a:prstGeom>
        </p:spPr>
      </p:pic>
      <p:sp>
        <p:nvSpPr>
          <p:cNvPr id="11" name="Päivämäärän paikkamerkki 2">
            <a:extLst>
              <a:ext uri="{FF2B5EF4-FFF2-40B4-BE49-F238E27FC236}">
                <a16:creationId xmlns:a16="http://schemas.microsoft.com/office/drawing/2014/main" id="{7378932E-2B8E-48A5-8B3B-0783120B2F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08D179C-6CD3-400E-A1F5-BB1532E0C76B}" type="datetime1">
              <a:rPr lang="fi-FI" smtClean="0"/>
              <a:t>4.2.2021</a:t>
            </a:fld>
            <a:endParaRPr lang="fi-FI"/>
          </a:p>
        </p:txBody>
      </p:sp>
      <p:sp>
        <p:nvSpPr>
          <p:cNvPr id="12" name="Alatunnisteen paikkamerkki 3">
            <a:extLst>
              <a:ext uri="{FF2B5EF4-FFF2-40B4-BE49-F238E27FC236}">
                <a16:creationId xmlns:a16="http://schemas.microsoft.com/office/drawing/2014/main" id="{0539E262-07A6-48E6-86FE-942DFCA12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4" name="Dian numeron paikkamerkki 4">
            <a:extLst>
              <a:ext uri="{FF2B5EF4-FFF2-40B4-BE49-F238E27FC236}">
                <a16:creationId xmlns:a16="http://schemas.microsoft.com/office/drawing/2014/main" id="{8F88A8F5-53C4-40B4-A8EF-BFCB0D1D3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19972191-05C2-4BB6-9C05-D4450A113C6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84726" y="1744255"/>
            <a:ext cx="2622548" cy="655637"/>
          </a:xfrm>
          <a:prstGeom prst="rect">
            <a:avLst/>
          </a:prstGeom>
        </p:spPr>
      </p:pic>
      <p:sp>
        <p:nvSpPr>
          <p:cNvPr id="23" name="Otsikko 1">
            <a:extLst>
              <a:ext uri="{FF2B5EF4-FFF2-40B4-BE49-F238E27FC236}">
                <a16:creationId xmlns:a16="http://schemas.microsoft.com/office/drawing/2014/main" id="{11396BA1-0447-4882-B00F-5D1591B1DD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4726" y="4321004"/>
            <a:ext cx="4543425" cy="120373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0655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02B87ECA-4C1C-43B8-95DC-31D54347D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1791" y="0"/>
            <a:ext cx="6860209" cy="6860209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34E3AEA7-AD9C-45DB-AA69-6B27570416C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0" y="4770119"/>
            <a:ext cx="5393693" cy="2087881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3383DC0D-EA75-4640-9145-D945491E56E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32100" y="6477552"/>
            <a:ext cx="1601052" cy="380448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9C2DC9C2-3B15-4D8D-A81A-EEF51E52AC0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007" y="-8834"/>
            <a:ext cx="8878711" cy="3352800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B97ADFAD-DB62-460B-B9ED-5BBF13607061}"/>
              </a:ext>
            </a:extLst>
          </p:cNvPr>
          <p:cNvSpPr txBox="1"/>
          <p:nvPr userDrawn="1"/>
        </p:nvSpPr>
        <p:spPr>
          <a:xfrm>
            <a:off x="961530" y="4761550"/>
            <a:ext cx="242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800" b="1" dirty="0"/>
              <a:t>kauppakamari.fi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BC66F7D2-1182-49B4-903B-669E144920FF}"/>
              </a:ext>
            </a:extLst>
          </p:cNvPr>
          <p:cNvSpPr/>
          <p:nvPr userDrawn="1"/>
        </p:nvSpPr>
        <p:spPr>
          <a:xfrm>
            <a:off x="1562269" y="5427532"/>
            <a:ext cx="1226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800" dirty="0"/>
              <a:t>@K3FIN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B3608A50-A537-479B-BA63-D7AC141691AC}"/>
              </a:ext>
            </a:extLst>
          </p:cNvPr>
          <p:cNvSpPr/>
          <p:nvPr userDrawn="1"/>
        </p:nvSpPr>
        <p:spPr>
          <a:xfrm>
            <a:off x="548407" y="5094541"/>
            <a:ext cx="3253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800" dirty="0"/>
              <a:t>#Keskuskauppakamari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D50B3E8B-5257-48E8-9DA2-E88712DC9E3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49874" y="3811117"/>
            <a:ext cx="2250840" cy="830097"/>
          </a:xfrm>
          <a:prstGeom prst="rect">
            <a:avLst/>
          </a:prstGeom>
        </p:spPr>
      </p:pic>
      <p:sp>
        <p:nvSpPr>
          <p:cNvPr id="15" name="Päivämäärän paikkamerkki 2">
            <a:extLst>
              <a:ext uri="{FF2B5EF4-FFF2-40B4-BE49-F238E27FC236}">
                <a16:creationId xmlns:a16="http://schemas.microsoft.com/office/drawing/2014/main" id="{CABFEE31-1B3D-46EE-88B4-9306A06B46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4DA281D5-E7B8-4B62-98D0-36D7F2AC25DB}" type="datetime1">
              <a:rPr lang="fi-FI" smtClean="0"/>
              <a:t>4.2.2021</a:t>
            </a:fld>
            <a:endParaRPr lang="fi-FI"/>
          </a:p>
        </p:txBody>
      </p:sp>
      <p:sp>
        <p:nvSpPr>
          <p:cNvPr id="19" name="Alatunnisteen paikkamerkki 3">
            <a:extLst>
              <a:ext uri="{FF2B5EF4-FFF2-40B4-BE49-F238E27FC236}">
                <a16:creationId xmlns:a16="http://schemas.microsoft.com/office/drawing/2014/main" id="{270ADD0D-885C-452E-BE47-16145F0CA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20" name="Dian numeron paikkamerkki 4">
            <a:extLst>
              <a:ext uri="{FF2B5EF4-FFF2-40B4-BE49-F238E27FC236}">
                <a16:creationId xmlns:a16="http://schemas.microsoft.com/office/drawing/2014/main" id="{58FB19F6-3ACF-4F7F-B39F-B54E2432C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22" name="Otsikko 1">
            <a:extLst>
              <a:ext uri="{FF2B5EF4-FFF2-40B4-BE49-F238E27FC236}">
                <a16:creationId xmlns:a16="http://schemas.microsoft.com/office/drawing/2014/main" id="{0F085BB7-9BE3-4CB4-9D6C-C8D37D99F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8025" y="3171825"/>
            <a:ext cx="4543425" cy="120373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7812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atio ratas_esityksen alkuun tai loppu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uva, joka sisältää kohteen peili&#10;&#10;Kuvaus luotu automaattisesti">
            <a:extLst>
              <a:ext uri="{FF2B5EF4-FFF2-40B4-BE49-F238E27FC236}">
                <a16:creationId xmlns:a16="http://schemas.microsoft.com/office/drawing/2014/main" id="{9721A0EE-F1BE-4508-9173-1027A57158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450" y="1281112"/>
            <a:ext cx="3857625" cy="3857625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6BF11A40-E7AB-4C72-87F5-F77751B117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70580" y="5576888"/>
            <a:ext cx="2250840" cy="830097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994A2891-E156-4FC8-9438-3255557622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3375" y="3162300"/>
            <a:ext cx="2943225" cy="232768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7404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BE2F5594-8E92-41BC-8867-CBBC14BD0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1CBCC-FF59-416C-9A1D-9D52F6500638}" type="datetime1">
              <a:rPr lang="fi-FI" smtClean="0"/>
              <a:t>4.2.2021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9B835E5-8A7B-412C-8B37-523754DC5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AE894E2-455F-417B-AE61-AFE4517F1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6338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7E3618-2530-4EE0-B6C3-C11F412FE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1E253EB-4EB0-4935-A939-99BF0B7A0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873FFCD-7566-4AC7-91A9-7D34999A0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10E1D-6349-4E85-AD64-C1FBA3119F4A}" type="datetime1">
              <a:rPr lang="fi-FI" smtClean="0"/>
              <a:t>4.2.2021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BC3D4B1-CDC4-47B7-8A96-D3F50DB7D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FB3FA6-778B-4C7B-B37A-D18E1C7ED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452812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EBF66D2-1CFA-450D-A129-5488E7C660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A5D275B4-948C-4C22-A7A6-5C35815143A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4726" y="5619750"/>
            <a:ext cx="2622548" cy="65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043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F1C66BC-6772-40F5-934A-AABDBD434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0DE08C1-5FDE-4B8C-92AA-5CCC06B9B4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308A1-A580-4BDB-9C4A-001F8D3CC6A1}" type="datetime1">
              <a:rPr lang="fi-FI" smtClean="0"/>
              <a:t>4.2.2021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4D07E865-FB74-4290-8A5B-881FF9082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4A7576CE-FE1F-4D91-9D8E-EA37988EC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E84F0BE7-67CF-4588-93A6-080714969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4061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E94B0-8C78-4669-883B-BA7FD9446DC1}" type="datetime1">
              <a:rPr lang="fi-FI" smtClean="0"/>
              <a:t>4.2.2021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3180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D1577AF8-DD86-4024-93E2-7E1A51C738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38B27854-73B8-4FFC-8F83-62F8B7C924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10CD2C3-62B1-408D-97B3-9188FE536FC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30908ED-3482-4FBF-B121-C4420B8C6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27FFB0-6391-4A75-8B78-C7629EDD47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CB2CD6C-89CB-4290-8245-E9CDBB2F9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10A0DB2-00AB-4AB4-AE88-21856CF0C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804C6-BCE6-4EB0-B6E5-BD5BB2719331}" type="datetime1">
              <a:rPr lang="fi-FI" smtClean="0"/>
              <a:t>4.2.2021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F0851F6-DB17-418D-8ACA-61B6C8DD3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75FFE64-F4AD-4C4F-A49D-18AF7B0B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092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C3B0F693-8620-4238-9BCB-CBC0B37C74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B9796154-1B81-4CDE-8768-921EBEF853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A6CC50A6-FA20-42EB-A63B-816674AA37D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3E29281-DB2F-46E3-9F61-9B264F9D3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057B119-54A3-48B7-91E1-DFD79B37D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3CAB312-19D1-4983-A280-148507C78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9583713-393A-4BD7-A8DB-EC5705D445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BCCE3-DFD7-4C20-A669-ACC565B4BCF8}" type="datetime1">
              <a:rPr lang="fi-FI" smtClean="0"/>
              <a:t>4.2.2021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71282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2688-A7F7-4DDE-BD3B-80021B211317}" type="datetime1">
              <a:rPr lang="fi-FI" smtClean="0"/>
              <a:t>4.2.2021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B9E95B92-8726-4930-A255-2F27AE795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DBC2D19B-A6C1-479D-A508-DD2AF8951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557799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F1C66BC-6772-40F5-934A-AABDBD434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0DE08C1-5FDE-4B8C-92AA-5CCC06B9B4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4AB1D4E-9FD0-406C-BD3D-F36510C6D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BED7F0D-4E7C-4918-8926-FB4764BC5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4.2.2021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04046189-E7D0-4EB2-9A7F-9A70486A1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47602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2130EC-EE98-4A32-9F05-6EE8D205D9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5B9C96C-C317-49B9-8FE0-E96EE53523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10B69CC-1DF7-4B85-B176-A24171472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35111-E333-47EA-A897-6C29E5BA6EBC}" type="datetime1">
              <a:rPr lang="fi-FI" smtClean="0"/>
              <a:t>4.2.2021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7C40EA8-0D3E-4614-9FA5-64E9B1F3E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6E612DC6-63F3-4A76-B641-971F83717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4726" y="5619750"/>
            <a:ext cx="2622548" cy="65563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1C417BAF-CDF8-435F-96DF-586296DB8B0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C0DF97D-8C69-4125-A070-47DDE9479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08067-95A7-4DE9-A0BE-FD7614CDD7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09177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F1C66BC-6772-40F5-934A-AABDBD434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0DE08C1-5FDE-4B8C-92AA-5CCC06B9B4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7538-99DB-4ACA-ABA2-05BA84E39266}" type="datetime1">
              <a:rPr lang="fi-FI" smtClean="0"/>
              <a:t>4.2.2021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F5EFCF63-35BB-48D0-A02A-E2564CFA5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F0514842-8076-4A26-811E-87A3DF769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4" name="Dian numeron paikkamerkki 5">
            <a:extLst>
              <a:ext uri="{FF2B5EF4-FFF2-40B4-BE49-F238E27FC236}">
                <a16:creationId xmlns:a16="http://schemas.microsoft.com/office/drawing/2014/main" id="{A190E134-26FB-4D2C-9093-3643639B7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53426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E1755-F379-417E-A3DC-D9B01BC04526}" type="datetime1">
              <a:rPr lang="fi-FI" smtClean="0"/>
              <a:t>4.2.2021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00077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754C7-5142-4223-ACE5-D859002DD68B}" type="datetime1">
              <a:rPr lang="fi-FI" smtClean="0"/>
              <a:t>4.2.2021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E7C4A680-09D1-4245-AAC6-6F66114EE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EF64E38F-0504-4ECC-85C8-AB59D634F6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6A299EFF-99D7-423D-9AEC-773F2B698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4470112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7F60-89D1-435E-A10B-13EC5A38991F}" type="datetime1">
              <a:rPr lang="fi-FI" smtClean="0"/>
              <a:t>4.2.2021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9F323CED-9B21-4914-BBE0-96C93FA21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608E496D-D33A-4FFC-9050-1225B563C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06B83487-E6E0-4A5E-BDA7-16228C7E64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0585BE96-F63C-47EA-A810-5F53322456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6849065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6F89A-8BCD-473B-A52C-11F9A0377E47}" type="datetime1">
              <a:rPr lang="fi-FI" smtClean="0"/>
              <a:t>4.2.2021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2FF11E3C-4A01-461B-8A49-E5305079C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5EA0F42D-DF5D-47B7-A5B5-05E323BF0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2394960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bullet sininen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37C43CD6-6840-4B2C-9FC9-8C60C4A941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740400" cy="6858000"/>
          </a:xfrm>
          <a:prstGeom prst="rect">
            <a:avLst/>
          </a:prstGeom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4C81F1E6-C66F-49A7-A986-B43AA3B5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100" y="987424"/>
            <a:ext cx="5649912" cy="4108337"/>
          </a:xfrm>
          <a:noFill/>
          <a:effectLst>
            <a:softEdge rad="0"/>
          </a:effectLst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25496D99-066B-448D-BB23-34485EA650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2725" y="5204287"/>
            <a:ext cx="1724025" cy="1567295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09EFBFB8-9D8E-40CB-B115-63E9856A6BE7}"/>
              </a:ext>
            </a:extLst>
          </p:cNvPr>
          <p:cNvSpPr txBox="1"/>
          <p:nvPr userDrawn="1"/>
        </p:nvSpPr>
        <p:spPr>
          <a:xfrm>
            <a:off x="659981" y="5248354"/>
            <a:ext cx="242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800" b="1" dirty="0"/>
              <a:t>kauppakamari.fi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0DF73FA7-6A74-40D0-9433-3BFF5E1D5F4D}"/>
              </a:ext>
            </a:extLst>
          </p:cNvPr>
          <p:cNvSpPr/>
          <p:nvPr userDrawn="1"/>
        </p:nvSpPr>
        <p:spPr>
          <a:xfrm>
            <a:off x="647701" y="5987018"/>
            <a:ext cx="1226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800" dirty="0"/>
              <a:t>@K3FIN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403DCD8D-62FD-4F95-9460-F49A35E18709}"/>
              </a:ext>
            </a:extLst>
          </p:cNvPr>
          <p:cNvSpPr/>
          <p:nvPr userDrawn="1"/>
        </p:nvSpPr>
        <p:spPr>
          <a:xfrm>
            <a:off x="647701" y="5617686"/>
            <a:ext cx="3253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800" dirty="0"/>
              <a:t>#Keskuskauppakamari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D4BA423-B0BB-4B3B-AA90-40A0B946C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573F8-CC89-4268-AB65-15E33CFE3B80}" type="datetime1">
              <a:rPr lang="fi-FI" smtClean="0"/>
              <a:t>4.2.2021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4AA6169-8B46-4A45-89A9-451B8BEE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66515AD-FFF3-40E6-BE0B-6AD566B0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C86966AF-C9DA-4719-9EBD-D4115365F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81" y="987424"/>
            <a:ext cx="3902494" cy="1926669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01659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eksti kuvalla sininen">
    <p:bg>
      <p:bgPr>
        <a:solidFill>
          <a:schemeClr val="accent1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56784D06-670D-490B-BAA5-EFEC2CE90D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3541" y="4387980"/>
            <a:ext cx="1078459" cy="247002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6B4BE9E-097E-4FD9-9E92-F564B6C5CC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52951" y="382992"/>
            <a:ext cx="3761307" cy="3761307"/>
          </a:xfrm>
          <a:prstGeom prst="rect">
            <a:avLst/>
          </a:prstGeom>
        </p:spPr>
      </p:pic>
      <p:sp>
        <p:nvSpPr>
          <p:cNvPr id="28" name="Ellipsi 27">
            <a:extLst>
              <a:ext uri="{FF2B5EF4-FFF2-40B4-BE49-F238E27FC236}">
                <a16:creationId xmlns:a16="http://schemas.microsoft.com/office/drawing/2014/main" id="{9ED2D882-D299-42CD-B2B7-E36862595D62}"/>
              </a:ext>
            </a:extLst>
          </p:cNvPr>
          <p:cNvSpPr/>
          <p:nvPr userDrawn="1"/>
        </p:nvSpPr>
        <p:spPr>
          <a:xfrm>
            <a:off x="-552655" y="1643979"/>
            <a:ext cx="3656833" cy="3656833"/>
          </a:xfrm>
          <a:prstGeom prst="ellipse">
            <a:avLst/>
          </a:prstGeom>
          <a:blipFill>
            <a:blip r:embed="rId6"/>
            <a:stretch>
              <a:fillRect t="-25000" b="-25000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52D14F5-1ABA-4EC3-9215-88DC65B9042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10126" y="1557188"/>
            <a:ext cx="1432663" cy="1302422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801AD68D-BEE8-4989-AAB9-A724FF123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7791" y="365251"/>
            <a:ext cx="8209306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97FDB190-2D4D-440E-8221-51BDAC3D3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7791" y="1825625"/>
            <a:ext cx="8209305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3" name="Päivämäärän paikkamerkki 2">
            <a:extLst>
              <a:ext uri="{FF2B5EF4-FFF2-40B4-BE49-F238E27FC236}">
                <a16:creationId xmlns:a16="http://schemas.microsoft.com/office/drawing/2014/main" id="{6F1C7F00-6301-4C80-8C24-0AFBF7694C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D141CBA-7B13-4EF2-8224-C7F13D1C7605}" type="datetime1">
              <a:rPr lang="fi-FI" smtClean="0"/>
              <a:t>4.2.2021</a:t>
            </a:fld>
            <a:endParaRPr lang="fi-FI"/>
          </a:p>
        </p:txBody>
      </p:sp>
      <p:sp>
        <p:nvSpPr>
          <p:cNvPr id="14" name="Alatunnisteen paikkamerkki 3">
            <a:extLst>
              <a:ext uri="{FF2B5EF4-FFF2-40B4-BE49-F238E27FC236}">
                <a16:creationId xmlns:a16="http://schemas.microsoft.com/office/drawing/2014/main" id="{F84A19D4-4FD1-4D1A-A191-685F923C2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0CB25A1B-A6D5-4E48-91EE-B04968AE3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68776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4BB2642-49FE-407A-A3F4-0600B55015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542BF88-A9F2-4E2A-B0F1-8276E9D81B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8FCF8F6-5F32-43A2-AC8B-954415E80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6D04-30AC-4D1D-85ED-E6F73C2D3624}" type="datetime1">
              <a:rPr lang="fi-FI" smtClean="0"/>
              <a:t>4.2.2021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648B0DC-D89C-405B-8306-443D022CC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AFC798E-1C05-4E68-8FDA-47B426270D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7288ED8F-05AF-428B-B312-FE1E286CD81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4726" y="5619750"/>
            <a:ext cx="2622548" cy="655637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305A476-C345-48E9-A7C5-E07948859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55B7-B27F-4F33-B573-7AD37FBCDE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432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B64B5535-12A2-444F-B881-BF3E072D1E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83E3DA57-A0C2-4269-AA6A-C2041B36578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7D25BCE7-3C58-4625-B134-D4925C434C3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2C470-D4CD-4E29-8E91-1223DA076E22}" type="datetime1">
              <a:rPr lang="fi-FI" smtClean="0"/>
              <a:t>4.2.2021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D827BA8A-BFEE-4F2C-9BB9-113EFD0DC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D3069FD1-4B67-4CD3-8634-B32C320EA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Dian numeron paikkamerkki 5">
            <a:extLst>
              <a:ext uri="{FF2B5EF4-FFF2-40B4-BE49-F238E27FC236}">
                <a16:creationId xmlns:a16="http://schemas.microsoft.com/office/drawing/2014/main" id="{F0056C40-F7BB-4ACC-9A82-D6903014B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1695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2D71A-A60B-45F9-B564-8B0D00C72441}" type="datetime1">
              <a:rPr lang="fi-FI" smtClean="0"/>
              <a:t>4.2.2021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35461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5FFF-D35D-43BF-AC2E-3AAA9EA7D92C}" type="datetime1">
              <a:rPr lang="fi-FI" smtClean="0"/>
              <a:t>4.2.2021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88726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63010-EC64-4810-B408-821C910BE80B}" type="datetime1">
              <a:rPr lang="fi-FI" smtClean="0"/>
              <a:t>4.2.2021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C8452E8F-A576-4F74-B1B1-2525B5F77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443F6A56-28AA-470C-A288-7B5AFE3105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76F1C969-5C79-4E79-8C1B-32C1472C7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0574134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E81A-79F1-4FD8-BF22-27CDDA5DF4CE}" type="datetime1">
              <a:rPr lang="fi-FI" smtClean="0"/>
              <a:t>4.2.2021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171CE3AD-73BA-4432-B14F-66834C34A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0F7529ED-6E94-4F0E-9A1D-B554AD75A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C194B069-2676-448D-8BAE-F65320298A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A27EC461-AC56-4FB4-B3FF-DD8B3FD0CA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6717568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0A46-EE8A-4F56-8133-4DEEFDD9357D}" type="datetime1">
              <a:rPr lang="fi-FI" smtClean="0"/>
              <a:t>4.2.2021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9AA739BF-E2F3-4B10-9B8D-06F98AC5C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9A081EBC-78E5-4BBD-BDA9-49ADAA582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6905338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bullet pinkk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17FA9958-0408-4766-A8D7-E37777BAB2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77200" y="0"/>
            <a:ext cx="8714800" cy="6858000"/>
          </a:xfrm>
          <a:prstGeom prst="rect">
            <a:avLst/>
          </a:prstGeom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4C81F1E6-C66F-49A7-A986-B43AA3B5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100" y="987424"/>
            <a:ext cx="5649912" cy="4108337"/>
          </a:xfrm>
          <a:noFill/>
          <a:effectLst>
            <a:softEdge rad="0"/>
          </a:effectLst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09EFBFB8-9D8E-40CB-B115-63E9856A6BE7}"/>
              </a:ext>
            </a:extLst>
          </p:cNvPr>
          <p:cNvSpPr txBox="1"/>
          <p:nvPr userDrawn="1"/>
        </p:nvSpPr>
        <p:spPr>
          <a:xfrm>
            <a:off x="659981" y="5248354"/>
            <a:ext cx="242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800" b="1" dirty="0"/>
              <a:t>kauppakamari.fi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0DF73FA7-6A74-40D0-9433-3BFF5E1D5F4D}"/>
              </a:ext>
            </a:extLst>
          </p:cNvPr>
          <p:cNvSpPr/>
          <p:nvPr userDrawn="1"/>
        </p:nvSpPr>
        <p:spPr>
          <a:xfrm>
            <a:off x="647701" y="5987018"/>
            <a:ext cx="1226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800" dirty="0"/>
              <a:t>@K3FIN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403DCD8D-62FD-4F95-9460-F49A35E18709}"/>
              </a:ext>
            </a:extLst>
          </p:cNvPr>
          <p:cNvSpPr/>
          <p:nvPr userDrawn="1"/>
        </p:nvSpPr>
        <p:spPr>
          <a:xfrm>
            <a:off x="647701" y="5617686"/>
            <a:ext cx="3253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800" dirty="0"/>
              <a:t>#Keskuskauppakamari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D4BA423-B0BB-4B3B-AA90-40A0B946C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237FC-D581-4DA5-8018-F7CEECB406FD}" type="datetime1">
              <a:rPr lang="fi-FI" smtClean="0"/>
              <a:t>4.2.2021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4AA6169-8B46-4A45-89A9-451B8BEE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48E22005-FACB-4E51-BC17-DBFD979423D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2725" y="5204287"/>
            <a:ext cx="1724025" cy="1567295"/>
          </a:xfrm>
          <a:prstGeom prst="rect">
            <a:avLst/>
          </a:prstGeo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66515AD-FFF3-40E6-BE0B-6AD566B0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6" name="Otsikko 1">
            <a:extLst>
              <a:ext uri="{FF2B5EF4-FFF2-40B4-BE49-F238E27FC236}">
                <a16:creationId xmlns:a16="http://schemas.microsoft.com/office/drawing/2014/main" id="{975802D1-55CF-4772-96DA-72A0FD456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81" y="987424"/>
            <a:ext cx="3902494" cy="1926669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13895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li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E16D7E4C-1C6A-4E85-A20C-A25F6BDF17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A773B2D-290F-4AC0-A3AC-91F8186B54D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4726" y="5619750"/>
            <a:ext cx="2622548" cy="655637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6425C37-0F88-4610-A8AF-BF4E41B46E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646B017-43E4-4833-BA31-594945C3E0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52481BC-8F22-44EF-8464-17BFAF4B1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E870E-886F-4242-AF35-8BA432B0CA76}" type="datetime1">
              <a:rPr lang="fi-FI" smtClean="0"/>
              <a:t>4.2.2021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B5A0D6D-07D7-4ED0-AF0F-FA6EEF08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737FEBF-0ECB-4AE9-AB43-304286ED1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C5B8-5E2E-4484-BCC3-4F68CC0857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58382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B326F0DF-1493-4EE5-94E2-9A35434462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55B6FA2A-CE5B-444E-AB1D-A3971E5AFB4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83E3DA57-A0C2-4269-AA6A-C2041B36578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163BF-C4AB-4462-A53B-2C511E40F690}" type="datetime1">
              <a:rPr lang="fi-FI" smtClean="0"/>
              <a:t>4.2.2021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6" name="Otsikko 1">
            <a:extLst>
              <a:ext uri="{FF2B5EF4-FFF2-40B4-BE49-F238E27FC236}">
                <a16:creationId xmlns:a16="http://schemas.microsoft.com/office/drawing/2014/main" id="{7A62D804-0625-4D73-8C50-90A55877E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92E865E3-39AF-405E-B818-2775B8F02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D5F760AC-B6C7-446B-9C00-19B3DF3C0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85211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46B35-A16F-482F-8BCD-2095817F0916}" type="datetime1">
              <a:rPr lang="fi-FI" smtClean="0"/>
              <a:t>4.2.2021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763036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6E6E1-1610-4677-96F8-B0AAE2158D3B}" type="datetime1">
              <a:rPr lang="fi-FI" smtClean="0"/>
              <a:t>4.2.2021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F5F398E1-4FEA-4C47-8DBB-67002E466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C53C25F3-3EC4-4DE1-A238-4D351EE959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419D7574-E807-47CA-AE37-D5658E3269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3078962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8FDD-9E40-412F-8D1D-E199F51E79B5}" type="datetime1">
              <a:rPr lang="fi-FI" smtClean="0"/>
              <a:t>4.2.2021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D7D77BBA-8B6E-4F47-9695-F42CC253C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5E3742E4-B808-4663-91DE-005687581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5D7AE2B7-5BC9-42F8-BFD1-2BF17D56F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4B00869B-713A-4CB8-B785-5B128E4E81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309847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D1577AF8-DD86-4024-93E2-7E1A51C738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38B27854-73B8-4FFC-8F83-62F8B7C924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10CD2C3-62B1-408D-97B3-9188FE536FC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30908ED-3482-4FBF-B121-C4420B8C6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27FFB0-6391-4A75-8B78-C7629EDD47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CB2CD6C-89CB-4290-8245-E9CDBB2F9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10A0DB2-00AB-4AB4-AE88-21856CF0C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B3EA9-CD3C-4111-BC60-55154E1F9FEB}" type="datetime1">
              <a:rPr lang="fi-FI" smtClean="0"/>
              <a:t>4.2.2021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F0851F6-DB17-418D-8ACA-61B6C8DD3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75FFE64-F4AD-4C4F-A49D-18AF7B0B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64482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C6BA7-3CF9-4CF6-BF25-D7E2B2394986}" type="datetime1">
              <a:rPr lang="fi-FI" smtClean="0"/>
              <a:t>4.2.2021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3A76CEC0-F009-47A4-B0A2-E9BD45A99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ADF49E5B-594D-402D-905D-C898BED78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7676164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bullet li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37C43CD6-6840-4B2C-9FC9-8C60C4A941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740400" cy="6858000"/>
          </a:xfrm>
          <a:prstGeom prst="rect">
            <a:avLst/>
          </a:prstGeom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4C81F1E6-C66F-49A7-A986-B43AA3B5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100" y="987424"/>
            <a:ext cx="5649912" cy="4108337"/>
          </a:xfrm>
          <a:noFill/>
          <a:effectLst>
            <a:softEdge rad="0"/>
          </a:effectLst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09EFBFB8-9D8E-40CB-B115-63E9856A6BE7}"/>
              </a:ext>
            </a:extLst>
          </p:cNvPr>
          <p:cNvSpPr txBox="1"/>
          <p:nvPr userDrawn="1"/>
        </p:nvSpPr>
        <p:spPr>
          <a:xfrm>
            <a:off x="659981" y="5248354"/>
            <a:ext cx="242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800" b="1" dirty="0"/>
              <a:t>kauppakamari.fi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0DF73FA7-6A74-40D0-9433-3BFF5E1D5F4D}"/>
              </a:ext>
            </a:extLst>
          </p:cNvPr>
          <p:cNvSpPr/>
          <p:nvPr userDrawn="1"/>
        </p:nvSpPr>
        <p:spPr>
          <a:xfrm>
            <a:off x="647701" y="5987018"/>
            <a:ext cx="1226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800" dirty="0"/>
              <a:t>@K3FIN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403DCD8D-62FD-4F95-9460-F49A35E18709}"/>
              </a:ext>
            </a:extLst>
          </p:cNvPr>
          <p:cNvSpPr/>
          <p:nvPr userDrawn="1"/>
        </p:nvSpPr>
        <p:spPr>
          <a:xfrm>
            <a:off x="647701" y="5617686"/>
            <a:ext cx="3253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800" dirty="0"/>
              <a:t>#Keskuskauppakamari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D4BA423-B0BB-4B3B-AA90-40A0B946C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C2321-DAA3-4C7E-82E0-747AE8DF8DAC}" type="datetime1">
              <a:rPr lang="fi-FI" smtClean="0"/>
              <a:t>4.2.2021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4AA6169-8B46-4A45-89A9-451B8BEE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D34BFFF6-FB31-4AC1-B11B-286B9666676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30533" y="5220255"/>
            <a:ext cx="1794792" cy="1533525"/>
          </a:xfrm>
          <a:prstGeom prst="rect">
            <a:avLst/>
          </a:prstGeo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66515AD-FFF3-40E6-BE0B-6AD566B0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E258B078-2E19-46E8-9BF3-E48356A5D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81" y="987424"/>
            <a:ext cx="3902494" cy="1926669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3029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C3B0F693-8620-4238-9BCB-CBC0B37C74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B9796154-1B81-4CDE-8768-921EBEF853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A6CC50A6-FA20-42EB-A63B-816674AA37D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3E29281-DB2F-46E3-9F61-9B264F9D3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057B119-54A3-48B7-91E1-DFD79B37D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3CAB312-19D1-4983-A280-148507C78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9583713-393A-4BD7-A8DB-EC5705D445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78EF-1E4B-4DCD-B008-EA0DD289CD44}" type="datetime1">
              <a:rPr lang="fi-FI" smtClean="0"/>
              <a:t>4.2.2021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2504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AF23-B36E-4083-8E13-AE392CCEBF31}" type="datetime1">
              <a:rPr lang="fi-FI" smtClean="0"/>
              <a:t>4.2.2021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20" name="Otsikko 1">
            <a:extLst>
              <a:ext uri="{FF2B5EF4-FFF2-40B4-BE49-F238E27FC236}">
                <a16:creationId xmlns:a16="http://schemas.microsoft.com/office/drawing/2014/main" id="{660C4BBA-D728-4B9A-9B19-B3DF60A5B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21" name="Sisällön paikkamerkki 2">
            <a:extLst>
              <a:ext uri="{FF2B5EF4-FFF2-40B4-BE49-F238E27FC236}">
                <a16:creationId xmlns:a16="http://schemas.microsoft.com/office/drawing/2014/main" id="{403B93D0-AEB3-42E5-B352-9DD044D6A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26143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eksti kuvall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56784D06-670D-490B-BAA5-EFEC2CE90D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3541" y="4387980"/>
            <a:ext cx="1078459" cy="247002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6B4BE9E-097E-4FD9-9E92-F564B6C5CC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52951" y="382992"/>
            <a:ext cx="3761307" cy="3761307"/>
          </a:xfrm>
          <a:prstGeom prst="rect">
            <a:avLst/>
          </a:prstGeom>
        </p:spPr>
      </p:pic>
      <p:sp>
        <p:nvSpPr>
          <p:cNvPr id="28" name="Ellipsi 27">
            <a:extLst>
              <a:ext uri="{FF2B5EF4-FFF2-40B4-BE49-F238E27FC236}">
                <a16:creationId xmlns:a16="http://schemas.microsoft.com/office/drawing/2014/main" id="{9ED2D882-D299-42CD-B2B7-E36862595D62}"/>
              </a:ext>
            </a:extLst>
          </p:cNvPr>
          <p:cNvSpPr/>
          <p:nvPr userDrawn="1"/>
        </p:nvSpPr>
        <p:spPr>
          <a:xfrm>
            <a:off x="-552655" y="1643979"/>
            <a:ext cx="3656833" cy="3656833"/>
          </a:xfrm>
          <a:prstGeom prst="ellipse">
            <a:avLst/>
          </a:prstGeom>
          <a:blipFill>
            <a:blip r:embed="rId6"/>
            <a:stretch>
              <a:fillRect t="-25000" b="-25000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52D14F5-1ABA-4EC3-9215-88DC65B9042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10126" y="1557188"/>
            <a:ext cx="1432663" cy="1302422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94EFDD80-0915-47C0-A00C-A0E9CB2C9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7791" y="365251"/>
            <a:ext cx="8209306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C884C321-DDE7-4ACB-8672-204BFB2DD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7791" y="1825625"/>
            <a:ext cx="8209305" cy="39862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3" name="Päivämäärän paikkamerkki 2">
            <a:extLst>
              <a:ext uri="{FF2B5EF4-FFF2-40B4-BE49-F238E27FC236}">
                <a16:creationId xmlns:a16="http://schemas.microsoft.com/office/drawing/2014/main" id="{4E0F2629-EBAD-41E9-B007-0ED8EA179B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5D4A0C6-82FB-4F65-AFA6-75884A77AEA4}" type="datetime1">
              <a:rPr lang="fi-FI" smtClean="0"/>
              <a:t>4.2.2021</a:t>
            </a:fld>
            <a:endParaRPr lang="fi-FI"/>
          </a:p>
        </p:txBody>
      </p:sp>
      <p:sp>
        <p:nvSpPr>
          <p:cNvPr id="14" name="Alatunnisteen paikkamerkki 3">
            <a:extLst>
              <a:ext uri="{FF2B5EF4-FFF2-40B4-BE49-F238E27FC236}">
                <a16:creationId xmlns:a16="http://schemas.microsoft.com/office/drawing/2014/main" id="{3693DB33-6718-49C9-8A97-0FAAFEB11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D5B2C172-79D8-4597-A0F0-10B3296F6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9799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CC738554-EACB-4859-9AF0-1161C60469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60681525-44B3-407E-9179-862CB4BCB35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5E80CEDA-92BD-4162-80F3-B777FA7CDBF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6D519C1-DBA2-4853-BB94-BAA5D8D6F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AF95B21-D280-4C07-A42D-4582F99C4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2C84588-F671-4ED1-A1BD-0CF6A43104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FD6AE44-14B0-449E-9641-29982AF2C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4C7A3-6C02-4878-8B35-4AD0171090A4}" type="datetime1">
              <a:rPr lang="fi-FI" smtClean="0"/>
              <a:t>4.2.2021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36561D0-A4BD-4B87-9245-0D3AE1797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71E1C21-E92C-4225-9F43-D8C574973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0849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CA7EFFDB-A4A4-4A0B-BA9F-296CB1A0A1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BA301CA-F3BE-489F-A1FE-BC10079BA9C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E4E6D1C5-2DDC-41A6-8246-84126183D5C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9DA1A47-518C-4015-B7F7-7DA7EA40D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C86E39C6-FDF9-4704-BFED-6416920FF6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C82EC43-E3A7-4FD2-A7E6-A6A3BC9A88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5B3C74C-28EA-4FE5-912B-886D4AC9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ABC59-86BD-488E-936A-293CF52C52EB}" type="datetime1">
              <a:rPr lang="fi-FI" smtClean="0"/>
              <a:t>4.2.2021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1F300E9-3ABC-4DFC-B507-6A5514D70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DBC89C4-BF92-48E0-8CA8-71526C3C0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9984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95D96BA-098E-411B-A6B8-A4391236B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762C610-5792-46F9-B22B-1887F16B1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32445B-485D-4A4A-9AA9-76BF4944D5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6F96E-EBF1-4200-A641-5D62C5342635}" type="datetime1">
              <a:rPr lang="fi-FI" smtClean="0"/>
              <a:t>4.2.2021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DFCF603-EE67-412B-BFF8-8F3A9437D7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9FEC9C8-A594-43E9-AB8F-27C8913C96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885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41" r:id="rId6"/>
    <p:sldLayoutId id="2147483755" r:id="rId7"/>
    <p:sldLayoutId id="2147483716" r:id="rId8"/>
    <p:sldLayoutId id="2147483717" r:id="rId9"/>
    <p:sldLayoutId id="2147483751" r:id="rId10"/>
    <p:sldLayoutId id="2147483752" r:id="rId11"/>
    <p:sldLayoutId id="2147483753" r:id="rId12"/>
    <p:sldLayoutId id="2147483833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FEECF1B-24CD-4663-A81C-D18681E15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EB3DC5C-9508-4984-BF6A-15355A8F6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EBCAFE9-83AD-4069-A1BB-7629C73C23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E6F48-46C1-4DCB-93B7-E88DC0EB4D5F}" type="datetime1">
              <a:rPr lang="fi-FI" smtClean="0"/>
              <a:t>4.2.2021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E02E98D-816C-4A84-8030-C368D3232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E4AC2E0-A08C-45EF-8A11-560F98A6D1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E0309-FE3D-45C8-9A15-89B2C10FD86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096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70" r:id="rId2"/>
    <p:sldLayoutId id="2147483771" r:id="rId3"/>
    <p:sldLayoutId id="2147483772" r:id="rId4"/>
    <p:sldLayoutId id="2147483773" r:id="rId5"/>
    <p:sldLayoutId id="2147483774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384CAFD-B017-4670-BA09-232718105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BCF2EEC-C2DC-47D4-816E-90B9C407C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7BB54C6-25DC-4427-AC8A-A249B80FC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6E5AF-7078-4F48-BB75-09B7A047E573}" type="datetime1">
              <a:rPr lang="fi-FI" smtClean="0"/>
              <a:t>4.2.2021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DA8616-D585-4DFA-8103-6A08A2EBA0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43BF19D-9554-42B0-9576-841D392838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08067-95A7-4DE9-A0BE-FD7614CDD7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546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62B5B5D-D6F9-4F0B-9324-5D4DB3B73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FD98A96-47F6-41DF-BA9C-CCA7AF285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FD4E139-8374-4F55-AECD-591AE2B020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FFD9C-9637-4EAF-A1AC-927B62DA30FE}" type="datetime1">
              <a:rPr lang="fi-FI" smtClean="0"/>
              <a:t>4.2.2021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A6F78C1-A459-4221-90EC-AF548E893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D3F6112-0C56-405D-8BDB-26E573E0E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C55B7-B27F-4F33-B573-7AD37FBCDE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8418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56943762-9B90-46FA-97F5-D19A0F80F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2DFC3E5-E0B6-46F1-A638-2E178C2F2A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3260F8-DC2D-4B26-832C-8C15B102B5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09E6E-446E-4C30-8E42-2C76DFD6E44D}" type="datetime1">
              <a:rPr lang="fi-FI" smtClean="0"/>
              <a:t>4.2.2021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C044051-3718-46B3-BAFB-53A195157A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72CBF57-BFAB-4BE3-A1F7-E85659992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EC5B8-5E2E-4484-BCC3-4F68CC0857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3316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0E37A1-3886-455C-B76C-16A6ACD21D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Kauppakamarien koronakyselyt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86E1352-30A5-4675-9118-1774630AC7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fi-FI" dirty="0"/>
              <a:t>Ajallinen kehitys</a:t>
            </a:r>
          </a:p>
        </p:txBody>
      </p:sp>
    </p:spTree>
    <p:extLst>
      <p:ext uri="{BB962C8B-B14F-4D97-AF65-F5344CB8AC3E}">
        <p14:creationId xmlns:p14="http://schemas.microsoft.com/office/powerpoint/2010/main" val="1598432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isällön paikkamerkki 5">
            <a:extLst>
              <a:ext uri="{FF2B5EF4-FFF2-40B4-BE49-F238E27FC236}">
                <a16:creationId xmlns:a16="http://schemas.microsoft.com/office/drawing/2014/main" id="{495ACE52-31D9-4E13-8DD9-8B5D60913F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7662184"/>
              </p:ext>
            </p:extLst>
          </p:nvPr>
        </p:nvGraphicFramePr>
        <p:xfrm>
          <a:off x="1059492" y="1967668"/>
          <a:ext cx="10800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kstiruutu 11">
            <a:extLst>
              <a:ext uri="{FF2B5EF4-FFF2-40B4-BE49-F238E27FC236}">
                <a16:creationId xmlns:a16="http://schemas.microsoft.com/office/drawing/2014/main" id="{AC240271-F269-4F67-86AB-68EEE64826CE}"/>
              </a:ext>
            </a:extLst>
          </p:cNvPr>
          <p:cNvSpPr txBox="1"/>
          <p:nvPr/>
        </p:nvSpPr>
        <p:spPr>
          <a:xfrm>
            <a:off x="1227215" y="210332"/>
            <a:ext cx="1046455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fi-FI" sz="2800" b="0" dirty="0"/>
              <a:t>9. Miten arvioisitte koronavirusepidemian vaikuttavan yrityksenne henkilöstön määrään (lomautusten tai irtisanomisten kautta) seuraavien 2 kuukauden aikana verrattuna normaalitilanteeseen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744BF3B5-8A33-4770-8C7D-FB302826FCC0}"/>
              </a:ext>
            </a:extLst>
          </p:cNvPr>
          <p:cNvSpPr txBox="1"/>
          <p:nvPr/>
        </p:nvSpPr>
        <p:spPr>
          <a:xfrm>
            <a:off x="8424909" y="6347534"/>
            <a:ext cx="3284738" cy="372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hlinkClick r:id="rId3" action="ppaction://hlinksldjump"/>
              </a:rPr>
              <a:t>Maaliskuun luvut täällä </a:t>
            </a:r>
            <a:r>
              <a:rPr lang="fi-FI" dirty="0">
                <a:sym typeface="Wingdings" panose="05000000000000000000" pitchFamily="2" charset="2"/>
                <a:hlinkClick r:id="rId3" action="ppaction://hlinksldjump"/>
              </a:rPr>
              <a:t>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52145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8A80F55-03CA-4DA6-BD8E-1B4088FF1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b="0" dirty="0"/>
              <a:t>10. Onko yrityksesi konkurssin riski noussut merkittävästi koronavirusepidemian takia?</a:t>
            </a:r>
            <a:endParaRPr lang="fi-FI" dirty="0"/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DF3A7B9D-09E0-4BAE-B6E0-A6B8301365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854120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9973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765E7E16-24D9-4BDA-B463-97266A9CB3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Maaliskuussa 2020 tehtyjen kyselyjen tulokset</a:t>
            </a:r>
          </a:p>
        </p:txBody>
      </p:sp>
      <p:sp>
        <p:nvSpPr>
          <p:cNvPr id="8" name="Alaotsikko 7">
            <a:extLst>
              <a:ext uri="{FF2B5EF4-FFF2-40B4-BE49-F238E27FC236}">
                <a16:creationId xmlns:a16="http://schemas.microsoft.com/office/drawing/2014/main" id="{6CBC7AB0-7DC8-41EF-904C-99425F6368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744644B-A2D8-42B8-BAB5-F525B0F7D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4.2.2021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392677A-E2D2-4CA4-909F-2BC22F2C5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7C80A6-0541-4AEB-8DC2-7D3B9FF8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6546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E696F9-87B4-4DAE-BDCD-D940BC551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200" b="0" dirty="0"/>
              <a:t>MAALISKUU:</a:t>
            </a:r>
            <a:br>
              <a:rPr lang="fi-FI" sz="3200" b="0" dirty="0"/>
            </a:br>
            <a:r>
              <a:rPr lang="fi-FI" sz="3200" b="0" dirty="0"/>
              <a:t>6. Onko koronavirusepidemia vaikuttanut liikevaihtoosi negatiivisesti?</a:t>
            </a:r>
            <a:endParaRPr lang="fi-FI" sz="320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A9F0062-4481-4506-BDAF-A91382B52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4.2.2021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0066FE7-31B8-4982-92EB-E810D7190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1138BE0-569F-408F-A9FC-7FCB09A5E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13</a:t>
            </a:fld>
            <a:endParaRPr lang="fi-FI"/>
          </a:p>
        </p:txBody>
      </p:sp>
      <p:graphicFrame>
        <p:nvGraphicFramePr>
          <p:cNvPr id="7" name="Sisällön paikkamerkki 5">
            <a:extLst>
              <a:ext uri="{FF2B5EF4-FFF2-40B4-BE49-F238E27FC236}">
                <a16:creationId xmlns:a16="http://schemas.microsoft.com/office/drawing/2014/main" id="{F6667DE9-5FB0-469B-9346-4EECFC1D72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0178871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kstiruutu 7">
            <a:extLst>
              <a:ext uri="{FF2B5EF4-FFF2-40B4-BE49-F238E27FC236}">
                <a16:creationId xmlns:a16="http://schemas.microsoft.com/office/drawing/2014/main" id="{B4958021-C985-4DA0-8419-EDE9B55DB83C}"/>
              </a:ext>
            </a:extLst>
          </p:cNvPr>
          <p:cNvSpPr txBox="1"/>
          <p:nvPr/>
        </p:nvSpPr>
        <p:spPr>
          <a:xfrm>
            <a:off x="8336132" y="6258757"/>
            <a:ext cx="2485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hlinkClick r:id="rId3" action="ppaction://hlinksldjump"/>
              </a:rPr>
              <a:t>Takaisin </a:t>
            </a:r>
            <a:r>
              <a:rPr lang="fi-FI" dirty="0">
                <a:sym typeface="Wingdings" panose="05000000000000000000" pitchFamily="2" charset="2"/>
                <a:hlinkClick r:id="rId3" action="ppaction://hlinksldjump"/>
              </a:rPr>
              <a:t>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68425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442FAB-8088-4B3A-8489-44F773F9A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200" dirty="0"/>
              <a:t>MAALISKUU:</a:t>
            </a:r>
            <a:br>
              <a:rPr lang="fi-FI" sz="3200" dirty="0"/>
            </a:br>
            <a:r>
              <a:rPr lang="fi-FI" sz="3200" b="0" dirty="0"/>
              <a:t>7. Odotatko koronavirusepidemian vaikuttavan liikevaihtoosi negatiivisesti seuraavan kahden kuukauden aikana?</a:t>
            </a:r>
            <a:endParaRPr lang="fi-FI" sz="320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9180A60-BD91-40EC-94B0-63E702E35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4.2.2021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B29952E-A03C-4CBF-B664-4B233CCA1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DF6C6E7-ED85-4D4E-99D7-8C2D43AE1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14</a:t>
            </a:fld>
            <a:endParaRPr lang="fi-FI"/>
          </a:p>
        </p:txBody>
      </p:sp>
      <p:graphicFrame>
        <p:nvGraphicFramePr>
          <p:cNvPr id="7" name="Sisällön paikkamerkki 5">
            <a:extLst>
              <a:ext uri="{FF2B5EF4-FFF2-40B4-BE49-F238E27FC236}">
                <a16:creationId xmlns:a16="http://schemas.microsoft.com/office/drawing/2014/main" id="{64014866-41BA-4D6E-ABBA-4CC3BF427F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8542346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kstiruutu 7">
            <a:extLst>
              <a:ext uri="{FF2B5EF4-FFF2-40B4-BE49-F238E27FC236}">
                <a16:creationId xmlns:a16="http://schemas.microsoft.com/office/drawing/2014/main" id="{4AD08A90-E91C-4302-873A-6C67CE896C89}"/>
              </a:ext>
            </a:extLst>
          </p:cNvPr>
          <p:cNvSpPr txBox="1"/>
          <p:nvPr/>
        </p:nvSpPr>
        <p:spPr>
          <a:xfrm>
            <a:off x="8336132" y="6258757"/>
            <a:ext cx="2485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hlinkClick r:id="rId3" action="ppaction://hlinksldjump"/>
              </a:rPr>
              <a:t>Takaisin </a:t>
            </a:r>
            <a:r>
              <a:rPr lang="fi-FI" dirty="0">
                <a:sym typeface="Wingdings" panose="05000000000000000000" pitchFamily="2" charset="2"/>
                <a:hlinkClick r:id="rId3" action="ppaction://hlinksldjump"/>
              </a:rPr>
              <a:t>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56456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6C40A1-8CBB-4905-863B-993AD4751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200" dirty="0"/>
              <a:t>MAALISKUU: </a:t>
            </a:r>
            <a:br>
              <a:rPr lang="fi-FI" sz="3200" dirty="0"/>
            </a:br>
            <a:r>
              <a:rPr lang="fi-FI" sz="3200" dirty="0"/>
              <a:t>Oletteko kutsuneet YT-neuvottelut tai antaneet lomautusvaroituksen? </a:t>
            </a:r>
            <a:br>
              <a:rPr lang="fi-FI" sz="3200" dirty="0">
                <a:solidFill>
                  <a:schemeClr val="bg1">
                    <a:lumMod val="75000"/>
                  </a:schemeClr>
                </a:solidFill>
              </a:rPr>
            </a:br>
            <a:endParaRPr lang="fi-FI" sz="320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C13C0E5-11ED-48E3-94C3-652EDD0D6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4.2.2021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D1AE328-19F0-4A1F-AB3F-7D666F98A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DE49E3-0C92-47EC-B43B-5781FA3B9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15</a:t>
            </a:fld>
            <a:endParaRPr lang="fi-FI"/>
          </a:p>
        </p:txBody>
      </p:sp>
      <p:graphicFrame>
        <p:nvGraphicFramePr>
          <p:cNvPr id="7" name="Sisällön paikkamerkki 5">
            <a:extLst>
              <a:ext uri="{FF2B5EF4-FFF2-40B4-BE49-F238E27FC236}">
                <a16:creationId xmlns:a16="http://schemas.microsoft.com/office/drawing/2014/main" id="{3E9A5285-D161-4D75-9FDF-78DCB90094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3901340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kstiruutu 9">
            <a:extLst>
              <a:ext uri="{FF2B5EF4-FFF2-40B4-BE49-F238E27FC236}">
                <a16:creationId xmlns:a16="http://schemas.microsoft.com/office/drawing/2014/main" id="{D6EEA2CF-62D3-4DA7-A4C2-615686576DF1}"/>
              </a:ext>
            </a:extLst>
          </p:cNvPr>
          <p:cNvSpPr txBox="1"/>
          <p:nvPr/>
        </p:nvSpPr>
        <p:spPr>
          <a:xfrm>
            <a:off x="8336132" y="6258757"/>
            <a:ext cx="2485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hlinkClick r:id="rId3" action="ppaction://hlinksldjump"/>
              </a:rPr>
              <a:t>Takaisin </a:t>
            </a:r>
            <a:r>
              <a:rPr lang="fi-FI" dirty="0">
                <a:sym typeface="Wingdings" panose="05000000000000000000" pitchFamily="2" charset="2"/>
                <a:hlinkClick r:id="rId3" action="ppaction://hlinksldjump"/>
              </a:rPr>
              <a:t>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46207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A8C8040-AFCA-4469-A614-D4D2449AE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MAALISKUU:</a:t>
            </a:r>
            <a:br>
              <a:rPr lang="fi-FI" sz="2800" dirty="0"/>
            </a:br>
            <a:r>
              <a:rPr lang="fi-FI" sz="2800" b="0" dirty="0"/>
              <a:t>Odotatko yrityksesi lomauttavan tai irtisanovan henkilökuntaa koronavirusepidemian vuoksi seuraavan kahden kuukauden aikana?</a:t>
            </a:r>
            <a:endParaRPr lang="fi-FI" sz="280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92C4FF5-7B66-439C-9C96-B1147DA8E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4.2.2021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C652545-7C0B-404D-9511-1E0DBEFBA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1F19C0A-C8D4-40E8-97D4-04C2A7F73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16</a:t>
            </a:fld>
            <a:endParaRPr lang="fi-FI"/>
          </a:p>
        </p:txBody>
      </p:sp>
      <p:graphicFrame>
        <p:nvGraphicFramePr>
          <p:cNvPr id="7" name="Sisällön paikkamerkki 5">
            <a:extLst>
              <a:ext uri="{FF2B5EF4-FFF2-40B4-BE49-F238E27FC236}">
                <a16:creationId xmlns:a16="http://schemas.microsoft.com/office/drawing/2014/main" id="{58890A1B-DEF9-4B03-966F-85960ADD77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4138504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kstiruutu 7">
            <a:extLst>
              <a:ext uri="{FF2B5EF4-FFF2-40B4-BE49-F238E27FC236}">
                <a16:creationId xmlns:a16="http://schemas.microsoft.com/office/drawing/2014/main" id="{4B3B5EE3-7270-47DE-8D45-670AFA21E4AD}"/>
              </a:ext>
            </a:extLst>
          </p:cNvPr>
          <p:cNvSpPr txBox="1"/>
          <p:nvPr/>
        </p:nvSpPr>
        <p:spPr>
          <a:xfrm>
            <a:off x="8336132" y="6258757"/>
            <a:ext cx="2485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hlinkClick r:id="rId3" action="ppaction://hlinksldjump"/>
              </a:rPr>
              <a:t>Takaisin </a:t>
            </a:r>
            <a:r>
              <a:rPr lang="fi-FI" dirty="0">
                <a:sym typeface="Wingdings" panose="05000000000000000000" pitchFamily="2" charset="2"/>
                <a:hlinkClick r:id="rId3" action="ppaction://hlinksldjump"/>
              </a:rPr>
              <a:t>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51689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85176D7-76D8-4F1F-9193-002627071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Taustaa kauppakamarien koronakyselyistä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86367F8-BCE9-4258-94E5-C562A501C8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500" dirty="0">
                <a:latin typeface="+mj-lt"/>
              </a:rPr>
              <a:t>Tässä esityksessä  aikasarja joka kyselyssä toistetuista kuudesta kysymyksestä</a:t>
            </a:r>
          </a:p>
          <a:p>
            <a:r>
              <a:rPr lang="fi-FI" sz="2500" dirty="0">
                <a:latin typeface="+mj-lt"/>
              </a:rPr>
              <a:t>Lisäksi jokaisessa kyselyssä on ylimääräisiä ”kertaluonteisia” kysymyksiä, joita ei ole raportoitu tässä.</a:t>
            </a:r>
          </a:p>
          <a:p>
            <a:r>
              <a:rPr lang="fi-FI" sz="2500" dirty="0">
                <a:latin typeface="+mj-lt"/>
              </a:rPr>
              <a:t>Vastaajia tyypillisesti yli 3000 yritystä</a:t>
            </a:r>
          </a:p>
          <a:p>
            <a:r>
              <a:rPr lang="fi-FI" sz="2500" dirty="0">
                <a:latin typeface="+mj-lt"/>
              </a:rPr>
              <a:t>Vastaajien kattavuus hyvä sekä alueen, toimialan että yrityskoon suhteen</a:t>
            </a:r>
          </a:p>
          <a:p>
            <a:r>
              <a:rPr lang="fi-FI" sz="25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Maaliskuun 2020 kyselyn kysymysasettelut poikkeavat hieman muista. </a:t>
            </a:r>
            <a:r>
              <a:rPr lang="fi-FI" sz="25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fi-FI" sz="25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ulokset </a:t>
            </a:r>
            <a:r>
              <a:rPr lang="fi-FI" sz="25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ovat keskenään vertailukelpoisia</a:t>
            </a:r>
            <a:r>
              <a:rPr lang="fi-FI" sz="25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1DEFE22-F022-445E-A487-FF9C92A69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4.2.2021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4F8624-6596-4451-8626-42EFE01A1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Keskuskauppakamari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DA0395F-4187-4516-876B-A536B6495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1933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B16E7F-F4D0-48E5-B3F4-ED7162C97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Päivämäärät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7298B5E-1668-425E-99D7-50C268255C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/>
              <a:t>Kyselyt järjestetty:</a:t>
            </a:r>
          </a:p>
          <a:p>
            <a:endParaRPr lang="fi-FI" dirty="0"/>
          </a:p>
          <a:p>
            <a:pPr marL="914400" lvl="1" indent="-457200">
              <a:buFont typeface="+mj-lt"/>
              <a:buAutoNum type="arabicParenR"/>
            </a:pPr>
            <a:r>
              <a:rPr lang="fi-FI" dirty="0"/>
              <a:t>16.-17.3.2020 (N=3814)</a:t>
            </a:r>
          </a:p>
          <a:p>
            <a:pPr marL="914400" lvl="1" indent="-457200">
              <a:buFont typeface="+mj-lt"/>
              <a:buAutoNum type="arabicParenR"/>
            </a:pPr>
            <a:r>
              <a:rPr lang="fi-FI" dirty="0"/>
              <a:t>30.3.2020 (N=3358)</a:t>
            </a:r>
          </a:p>
          <a:p>
            <a:pPr marL="914400" lvl="1" indent="-457200">
              <a:buFont typeface="+mj-lt"/>
              <a:buAutoNum type="arabicParenR"/>
            </a:pPr>
            <a:r>
              <a:rPr lang="fi-FI" dirty="0"/>
              <a:t>20.4.2020 (N=2977)</a:t>
            </a:r>
          </a:p>
          <a:p>
            <a:pPr marL="914400" lvl="1" indent="-457200">
              <a:buFont typeface="+mj-lt"/>
              <a:buAutoNum type="arabicParenR"/>
            </a:pPr>
            <a:r>
              <a:rPr lang="fi-FI" dirty="0"/>
              <a:t>4.5.2020 (N=2483)</a:t>
            </a:r>
          </a:p>
          <a:p>
            <a:pPr marL="914400" lvl="1" indent="-457200">
              <a:buFont typeface="+mj-lt"/>
              <a:buAutoNum type="arabicParenR"/>
            </a:pPr>
            <a:r>
              <a:rPr lang="fi-FI" dirty="0"/>
              <a:t>18.5.2020 (N=3392)</a:t>
            </a:r>
          </a:p>
          <a:p>
            <a:pPr marL="914400" lvl="1" indent="-457200">
              <a:buFont typeface="+mj-lt"/>
              <a:buAutoNum type="arabicParenR"/>
            </a:pPr>
            <a:r>
              <a:rPr lang="fi-FI" dirty="0"/>
              <a:t>1.6.2020 (N=2715)</a:t>
            </a:r>
          </a:p>
          <a:p>
            <a:pPr marL="914400" lvl="1" indent="-457200">
              <a:buFont typeface="+mj-lt"/>
              <a:buAutoNum type="arabicParenR"/>
            </a:pPr>
            <a:r>
              <a:rPr lang="fi-FI" dirty="0"/>
              <a:t>23.6.2020 (N=2403)</a:t>
            </a:r>
          </a:p>
          <a:p>
            <a:pPr marL="914400" lvl="1" indent="-457200">
              <a:buFont typeface="+mj-lt"/>
              <a:buAutoNum type="arabicParenR"/>
            </a:pPr>
            <a:r>
              <a:rPr lang="fi-FI" dirty="0"/>
              <a:t>2.9.2020 (N=3124)</a:t>
            </a:r>
          </a:p>
          <a:p>
            <a:pPr marL="914400" lvl="1" indent="-457200">
              <a:buFont typeface="+mj-lt"/>
              <a:buAutoNum type="arabicParenR"/>
            </a:pPr>
            <a:r>
              <a:rPr lang="fi-FI" dirty="0"/>
              <a:t>8.10.2020 (N=2929)</a:t>
            </a:r>
          </a:p>
          <a:p>
            <a:pPr marL="914400" lvl="1" indent="-457200">
              <a:buFont typeface="+mj-lt"/>
              <a:buAutoNum type="arabicParenR"/>
            </a:pPr>
            <a:r>
              <a:rPr lang="fi-FI" dirty="0"/>
              <a:t>1.12.2020 (N=3242)</a:t>
            </a:r>
          </a:p>
          <a:p>
            <a:pPr marL="914400" lvl="1" indent="-457200">
              <a:buFont typeface="+mj-lt"/>
              <a:buAutoNum type="arabicParenR"/>
            </a:pPr>
            <a:r>
              <a:rPr lang="fi-FI" dirty="0">
                <a:highlight>
                  <a:srgbClr val="C0C0C0"/>
                </a:highlight>
              </a:rPr>
              <a:t>2.2.2021 (N=3134)</a:t>
            </a:r>
          </a:p>
          <a:p>
            <a:pPr marL="914400" lvl="1" indent="-457200">
              <a:buFont typeface="+mj-lt"/>
              <a:buAutoNum type="arabicParenR"/>
            </a:pPr>
            <a:endParaRPr lang="fi-FI" dirty="0"/>
          </a:p>
          <a:p>
            <a:pPr marL="914400" lvl="1" indent="-457200">
              <a:buFont typeface="+mj-lt"/>
              <a:buAutoNum type="arabicParenR"/>
            </a:pPr>
            <a:endParaRPr lang="fi-FI" dirty="0"/>
          </a:p>
          <a:p>
            <a:pPr marL="914400" lvl="1" indent="-457200">
              <a:buFont typeface="+mj-lt"/>
              <a:buAutoNum type="arabicParenR"/>
            </a:pPr>
            <a:endParaRPr lang="fi-FI" dirty="0"/>
          </a:p>
          <a:p>
            <a:pPr marL="914400" lvl="1" indent="-457200">
              <a:buFont typeface="+mj-lt"/>
              <a:buAutoNum type="alphaLcParenR"/>
            </a:pP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851E8ED-2AB4-4E56-A864-294308F13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4.2.2021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032E636-DF2B-4AA0-9D22-E3A8E30A8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637B787-F55B-4A5B-B31D-543AA48AB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3710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DE8F118-B931-40B2-A0C6-451006B9EB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4610" y="1835427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fi-FI" dirty="0"/>
              <a:t>Kysely:</a:t>
            </a:r>
            <a:br>
              <a:rPr lang="fi-FI" dirty="0"/>
            </a:br>
            <a:r>
              <a:rPr lang="fi-FI" dirty="0"/>
              <a:t>Kauppakamarien jäsenyritysten nykytila ja odotukset tulevasta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A19F2C7-E054-41F2-AA68-641C239201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9773174" y="6432259"/>
            <a:ext cx="894826" cy="245378"/>
          </a:xfrm>
        </p:spPr>
        <p:txBody>
          <a:bodyPr>
            <a:normAutofit fontScale="55000" lnSpcReduction="20000"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49983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D33BFC5-EACD-4915-938A-28D047441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b="0" dirty="0"/>
              <a:t>5. Onko tai tuleeko koronavirus vaikuttamaan yrityksesi toimintaan?</a:t>
            </a:r>
            <a:endParaRPr lang="fi-FI" dirty="0"/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5CB2DC7A-9D0E-4824-ABF1-26F0E76927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514384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11912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DE8F118-B931-40B2-A0C6-451006B9EB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Ne, jotka vastasivat edelliseen kyllä…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A19F2C7-E054-41F2-AA68-641C239201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73856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8A80F55-03CA-4DA6-BD8E-1B4088FF1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646" y="365125"/>
            <a:ext cx="10390480" cy="1325563"/>
          </a:xfrm>
        </p:spPr>
        <p:txBody>
          <a:bodyPr>
            <a:normAutofit fontScale="90000"/>
          </a:bodyPr>
          <a:lstStyle/>
          <a:p>
            <a:r>
              <a:rPr lang="fi-FI" b="0" dirty="0"/>
              <a:t>6. Onko koronavirusepidemia vaikuttanut liikevaihtoosi negatiivisesti?</a:t>
            </a:r>
            <a:endParaRPr lang="fi-FI" dirty="0"/>
          </a:p>
        </p:txBody>
      </p:sp>
      <p:graphicFrame>
        <p:nvGraphicFramePr>
          <p:cNvPr id="7" name="Sisällön paikkamerkki 5">
            <a:extLst>
              <a:ext uri="{FF2B5EF4-FFF2-40B4-BE49-F238E27FC236}">
                <a16:creationId xmlns:a16="http://schemas.microsoft.com/office/drawing/2014/main" id="{4083700F-3242-4596-8EB1-D7FB045DB9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2756689"/>
              </p:ext>
            </p:extLst>
          </p:nvPr>
        </p:nvGraphicFramePr>
        <p:xfrm>
          <a:off x="1127464" y="1853965"/>
          <a:ext cx="10800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kstiruutu 7">
            <a:extLst>
              <a:ext uri="{FF2B5EF4-FFF2-40B4-BE49-F238E27FC236}">
                <a16:creationId xmlns:a16="http://schemas.microsoft.com/office/drawing/2014/main" id="{8E2DD1BF-1179-4D61-A34B-9E48B65B3655}"/>
              </a:ext>
            </a:extLst>
          </p:cNvPr>
          <p:cNvSpPr txBox="1"/>
          <p:nvPr/>
        </p:nvSpPr>
        <p:spPr>
          <a:xfrm>
            <a:off x="8424909" y="6347534"/>
            <a:ext cx="3284738" cy="372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hlinkClick r:id="rId3" action="ppaction://hlinksldjump"/>
              </a:rPr>
              <a:t>Maaliskuun luvut täällä </a:t>
            </a:r>
            <a:r>
              <a:rPr lang="fi-FI" dirty="0">
                <a:sym typeface="Wingdings" panose="05000000000000000000" pitchFamily="2" charset="2"/>
                <a:hlinkClick r:id="rId3" action="ppaction://hlinksldjump"/>
              </a:rPr>
              <a:t>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56051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F93B4B7-A34E-4DFA-85B4-9C7AFC309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365125"/>
            <a:ext cx="10601324" cy="1325563"/>
          </a:xfrm>
        </p:spPr>
        <p:txBody>
          <a:bodyPr>
            <a:normAutofit fontScale="90000"/>
          </a:bodyPr>
          <a:lstStyle/>
          <a:p>
            <a:r>
              <a:rPr lang="fi-FI" b="0" dirty="0"/>
              <a:t>7. Odotatko koronavirusepidemian vaikuttavan liikevaihtoosi negatiivisesti seuraavan kahden kuukauden aikana?</a:t>
            </a:r>
            <a:endParaRPr lang="fi-FI" dirty="0"/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DC6CE9A5-32F7-421C-A23C-47DAE8CA2B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9442637"/>
              </p:ext>
            </p:extLst>
          </p:nvPr>
        </p:nvGraphicFramePr>
        <p:xfrm>
          <a:off x="1242873" y="1978025"/>
          <a:ext cx="10800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iruutu 4">
            <a:extLst>
              <a:ext uri="{FF2B5EF4-FFF2-40B4-BE49-F238E27FC236}">
                <a16:creationId xmlns:a16="http://schemas.microsoft.com/office/drawing/2014/main" id="{47B815B3-5BF4-41B4-9553-0BC2089C9378}"/>
              </a:ext>
            </a:extLst>
          </p:cNvPr>
          <p:cNvSpPr txBox="1"/>
          <p:nvPr/>
        </p:nvSpPr>
        <p:spPr>
          <a:xfrm>
            <a:off x="8424909" y="6347534"/>
            <a:ext cx="3284738" cy="372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hlinkClick r:id="rId3" action="ppaction://hlinksldjump"/>
              </a:rPr>
              <a:t>Maaliskuun luvut täällä </a:t>
            </a:r>
            <a:r>
              <a:rPr lang="fi-FI" dirty="0">
                <a:sym typeface="Wingdings" panose="05000000000000000000" pitchFamily="2" charset="2"/>
                <a:hlinkClick r:id="rId3" action="ppaction://hlinksldjump"/>
              </a:rPr>
              <a:t>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29135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66791D8C-914B-40F2-82DC-D41E4B34B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62" y="365125"/>
            <a:ext cx="10243463" cy="1325563"/>
          </a:xfrm>
        </p:spPr>
        <p:txBody>
          <a:bodyPr>
            <a:noAutofit/>
          </a:bodyPr>
          <a:lstStyle/>
          <a:p>
            <a:r>
              <a:rPr lang="fi-FI" sz="2800" b="0" dirty="0"/>
              <a:t>8. Miten arvioisitte koronavirusepidemian vaikuttaneen yrityksenne henkilöstön määrään (lomautusten tai irtisanomisten kautta) verrattuna normaalitilanteeseen?</a:t>
            </a:r>
            <a:br>
              <a:rPr lang="fi-FI" sz="2800" dirty="0"/>
            </a:br>
            <a:endParaRPr lang="fi-FI" sz="2800" dirty="0"/>
          </a:p>
        </p:txBody>
      </p:sp>
      <p:graphicFrame>
        <p:nvGraphicFramePr>
          <p:cNvPr id="10" name="Sisällön paikkamerkki 5">
            <a:extLst>
              <a:ext uri="{FF2B5EF4-FFF2-40B4-BE49-F238E27FC236}">
                <a16:creationId xmlns:a16="http://schemas.microsoft.com/office/drawing/2014/main" id="{FCE95704-7EE9-48BC-90E2-A2F459E5B5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8238029"/>
              </p:ext>
            </p:extLst>
          </p:nvPr>
        </p:nvGraphicFramePr>
        <p:xfrm>
          <a:off x="1043662" y="1812875"/>
          <a:ext cx="10800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kstiruutu 10">
            <a:extLst>
              <a:ext uri="{FF2B5EF4-FFF2-40B4-BE49-F238E27FC236}">
                <a16:creationId xmlns:a16="http://schemas.microsoft.com/office/drawing/2014/main" id="{1DA98949-AF12-450E-B088-F3E4D57134CA}"/>
              </a:ext>
            </a:extLst>
          </p:cNvPr>
          <p:cNvSpPr txBox="1"/>
          <p:nvPr/>
        </p:nvSpPr>
        <p:spPr>
          <a:xfrm>
            <a:off x="8424909" y="6347534"/>
            <a:ext cx="3284738" cy="372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hlinkClick r:id="rId3" action="ppaction://hlinksldjump"/>
              </a:rPr>
              <a:t>Maaliskuun luvut täällä </a:t>
            </a:r>
            <a:r>
              <a:rPr lang="fi-FI" dirty="0">
                <a:sym typeface="Wingdings" panose="05000000000000000000" pitchFamily="2" charset="2"/>
                <a:hlinkClick r:id="rId3" action="ppaction://hlinksldjump"/>
              </a:rPr>
              <a:t>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38283656"/>
      </p:ext>
    </p:extLst>
  </p:cSld>
  <p:clrMapOvr>
    <a:masterClrMapping/>
  </p:clrMapOvr>
</p:sld>
</file>

<file path=ppt/theme/theme1.xml><?xml version="1.0" encoding="utf-8"?>
<a:theme xmlns:a="http://schemas.openxmlformats.org/drawingml/2006/main" name="Keskuskauppakamarin pohja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skuskauppakamarin PowerPoint pohja_2020" id="{144269B0-4301-40D7-A77D-38BF5959290D}" vid="{E8C04C7D-82C6-4DF8-ACCC-2740FC172D18}"/>
    </a:ext>
  </a:extLst>
</a:theme>
</file>

<file path=ppt/theme/theme2.xml><?xml version="1.0" encoding="utf-8"?>
<a:theme xmlns:a="http://schemas.openxmlformats.org/drawingml/2006/main" name="Beige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skuskauppakamarin PowerPoint pohja_2020" id="{144269B0-4301-40D7-A77D-38BF5959290D}" vid="{2C7B67E7-FB4A-456E-AED3-DE073EBA073C}"/>
    </a:ext>
  </a:extLst>
</a:theme>
</file>

<file path=ppt/theme/theme3.xml><?xml version="1.0" encoding="utf-8"?>
<a:theme xmlns:a="http://schemas.openxmlformats.org/drawingml/2006/main" name="Sininen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skuskauppakamarin PowerPoint pohja_2020" id="{144269B0-4301-40D7-A77D-38BF5959290D}" vid="{481BB80E-32AA-4047-9909-E7BB774FDD69}"/>
    </a:ext>
  </a:extLst>
</a:theme>
</file>

<file path=ppt/theme/theme4.xml><?xml version="1.0" encoding="utf-8"?>
<a:theme xmlns:a="http://schemas.openxmlformats.org/drawingml/2006/main" name="Pinkki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skuskauppakamarin PowerPoint pohja_2020" id="{144269B0-4301-40D7-A77D-38BF5959290D}" vid="{91B115E0-A3E2-4C01-8687-E8613304D6EC}"/>
    </a:ext>
  </a:extLst>
</a:theme>
</file>

<file path=ppt/theme/theme5.xml><?xml version="1.0" encoding="utf-8"?>
<a:theme xmlns:a="http://schemas.openxmlformats.org/drawingml/2006/main" name="Lime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skuskauppakamarin PowerPoint pohja_2020" id="{144269B0-4301-40D7-A77D-38BF5959290D}" vid="{D6198DA5-54A3-4D25-B90A-30C1400261F6}"/>
    </a:ext>
  </a:extLst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Keskuskauppakamari 2020</Template>
  <TotalTime>1039</TotalTime>
  <Words>325</Words>
  <Application>Microsoft Office PowerPoint</Application>
  <PresentationFormat>Laajakuva</PresentationFormat>
  <Paragraphs>60</Paragraphs>
  <Slides>16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5</vt:i4>
      </vt:variant>
      <vt:variant>
        <vt:lpstr>Dian otsikot</vt:lpstr>
      </vt:variant>
      <vt:variant>
        <vt:i4>16</vt:i4>
      </vt:variant>
    </vt:vector>
  </HeadingPairs>
  <TitlesOfParts>
    <vt:vector size="24" baseType="lpstr">
      <vt:lpstr>Arial</vt:lpstr>
      <vt:lpstr>Calibri</vt:lpstr>
      <vt:lpstr>Century Gothic</vt:lpstr>
      <vt:lpstr>Keskuskauppakamarin pohja</vt:lpstr>
      <vt:lpstr>Beige</vt:lpstr>
      <vt:lpstr>Sininen</vt:lpstr>
      <vt:lpstr>Pinkki</vt:lpstr>
      <vt:lpstr>Lime</vt:lpstr>
      <vt:lpstr>Kauppakamarien koronakyselyt</vt:lpstr>
      <vt:lpstr>Taustaa kauppakamarien koronakyselyistä</vt:lpstr>
      <vt:lpstr>Päivämäärät</vt:lpstr>
      <vt:lpstr>Kysely: Kauppakamarien jäsenyritysten nykytila ja odotukset tulevasta</vt:lpstr>
      <vt:lpstr>5. Onko tai tuleeko koronavirus vaikuttamaan yrityksesi toimintaan?</vt:lpstr>
      <vt:lpstr>Ne, jotka vastasivat edelliseen kyllä…</vt:lpstr>
      <vt:lpstr>6. Onko koronavirusepidemia vaikuttanut liikevaihtoosi negatiivisesti?</vt:lpstr>
      <vt:lpstr>7. Odotatko koronavirusepidemian vaikuttavan liikevaihtoosi negatiivisesti seuraavan kahden kuukauden aikana?</vt:lpstr>
      <vt:lpstr>8. Miten arvioisitte koronavirusepidemian vaikuttaneen yrityksenne henkilöstön määrään (lomautusten tai irtisanomisten kautta) verrattuna normaalitilanteeseen? </vt:lpstr>
      <vt:lpstr>PowerPoint-esitys</vt:lpstr>
      <vt:lpstr>10. Onko yrityksesi konkurssin riski noussut merkittävästi koronavirusepidemian takia?</vt:lpstr>
      <vt:lpstr>Maaliskuussa 2020 tehtyjen kyselyjen tulokset</vt:lpstr>
      <vt:lpstr>MAALISKUU: 6. Onko koronavirusepidemia vaikuttanut liikevaihtoosi negatiivisesti?</vt:lpstr>
      <vt:lpstr>MAALISKUU: 7. Odotatko koronavirusepidemian vaikuttavan liikevaihtoosi negatiivisesti seuraavan kahden kuukauden aikana?</vt:lpstr>
      <vt:lpstr>MAALISKUU:  Oletteko kutsuneet YT-neuvottelut tai antaneet lomautusvaroituksen?  </vt:lpstr>
      <vt:lpstr>MAALISKUU: Odotatko yrityksesi lomauttavan tai irtisanovan henkilökuntaa koronavirusepidemian vuoksi seuraavan kahden kuukauden aikana?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Mauri Kotamäki</dc:creator>
  <cp:keywords>Keskuskauppakamari</cp:keywords>
  <cp:lastModifiedBy>Anna Yli-Saunamäki</cp:lastModifiedBy>
  <cp:revision>6</cp:revision>
  <dcterms:created xsi:type="dcterms:W3CDTF">2020-07-23T04:37:30Z</dcterms:created>
  <dcterms:modified xsi:type="dcterms:W3CDTF">2021-02-04T15:21:55Z</dcterms:modified>
</cp:coreProperties>
</file>