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slideLayouts/slideLayout2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ppt/charts/chart25.xml" ContentType="application/vnd.openxmlformats-officedocument.drawingml.chart+xml"/>
  <Override PartName="/ppt/charts/style25.xml" ContentType="application/vnd.ms-office.chartstyle+xml"/>
  <Override PartName="/ppt/charts/colors25.xml" ContentType="application/vnd.ms-office.chartcolorstyle+xml"/>
  <Override PartName="/ppt/charts/chart26.xml" ContentType="application/vnd.openxmlformats-officedocument.drawingml.chart+xml"/>
  <Override PartName="/ppt/charts/style26.xml" ContentType="application/vnd.ms-office.chartstyle+xml"/>
  <Override PartName="/ppt/charts/colors26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663" r:id="rId2"/>
    <p:sldMasterId id="2147483699" r:id="rId3"/>
    <p:sldMasterId id="2147483726" r:id="rId4"/>
  </p:sldMasterIdLst>
  <p:notesMasterIdLst>
    <p:notesMasterId r:id="rId39"/>
  </p:notesMasterIdLst>
  <p:sldIdLst>
    <p:sldId id="256" r:id="rId5"/>
    <p:sldId id="265" r:id="rId6"/>
    <p:sldId id="257" r:id="rId7"/>
    <p:sldId id="277" r:id="rId8"/>
    <p:sldId id="278" r:id="rId9"/>
    <p:sldId id="279" r:id="rId10"/>
    <p:sldId id="280" r:id="rId11"/>
    <p:sldId id="281" r:id="rId12"/>
    <p:sldId id="275" r:id="rId13"/>
    <p:sldId id="274" r:id="rId14"/>
    <p:sldId id="283" r:id="rId15"/>
    <p:sldId id="267" r:id="rId16"/>
    <p:sldId id="268" r:id="rId17"/>
    <p:sldId id="262" r:id="rId18"/>
    <p:sldId id="270" r:id="rId19"/>
    <p:sldId id="269" r:id="rId20"/>
    <p:sldId id="271" r:id="rId21"/>
    <p:sldId id="263" r:id="rId22"/>
    <p:sldId id="282" r:id="rId23"/>
    <p:sldId id="272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6" r:id="rId34"/>
    <p:sldId id="293" r:id="rId35"/>
    <p:sldId id="294" r:id="rId36"/>
    <p:sldId id="295" r:id="rId37"/>
    <p:sldId id="258" r:id="rId38"/>
  </p:sldIdLst>
  <p:sldSz cx="12192000" cy="6858000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Myriad Pro Light" panose="020B0603030403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C6C6"/>
    <a:srgbClr val="E87511"/>
    <a:srgbClr val="002663"/>
    <a:srgbClr val="F94F8E"/>
    <a:srgbClr val="77CDCB"/>
    <a:srgbClr val="6BC7C7"/>
    <a:srgbClr val="998C7C"/>
    <a:srgbClr val="FFC61E"/>
    <a:srgbClr val="FF8000"/>
    <a:srgbClr val="ED6E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25CE80-77BC-4879-8656-C950948EE6F8}" v="544" dt="2020-04-20T18:22:28.445"/>
    <p1510:client id="{FE6F2B65-2047-221E-8C91-B7EB6B811068}" v="8" dt="2020-04-20T18:10:40.8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34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microsoft.com/office/2015/10/relationships/revisionInfo" Target="revisionInfo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25.xml"/><Relationship Id="rId1" Type="http://schemas.microsoft.com/office/2011/relationships/chartStyle" Target="styl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5.xlsx"/><Relationship Id="rId2" Type="http://schemas.microsoft.com/office/2011/relationships/chartColorStyle" Target="colors26.xml"/><Relationship Id="rId1" Type="http://schemas.microsoft.com/office/2011/relationships/chartStyle" Target="style26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20.4.2020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Taul1!$A$2:$A$20</c:f>
              <c:strCache>
                <c:ptCount val="19"/>
                <c:pt idx="0">
                  <c:v>Etelä-Karjalan kauppakamari</c:v>
                </c:pt>
                <c:pt idx="1">
                  <c:v>Etelä-Pohjanmaan kauppakamari</c:v>
                </c:pt>
                <c:pt idx="2">
                  <c:v>Etelä-Savon kauppakamari</c:v>
                </c:pt>
                <c:pt idx="3">
                  <c:v>Helsingin seudun kauppakamari</c:v>
                </c:pt>
                <c:pt idx="4">
                  <c:v>Hämeen kauppakamari</c:v>
                </c:pt>
                <c:pt idx="5">
                  <c:v>Keski-Suomen kauppakamari</c:v>
                </c:pt>
                <c:pt idx="6">
                  <c:v>Kuopion alueen kauppakamari</c:v>
                </c:pt>
                <c:pt idx="7">
                  <c:v>Kymenlaakson kauppakamari</c:v>
                </c:pt>
                <c:pt idx="8">
                  <c:v>Lapin kauppakamari</c:v>
                </c:pt>
                <c:pt idx="9">
                  <c:v>Länsi-Uudenmaan kauppakamari</c:v>
                </c:pt>
                <c:pt idx="10">
                  <c:v>Oulun kauppakamari</c:v>
                </c:pt>
                <c:pt idx="11">
                  <c:v>Pohjanmaan kauppakamari</c:v>
                </c:pt>
                <c:pt idx="12">
                  <c:v>Pohjois-Karjalan kauppakamari</c:v>
                </c:pt>
                <c:pt idx="13">
                  <c:v>Rauman kauppakamari</c:v>
                </c:pt>
                <c:pt idx="14">
                  <c:v>Riihimäen-Hyvinkään kauppakamari</c:v>
                </c:pt>
                <c:pt idx="15">
                  <c:v>Satakunnan kauppakamari</c:v>
                </c:pt>
                <c:pt idx="16">
                  <c:v>Tampereen kauppakamari</c:v>
                </c:pt>
                <c:pt idx="17">
                  <c:v>Turun kauppakamari</c:v>
                </c:pt>
                <c:pt idx="18">
                  <c:v>Ålands handelskammare</c:v>
                </c:pt>
              </c:strCache>
            </c:strRef>
          </c:cat>
          <c:val>
            <c:numRef>
              <c:f>Taul1!$B$2:$B$20</c:f>
              <c:numCache>
                <c:formatCode>General</c:formatCode>
                <c:ptCount val="19"/>
                <c:pt idx="0">
                  <c:v>1.9146792072556301E-2</c:v>
                </c:pt>
                <c:pt idx="1">
                  <c:v>3.1239502855223401E-2</c:v>
                </c:pt>
                <c:pt idx="2">
                  <c:v>2.3177695666778599E-2</c:v>
                </c:pt>
                <c:pt idx="3">
                  <c:v>0.29694323144104801</c:v>
                </c:pt>
                <c:pt idx="4">
                  <c:v>5.77762848505207E-2</c:v>
                </c:pt>
                <c:pt idx="5">
                  <c:v>3.1239502855223401E-2</c:v>
                </c:pt>
                <c:pt idx="6">
                  <c:v>4.5011756802149798E-2</c:v>
                </c:pt>
                <c:pt idx="7">
                  <c:v>3.3254954652334599E-2</c:v>
                </c:pt>
                <c:pt idx="8">
                  <c:v>2.8216325159556601E-2</c:v>
                </c:pt>
                <c:pt idx="9">
                  <c:v>1.4444071212630199E-2</c:v>
                </c:pt>
                <c:pt idx="10">
                  <c:v>6.1471279811891197E-2</c:v>
                </c:pt>
                <c:pt idx="11">
                  <c:v>5.77762848505207E-2</c:v>
                </c:pt>
                <c:pt idx="12">
                  <c:v>2.98958683238159E-2</c:v>
                </c:pt>
                <c:pt idx="13">
                  <c:v>1.4779979845482001E-2</c:v>
                </c:pt>
                <c:pt idx="14">
                  <c:v>1.5787705744037601E-2</c:v>
                </c:pt>
                <c:pt idx="15">
                  <c:v>3.99731273093719E-2</c:v>
                </c:pt>
                <c:pt idx="16">
                  <c:v>0.110849848841115</c:v>
                </c:pt>
                <c:pt idx="17">
                  <c:v>8.9015787705744004E-2</c:v>
                </c:pt>
                <c:pt idx="1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7F-4033-A79F-A2E75634DD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11262880"/>
        <c:axId val="414299568"/>
      </c:barChart>
      <c:catAx>
        <c:axId val="711262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4299568"/>
        <c:crosses val="autoZero"/>
        <c:auto val="1"/>
        <c:lblAlgn val="ctr"/>
        <c:lblOffset val="100"/>
        <c:noMultiLvlLbl val="0"/>
      </c:catAx>
      <c:valAx>
        <c:axId val="4142995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11262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8330442390353374"/>
          <c:y val="5.797664994077683E-2"/>
          <c:w val="0.1525729392521587"/>
          <c:h val="9.4371202604807983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16.3.2020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Taul1!$B$2:$B$3</c:f>
              <c:numCache>
                <c:formatCode>0.00%</c:formatCode>
                <c:ptCount val="2"/>
                <c:pt idx="0">
                  <c:v>0.24199999999999999</c:v>
                </c:pt>
                <c:pt idx="1">
                  <c:v>0.75800000000000001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09-4D3D-B714-C8E64598FF7C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30.3.2020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Taul1!$C$2:$C$3</c:f>
              <c:numCache>
                <c:formatCode>General</c:formatCode>
                <c:ptCount val="2"/>
                <c:pt idx="0">
                  <c:v>0.41248431618569598</c:v>
                </c:pt>
                <c:pt idx="1">
                  <c:v>0.58751568381430397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32-421B-AF5C-1461DB7B17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0090480"/>
        <c:axId val="707252496"/>
      </c:barChart>
      <c:catAx>
        <c:axId val="72009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07252496"/>
        <c:crosses val="autoZero"/>
        <c:auto val="1"/>
        <c:lblAlgn val="ctr"/>
        <c:lblOffset val="100"/>
        <c:noMultiLvlLbl val="0"/>
      </c:catAx>
      <c:valAx>
        <c:axId val="707252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2009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276807917608714"/>
          <c:y val="4.0626124654071914E-2"/>
          <c:w val="0.35721346612810873"/>
          <c:h val="0.1888522564783522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20.4.2020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Henkilöstön määrä on pysynyt ennallaan tai kasvanut </c:v>
                </c:pt>
                <c:pt idx="1">
                  <c:v>Vähentänyt 1–25 %</c:v>
                </c:pt>
                <c:pt idx="2">
                  <c:v>Vähentänyt 25–50 % </c:v>
                </c:pt>
                <c:pt idx="3">
                  <c:v>Vähentänyt 50–75 % </c:v>
                </c:pt>
                <c:pt idx="4">
                  <c:v>Vähentänyt 75–100 %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0.55023923444976097</c:v>
                </c:pt>
                <c:pt idx="1">
                  <c:v>0.22009569377990401</c:v>
                </c:pt>
                <c:pt idx="2">
                  <c:v>8.5388295914611695E-2</c:v>
                </c:pt>
                <c:pt idx="3">
                  <c:v>5.2631578947368397E-2</c:v>
                </c:pt>
                <c:pt idx="4">
                  <c:v>9.1645196908354806E-2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87-45F5-9DE4-7ECA874DFE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0090480"/>
        <c:axId val="707252496"/>
      </c:barChart>
      <c:catAx>
        <c:axId val="72009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07252496"/>
        <c:crosses val="autoZero"/>
        <c:auto val="1"/>
        <c:lblAlgn val="ctr"/>
        <c:lblOffset val="100"/>
        <c:noMultiLvlLbl val="0"/>
      </c:catAx>
      <c:valAx>
        <c:axId val="707252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20090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8543321329142648"/>
          <c:y val="4.0881802774043699E-2"/>
          <c:w val="0.27846684831340324"/>
          <c:h val="0.10014239467543301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16.3.2020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Taul1!$A$2:$A$4</c:f>
              <c:strCache>
                <c:ptCount val="3"/>
                <c:pt idx="0">
                  <c:v>En odota</c:v>
                </c:pt>
                <c:pt idx="1">
                  <c:v>Vähän (&lt;10 henkeä)</c:v>
                </c:pt>
                <c:pt idx="2">
                  <c:v>Paljon (≥10 henkeä)</c:v>
                </c:pt>
              </c:strCache>
            </c:strRef>
          </c:cat>
          <c:val>
            <c:numRef>
              <c:f>Taul1!$B$2:$B$4</c:f>
              <c:numCache>
                <c:formatCode>General</c:formatCode>
                <c:ptCount val="3"/>
                <c:pt idx="0">
                  <c:v>0.49099999999999999</c:v>
                </c:pt>
                <c:pt idx="1">
                  <c:v>0.35499999999999998</c:v>
                </c:pt>
                <c:pt idx="2">
                  <c:v>0.154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69-4B83-960A-09E0F7FB53CD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30.3.2020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Taul1!$A$2:$A$4</c:f>
              <c:strCache>
                <c:ptCount val="3"/>
                <c:pt idx="0">
                  <c:v>En odota</c:v>
                </c:pt>
                <c:pt idx="1">
                  <c:v>Vähän (&lt;10 henkeä)</c:v>
                </c:pt>
                <c:pt idx="2">
                  <c:v>Paljon (≥10 henkeä)</c:v>
                </c:pt>
              </c:strCache>
            </c:strRef>
          </c:cat>
          <c:val>
            <c:numRef>
              <c:f>Taul1!$C$2:$C$4</c:f>
              <c:numCache>
                <c:formatCode>General</c:formatCode>
                <c:ptCount val="3"/>
                <c:pt idx="0">
                  <c:v>0.37935362409789802</c:v>
                </c:pt>
                <c:pt idx="1">
                  <c:v>0.39159083777847498</c:v>
                </c:pt>
                <c:pt idx="2">
                  <c:v>0.229055538123627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6A2-44A1-91ED-FAC3F690B3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7778720"/>
        <c:axId val="350873328"/>
      </c:barChart>
      <c:catAx>
        <c:axId val="54777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50873328"/>
        <c:crosses val="autoZero"/>
        <c:auto val="1"/>
        <c:lblAlgn val="ctr"/>
        <c:lblOffset val="100"/>
        <c:noMultiLvlLbl val="0"/>
      </c:catAx>
      <c:valAx>
        <c:axId val="35087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7778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38358026321669"/>
          <c:y val="7.2569862419329417E-2"/>
          <c:w val="0.34616419736783305"/>
          <c:h val="0.1713404015040890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20.4.2020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Henkilöstön määrä pysyy ennallaan tai kasvaa</c:v>
                </c:pt>
                <c:pt idx="1">
                  <c:v>Vähentää 1–25 % </c:v>
                </c:pt>
                <c:pt idx="2">
                  <c:v>Vähentää 25–50 % </c:v>
                </c:pt>
                <c:pt idx="3">
                  <c:v>Vähentää 50–75 % </c:v>
                </c:pt>
                <c:pt idx="4">
                  <c:v>Vähentää 75–100 %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0.40815576781778101</c:v>
                </c:pt>
                <c:pt idx="1">
                  <c:v>0.31814842027920598</c:v>
                </c:pt>
                <c:pt idx="2">
                  <c:v>0.12931667891256399</c:v>
                </c:pt>
                <c:pt idx="3">
                  <c:v>6.5025716385011006E-2</c:v>
                </c:pt>
                <c:pt idx="4">
                  <c:v>7.9353416605437196E-2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73-41AD-AC88-2D0FCF79F6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47778720"/>
        <c:axId val="350873328"/>
      </c:barChart>
      <c:catAx>
        <c:axId val="547778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50873328"/>
        <c:crosses val="autoZero"/>
        <c:auto val="1"/>
        <c:lblAlgn val="ctr"/>
        <c:lblOffset val="100"/>
        <c:noMultiLvlLbl val="0"/>
      </c:catAx>
      <c:valAx>
        <c:axId val="350873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47778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38358026321669"/>
          <c:y val="7.2569862419329417E-2"/>
          <c:w val="0.27353341643330614"/>
          <c:h val="9.8426776597413113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20.4.2020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Taul1!$B$2:$B$3</c:f>
              <c:numCache>
                <c:formatCode>General</c:formatCode>
                <c:ptCount val="2"/>
                <c:pt idx="0">
                  <c:v>0.29357459379616002</c:v>
                </c:pt>
                <c:pt idx="1">
                  <c:v>0.70642540620384098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F7-4756-B79E-A5CB1C79EE5F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16.3.2020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Taul1!$C$2:$C$3</c:f>
              <c:numCache>
                <c:formatCode>General</c:formatCode>
                <c:ptCount val="2"/>
                <c:pt idx="0">
                  <c:v>0.30199999999999999</c:v>
                </c:pt>
                <c:pt idx="1">
                  <c:v>0.69799999999999995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09-4E69-B7BC-88A8B1AE6DA6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30.3.2020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Taul1!$D$2:$D$3</c:f>
              <c:numCache>
                <c:formatCode>General</c:formatCode>
                <c:ptCount val="2"/>
                <c:pt idx="0">
                  <c:v>0.33657770800627901</c:v>
                </c:pt>
                <c:pt idx="1">
                  <c:v>0.66342229199372105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D2-4784-B6D5-B16FBA6C1B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52380176"/>
        <c:axId val="752388960"/>
      </c:barChart>
      <c:catAx>
        <c:axId val="752380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52388960"/>
        <c:crosses val="autoZero"/>
        <c:auto val="1"/>
        <c:lblAlgn val="ctr"/>
        <c:lblOffset val="100"/>
        <c:noMultiLvlLbl val="0"/>
      </c:catAx>
      <c:valAx>
        <c:axId val="75238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52380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2193312792422665E-2"/>
          <c:y val="0.16012913729064485"/>
          <c:w val="0.40688615010080259"/>
          <c:h val="8.6699769128484164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0.241581259150805</c:v>
                </c:pt>
                <c:pt idx="1">
                  <c:v>0.38067349926793598</c:v>
                </c:pt>
                <c:pt idx="2">
                  <c:v>0.36237188872620801</c:v>
                </c:pt>
                <c:pt idx="3">
                  <c:v>1.13469985358712E-2</c:v>
                </c:pt>
                <c:pt idx="4">
                  <c:v>4.0263543191800897E-3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0.105224429727741</c:v>
                </c:pt>
                <c:pt idx="1">
                  <c:v>0.19242089771891099</c:v>
                </c:pt>
                <c:pt idx="2">
                  <c:v>0.68616629874907997</c:v>
                </c:pt>
                <c:pt idx="3">
                  <c:v>9.19793966151582E-3</c:v>
                </c:pt>
                <c:pt idx="4">
                  <c:v>6.9904341427520196E-3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9.20763022743947E-2</c:v>
                </c:pt>
                <c:pt idx="1">
                  <c:v>0.39251650770359497</c:v>
                </c:pt>
                <c:pt idx="2">
                  <c:v>0.49669845928099798</c:v>
                </c:pt>
                <c:pt idx="3">
                  <c:v>1.4306676449009501E-2</c:v>
                </c:pt>
                <c:pt idx="4">
                  <c:v>4.4020542920029304E-3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5.80406654343808E-2</c:v>
                </c:pt>
                <c:pt idx="1">
                  <c:v>0.37560073937153399</c:v>
                </c:pt>
                <c:pt idx="2">
                  <c:v>0.55452865064695001</c:v>
                </c:pt>
                <c:pt idx="3">
                  <c:v>8.8724584103512007E-3</c:v>
                </c:pt>
                <c:pt idx="4">
                  <c:v>2.9574861367837298E-3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0.193001841620626</c:v>
                </c:pt>
                <c:pt idx="1">
                  <c:v>0.32191528545119702</c:v>
                </c:pt>
                <c:pt idx="2">
                  <c:v>0.46593001841620602</c:v>
                </c:pt>
                <c:pt idx="3">
                  <c:v>1.32596685082873E-2</c:v>
                </c:pt>
                <c:pt idx="4">
                  <c:v>5.8931860036832403E-3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20.4.2020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Taul1!$A$2:$A$22</c:f>
              <c:strCache>
                <c:ptCount val="21"/>
                <c:pt idx="0">
                  <c:v>Maatalous, metsätalous ja kalatalous</c:v>
                </c:pt>
                <c:pt idx="1">
                  <c:v>Kaivostoiminta ja louhinta</c:v>
                </c:pt>
                <c:pt idx="2">
                  <c:v>Teollisuus</c:v>
                </c:pt>
                <c:pt idx="3">
                  <c:v>Sähkö-, kaasu- ja lämpöhuolto, jäähdytysliiketoiminta</c:v>
                </c:pt>
                <c:pt idx="4">
                  <c:v>Vesihuolto, viemäri- ja jätevesihuolto, jätehuolto ja muu ympäristön puhtaanapito</c:v>
                </c:pt>
                <c:pt idx="5">
                  <c:v>Rakentaminen</c:v>
                </c:pt>
                <c:pt idx="6">
                  <c:v>Tukku- ja vähittäiskauppa; moottoriajoneuvojen ja moottoripyörien korjaus</c:v>
                </c:pt>
                <c:pt idx="7">
                  <c:v>Kuljetus ja varastointi</c:v>
                </c:pt>
                <c:pt idx="8">
                  <c:v>Majoitus- ja ravitsemistoiminta</c:v>
                </c:pt>
                <c:pt idx="9">
                  <c:v>Informaatio ja viestintä</c:v>
                </c:pt>
                <c:pt idx="10">
                  <c:v>Rahoitus- ja vakuutustoiminta</c:v>
                </c:pt>
                <c:pt idx="11">
                  <c:v>Kiinteistöalan toiminta</c:v>
                </c:pt>
                <c:pt idx="12">
                  <c:v>Ammatillinen, tieteellinen ja tekninen toiminta</c:v>
                </c:pt>
                <c:pt idx="13">
                  <c:v>Hallinto- ja tukipalvelutoiminta</c:v>
                </c:pt>
                <c:pt idx="14">
                  <c:v>Julkinen hallinto ja maanpuolustus; pakollinen sosiaalivakuutus</c:v>
                </c:pt>
                <c:pt idx="15">
                  <c:v>Koulutus</c:v>
                </c:pt>
                <c:pt idx="16">
                  <c:v>Terveys- ja sosiaalipalvelut</c:v>
                </c:pt>
                <c:pt idx="17">
                  <c:v>Taiteet, viihde ja virkistys</c:v>
                </c:pt>
                <c:pt idx="18">
                  <c:v>Muu palvelutoiminta</c:v>
                </c:pt>
                <c:pt idx="19">
                  <c:v>Kotitalouksien toiminta työnantajina; kotitalouksien eriyttämätön toiminta tavaroiden ja palvelujen tuottamiseksi omaan käyttöön</c:v>
                </c:pt>
                <c:pt idx="20">
                  <c:v>Kansainvälisten organisaatioiden ja toimielinten toiminta</c:v>
                </c:pt>
              </c:strCache>
            </c:strRef>
          </c:cat>
          <c:val>
            <c:numRef>
              <c:f>Taul1!$B$2:$B$22</c:f>
              <c:numCache>
                <c:formatCode>General</c:formatCode>
                <c:ptCount val="21"/>
                <c:pt idx="0">
                  <c:v>9.8841172460804403E-3</c:v>
                </c:pt>
                <c:pt idx="1">
                  <c:v>1.7041581458759399E-3</c:v>
                </c:pt>
                <c:pt idx="2">
                  <c:v>0.19427402862985699</c:v>
                </c:pt>
                <c:pt idx="3">
                  <c:v>1.84049079754601E-2</c:v>
                </c:pt>
                <c:pt idx="4">
                  <c:v>9.5432856169052494E-3</c:v>
                </c:pt>
                <c:pt idx="5">
                  <c:v>8.2140422631220206E-2</c:v>
                </c:pt>
                <c:pt idx="6">
                  <c:v>0.110770279481936</c:v>
                </c:pt>
                <c:pt idx="7">
                  <c:v>4.7375596455351103E-2</c:v>
                </c:pt>
                <c:pt idx="8">
                  <c:v>4.8738922972051797E-2</c:v>
                </c:pt>
                <c:pt idx="9">
                  <c:v>7.0211315610088601E-2</c:v>
                </c:pt>
                <c:pt idx="10">
                  <c:v>2.62440354464894E-2</c:v>
                </c:pt>
                <c:pt idx="11">
                  <c:v>4.2263122017723198E-2</c:v>
                </c:pt>
                <c:pt idx="12">
                  <c:v>3.9195637355146598E-2</c:v>
                </c:pt>
                <c:pt idx="13">
                  <c:v>6.2372188139059301E-2</c:v>
                </c:pt>
                <c:pt idx="14">
                  <c:v>8.5207907293796906E-3</c:v>
                </c:pt>
                <c:pt idx="15">
                  <c:v>2.3858214042263098E-2</c:v>
                </c:pt>
                <c:pt idx="16">
                  <c:v>2.8289025221540601E-2</c:v>
                </c:pt>
                <c:pt idx="17">
                  <c:v>2.4539877300613501E-2</c:v>
                </c:pt>
                <c:pt idx="18">
                  <c:v>0.14962508520790699</c:v>
                </c:pt>
                <c:pt idx="19">
                  <c:v>0</c:v>
                </c:pt>
                <c:pt idx="20">
                  <c:v>2.0449897750511202E-3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56-4372-B971-A133A94E8A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69168208"/>
        <c:axId val="752386464"/>
      </c:barChart>
      <c:catAx>
        <c:axId val="8691682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52386464"/>
        <c:crosses val="autoZero"/>
        <c:auto val="1"/>
        <c:lblAlgn val="ctr"/>
        <c:lblOffset val="100"/>
        <c:noMultiLvlLbl val="0"/>
      </c:catAx>
      <c:valAx>
        <c:axId val="752386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69168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9320780554604586"/>
          <c:y val="5.8002017263765554E-2"/>
          <c:w val="0.10676518696032561"/>
          <c:h val="6.9168519540153017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7.2693726937269401E-2</c:v>
                </c:pt>
                <c:pt idx="1">
                  <c:v>0.17527675276752799</c:v>
                </c:pt>
                <c:pt idx="2">
                  <c:v>0.73136531365313695</c:v>
                </c:pt>
                <c:pt idx="3">
                  <c:v>1.14391143911439E-2</c:v>
                </c:pt>
                <c:pt idx="4">
                  <c:v>9.2250922509225092E-3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0.10077234277307801</c:v>
                </c:pt>
                <c:pt idx="1">
                  <c:v>0.228760573740346</c:v>
                </c:pt>
                <c:pt idx="2">
                  <c:v>0.645825671202648</c:v>
                </c:pt>
                <c:pt idx="3">
                  <c:v>1.3607944097094499E-2</c:v>
                </c:pt>
                <c:pt idx="4">
                  <c:v>1.1033468186833401E-2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1.9918973666441599E-2</c:v>
                </c:pt>
                <c:pt idx="1">
                  <c:v>0.13605671843349099</c:v>
                </c:pt>
                <c:pt idx="2">
                  <c:v>0.74139095205941896</c:v>
                </c:pt>
                <c:pt idx="3">
                  <c:v>8.1701553004726493E-2</c:v>
                </c:pt>
                <c:pt idx="4">
                  <c:v>2.0931802835921699E-2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0.20392953929539301</c:v>
                </c:pt>
                <c:pt idx="1">
                  <c:v>0.38414634146341498</c:v>
                </c:pt>
                <c:pt idx="2">
                  <c:v>0.38414634146341498</c:v>
                </c:pt>
                <c:pt idx="3">
                  <c:v>2.40514905149052E-2</c:v>
                </c:pt>
                <c:pt idx="4">
                  <c:v>3.7262872628726299E-3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0.136533878106912</c:v>
                </c:pt>
                <c:pt idx="1">
                  <c:v>0.25910793326523701</c:v>
                </c:pt>
                <c:pt idx="2">
                  <c:v>0.56826693905345604</c:v>
                </c:pt>
                <c:pt idx="3">
                  <c:v>2.9622063329928498E-2</c:v>
                </c:pt>
                <c:pt idx="4">
                  <c:v>6.4691862444671401E-3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3.7427696495406599E-3</c:v>
                </c:pt>
                <c:pt idx="1">
                  <c:v>2.44981286151752E-2</c:v>
                </c:pt>
                <c:pt idx="2">
                  <c:v>0.406600884654644</c:v>
                </c:pt>
                <c:pt idx="3">
                  <c:v>0.367471929227628</c:v>
                </c:pt>
                <c:pt idx="4">
                  <c:v>0.19768628785301101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Prosentti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6-C820-47FA-8997-E606BE448F5A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C820-47FA-8997-E606BE448F5A}"/>
              </c:ext>
            </c:extLst>
          </c:dPt>
          <c:dPt>
            <c:idx val="2"/>
            <c:invertIfNegative val="0"/>
            <c:bubble3D val="0"/>
            <c:spPr>
              <a:solidFill>
                <a:srgbClr val="C6C6C6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C820-47FA-8997-E606BE448F5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6">
                    <a:lumMod val="60000"/>
                    <a:lumOff val="40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20-47FA-8997-E606BE448F5A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Erittäin haitallisesti</c:v>
                </c:pt>
                <c:pt idx="1">
                  <c:v>Haitallisesti </c:v>
                </c:pt>
                <c:pt idx="2">
                  <c:v>Ei mitenkään</c:v>
                </c:pt>
                <c:pt idx="3">
                  <c:v>Myönteisesti </c:v>
                </c:pt>
                <c:pt idx="4">
                  <c:v>Erittäin myönteisesti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2.0373514431239401E-3</c:v>
                </c:pt>
                <c:pt idx="1">
                  <c:v>2.2410865874363299E-2</c:v>
                </c:pt>
                <c:pt idx="2">
                  <c:v>0.445161290322581</c:v>
                </c:pt>
                <c:pt idx="3">
                  <c:v>0.44617996604414301</c:v>
                </c:pt>
                <c:pt idx="4">
                  <c:v>8.42105263157895E-2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20-47FA-8997-E606BE448F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11296896"/>
        <c:axId val="1706749408"/>
      </c:barChart>
      <c:catAx>
        <c:axId val="411296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1706749408"/>
        <c:crosses val="autoZero"/>
        <c:auto val="1"/>
        <c:lblAlgn val="ctr"/>
        <c:lblOffset val="100"/>
        <c:noMultiLvlLbl val="0"/>
      </c:catAx>
      <c:valAx>
        <c:axId val="1706749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11296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20.4.2020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Taul1!$A$2:$A$5</c:f>
              <c:strCache>
                <c:ptCount val="4"/>
                <c:pt idx="0">
                  <c:v>alle 10</c:v>
                </c:pt>
                <c:pt idx="1">
                  <c:v>10-49</c:v>
                </c:pt>
                <c:pt idx="2">
                  <c:v>50-249</c:v>
                </c:pt>
                <c:pt idx="3">
                  <c:v>250 tai yli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0.43815301651499799</c:v>
                </c:pt>
                <c:pt idx="1">
                  <c:v>0.34175935288169901</c:v>
                </c:pt>
                <c:pt idx="2">
                  <c:v>0.15335355578024901</c:v>
                </c:pt>
                <c:pt idx="3">
                  <c:v>6.6734074823053602E-2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48-40A3-983D-62836DC602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52398592"/>
        <c:axId val="336268656"/>
      </c:barChart>
      <c:catAx>
        <c:axId val="752398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36268656"/>
        <c:crosses val="autoZero"/>
        <c:auto val="1"/>
        <c:lblAlgn val="ctr"/>
        <c:lblOffset val="100"/>
        <c:noMultiLvlLbl val="0"/>
      </c:catAx>
      <c:valAx>
        <c:axId val="336268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52398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20.4.2020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Taul1!$A$2:$A$5</c:f>
              <c:strCache>
                <c:ptCount val="4"/>
                <c:pt idx="0">
                  <c:v>alle 2 miljoonaa euroa</c:v>
                </c:pt>
                <c:pt idx="1">
                  <c:v>2-10 miljoonaa euroa</c:v>
                </c:pt>
                <c:pt idx="2">
                  <c:v>11-49 miljoonaa euroa</c:v>
                </c:pt>
                <c:pt idx="3">
                  <c:v>50 miljoonaa euroa tai enemmän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0.48265409228696499</c:v>
                </c:pt>
                <c:pt idx="1">
                  <c:v>0.29134388683058299</c:v>
                </c:pt>
                <c:pt idx="2">
                  <c:v>0.141124957898282</c:v>
                </c:pt>
                <c:pt idx="3">
                  <c:v>8.4877062984169693E-2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12-4601-903E-54C2A53146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20086080"/>
        <c:axId val="553486400"/>
      </c:barChart>
      <c:catAx>
        <c:axId val="72008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53486400"/>
        <c:crosses val="autoZero"/>
        <c:auto val="1"/>
        <c:lblAlgn val="ctr"/>
        <c:lblOffset val="100"/>
        <c:noMultiLvlLbl val="0"/>
      </c:catAx>
      <c:valAx>
        <c:axId val="553486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20086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8596142873445163"/>
          <c:y val="8.4244432402171457E-2"/>
          <c:w val="0.10676518696032561"/>
          <c:h val="7.1313467259955438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20.4.2020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Taul1!$B$2:$B$3</c:f>
              <c:numCache>
                <c:formatCode>General</c:formatCode>
                <c:ptCount val="2"/>
                <c:pt idx="0">
                  <c:v>0.92271505376344098</c:v>
                </c:pt>
                <c:pt idx="1">
                  <c:v>7.7284946236559099E-2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AD-4AF4-80A1-71E7EB421380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16.3.2020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Taul1!$C$2:$C$3</c:f>
              <c:numCache>
                <c:formatCode>General</c:formatCode>
                <c:ptCount val="2"/>
                <c:pt idx="0">
                  <c:v>0.94899999999999995</c:v>
                </c:pt>
                <c:pt idx="1">
                  <c:v>5.0999999999999997E-2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377-4B69-BE40-CC0050F2CBEA}"/>
            </c:ext>
          </c:extLst>
        </c:ser>
        <c:ser>
          <c:idx val="2"/>
          <c:order val="2"/>
          <c:tx>
            <c:strRef>
              <c:f>Taul1!$D$1</c:f>
              <c:strCache>
                <c:ptCount val="1"/>
                <c:pt idx="0">
                  <c:v>30.3.2020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Taul1!$A$2:$A$3</c:f>
              <c:strCache>
                <c:ptCount val="2"/>
                <c:pt idx="0">
                  <c:v>Kyllä</c:v>
                </c:pt>
                <c:pt idx="1">
                  <c:v>Ei</c:v>
                </c:pt>
              </c:strCache>
            </c:strRef>
          </c:cat>
          <c:val>
            <c:numRef>
              <c:f>Taul1!$D$2:$D$3</c:f>
              <c:numCache>
                <c:formatCode>General</c:formatCode>
                <c:ptCount val="2"/>
                <c:pt idx="0">
                  <c:v>0.95328771199047901</c:v>
                </c:pt>
                <c:pt idx="1">
                  <c:v>4.6712288009521E-2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FC-4FAB-A2A6-1200DD15A3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05102368"/>
        <c:axId val="2080052192"/>
      </c:barChart>
      <c:catAx>
        <c:axId val="405102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2080052192"/>
        <c:crosses val="autoZero"/>
        <c:auto val="1"/>
        <c:lblAlgn val="ctr"/>
        <c:lblOffset val="100"/>
        <c:noMultiLvlLbl val="0"/>
      </c:catAx>
      <c:valAx>
        <c:axId val="2080052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05102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8354596979725355"/>
          <c:y val="8.4244432402171457E-2"/>
          <c:w val="0.21645403020274639"/>
          <c:h val="0.30559795630677278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16.3.2020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Taul1!$A$2:$A$4</c:f>
              <c:strCache>
                <c:ptCount val="3"/>
                <c:pt idx="0">
                  <c:v>Ei ole</c:v>
                </c:pt>
                <c:pt idx="1">
                  <c:v>Jonkin verran (&lt;20 %)</c:v>
                </c:pt>
                <c:pt idx="2">
                  <c:v>Paljon (≥20 %)</c:v>
                </c:pt>
              </c:strCache>
            </c:strRef>
          </c:cat>
          <c:val>
            <c:numRef>
              <c:f>Taul1!$B$2:$B$4</c:f>
              <c:numCache>
                <c:formatCode>General</c:formatCode>
                <c:ptCount val="3"/>
                <c:pt idx="0">
                  <c:v>0.45800000000000002</c:v>
                </c:pt>
                <c:pt idx="1">
                  <c:v>0.33700000000000002</c:v>
                </c:pt>
                <c:pt idx="2">
                  <c:v>0.20599999999999999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A2-43F8-87BC-E29E1FE3E740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30.3.2020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Taul1!$A$2:$A$4</c:f>
              <c:strCache>
                <c:ptCount val="3"/>
                <c:pt idx="0">
                  <c:v>Ei ole</c:v>
                </c:pt>
                <c:pt idx="1">
                  <c:v>Jonkin verran (&lt;20 %)</c:v>
                </c:pt>
                <c:pt idx="2">
                  <c:v>Paljon (≥20 %)</c:v>
                </c:pt>
              </c:strCache>
            </c:strRef>
          </c:cat>
          <c:val>
            <c:numRef>
              <c:f>Taul1!$C$2:$C$4</c:f>
              <c:numCache>
                <c:formatCode>General</c:formatCode>
                <c:ptCount val="3"/>
                <c:pt idx="0">
                  <c:v>0.25281602002503101</c:v>
                </c:pt>
                <c:pt idx="1">
                  <c:v>0.387046307884856</c:v>
                </c:pt>
                <c:pt idx="2">
                  <c:v>0.36013767209011299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9F-4C51-8E48-ECCE6C0D1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4823184"/>
        <c:axId val="707254576"/>
      </c:barChart>
      <c:catAx>
        <c:axId val="87482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07254576"/>
        <c:crosses val="autoZero"/>
        <c:auto val="1"/>
        <c:lblAlgn val="ctr"/>
        <c:lblOffset val="100"/>
        <c:noMultiLvlLbl val="0"/>
      </c:catAx>
      <c:valAx>
        <c:axId val="70725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7482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4828026931416172"/>
          <c:y val="1.4481516315129595E-3"/>
          <c:w val="0.35171965665857141"/>
          <c:h val="0.1404887350405513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9833512938906041E-2"/>
          <c:y val="3.3326152136621996E-2"/>
          <c:w val="0.89672180986761596"/>
          <c:h val="0.701478327634270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20.4.2020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Liikevaihto on pysynyt ennallaan tai kasvanut</c:v>
                </c:pt>
                <c:pt idx="1">
                  <c:v>Vähentänyt 1–25 % </c:v>
                </c:pt>
                <c:pt idx="2">
                  <c:v>Vähentänyt 25–50 % </c:v>
                </c:pt>
                <c:pt idx="3">
                  <c:v>Vähentänyt 50–75 % </c:v>
                </c:pt>
                <c:pt idx="4">
                  <c:v>Vähentänyt 75–100 %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0.24743777452415799</c:v>
                </c:pt>
                <c:pt idx="1">
                  <c:v>0.37188872620790597</c:v>
                </c:pt>
                <c:pt idx="2">
                  <c:v>0.17203513909224</c:v>
                </c:pt>
                <c:pt idx="3">
                  <c:v>7.3206442166910704E-2</c:v>
                </c:pt>
                <c:pt idx="4">
                  <c:v>0.13543191800878501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DAD-4BEA-9FC3-1C29676217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74823184"/>
        <c:axId val="707254576"/>
      </c:barChart>
      <c:catAx>
        <c:axId val="87482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07254576"/>
        <c:crosses val="autoZero"/>
        <c:auto val="1"/>
        <c:lblAlgn val="ctr"/>
        <c:lblOffset val="100"/>
        <c:noMultiLvlLbl val="0"/>
      </c:catAx>
      <c:valAx>
        <c:axId val="707254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87482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8864178532345357"/>
          <c:y val="5.797664994077683E-2"/>
          <c:w val="0.41135821467654649"/>
          <c:h val="8.3960301906343515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20.4.2020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Taul1!$A$2:$A$6</c:f>
              <c:strCache>
                <c:ptCount val="5"/>
                <c:pt idx="0">
                  <c:v>Liikevaihto pysyy ennallaan tai kasvaa </c:v>
                </c:pt>
                <c:pt idx="1">
                  <c:v>Vähentää 1–25 %</c:v>
                </c:pt>
                <c:pt idx="2">
                  <c:v>Vähentää 25–50 % </c:v>
                </c:pt>
                <c:pt idx="3">
                  <c:v>Vähentää 50–75 %</c:v>
                </c:pt>
                <c:pt idx="4">
                  <c:v>Vähentää 75–100 % </c:v>
                </c:pt>
              </c:strCache>
            </c:strRef>
          </c:cat>
          <c:val>
            <c:numRef>
              <c:f>Taul1!$B$2:$B$6</c:f>
              <c:numCache>
                <c:formatCode>General</c:formatCode>
                <c:ptCount val="5"/>
                <c:pt idx="0">
                  <c:v>0.12133431085044</c:v>
                </c:pt>
                <c:pt idx="1">
                  <c:v>0.44794721407624599</c:v>
                </c:pt>
                <c:pt idx="2">
                  <c:v>0.20821114369501501</c:v>
                </c:pt>
                <c:pt idx="3">
                  <c:v>0.100439882697947</c:v>
                </c:pt>
                <c:pt idx="4">
                  <c:v>0.12206744868035201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8B-424F-A3C7-9F318448FF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3596528"/>
        <c:axId val="404705504"/>
      </c:barChart>
      <c:catAx>
        <c:axId val="743596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04705504"/>
        <c:crosses val="autoZero"/>
        <c:auto val="1"/>
        <c:lblAlgn val="ctr"/>
        <c:lblOffset val="100"/>
        <c:noMultiLvlLbl val="0"/>
      </c:catAx>
      <c:valAx>
        <c:axId val="40470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43596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3814760188873498"/>
          <c:y val="5.797664994077683E-2"/>
          <c:w val="0.29863498041005743"/>
          <c:h val="0.1715017311916472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Taul1!$B$1</c:f>
              <c:strCache>
                <c:ptCount val="1"/>
                <c:pt idx="0">
                  <c:v>16.3.2020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Taul1!$A$2:$A$4</c:f>
              <c:strCache>
                <c:ptCount val="3"/>
                <c:pt idx="0">
                  <c:v>En odota</c:v>
                </c:pt>
                <c:pt idx="1">
                  <c:v>Jonkin verran (&lt;20 %)</c:v>
                </c:pt>
                <c:pt idx="2">
                  <c:v>Paljon (≥20 %)</c:v>
                </c:pt>
              </c:strCache>
            </c:strRef>
          </c:cat>
          <c:val>
            <c:numRef>
              <c:f>Taul1!$B$2:$B$4</c:f>
              <c:numCache>
                <c:formatCode>General</c:formatCode>
                <c:ptCount val="3"/>
                <c:pt idx="0">
                  <c:v>8.6999999999999994E-2</c:v>
                </c:pt>
                <c:pt idx="1">
                  <c:v>0.47299999999999998</c:v>
                </c:pt>
                <c:pt idx="2">
                  <c:v>0.44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A2-4F81-89E1-B9C815DCE0F0}"/>
            </c:ext>
          </c:extLst>
        </c:ser>
        <c:ser>
          <c:idx val="1"/>
          <c:order val="1"/>
          <c:tx>
            <c:strRef>
              <c:f>Taul1!$C$1</c:f>
              <c:strCache>
                <c:ptCount val="1"/>
                <c:pt idx="0">
                  <c:v>30.3.2020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Taul1!$A$2:$A$4</c:f>
              <c:strCache>
                <c:ptCount val="3"/>
                <c:pt idx="0">
                  <c:v>En odota</c:v>
                </c:pt>
                <c:pt idx="1">
                  <c:v>Jonkin verran (&lt;20 %)</c:v>
                </c:pt>
                <c:pt idx="2">
                  <c:v>Paljon (≥20 %)</c:v>
                </c:pt>
              </c:strCache>
            </c:strRef>
          </c:cat>
          <c:val>
            <c:numRef>
              <c:f>Taul1!$C$2:$C$4</c:f>
              <c:numCache>
                <c:formatCode>General</c:formatCode>
                <c:ptCount val="3"/>
                <c:pt idx="0">
                  <c:v>6.1442006269592501E-2</c:v>
                </c:pt>
                <c:pt idx="1">
                  <c:v>0.39498432601880901</c:v>
                </c:pt>
                <c:pt idx="2">
                  <c:v>0.54357366771159898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A2-4F81-89E1-B9C815DCE0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43596528"/>
        <c:axId val="404705504"/>
      </c:barChart>
      <c:catAx>
        <c:axId val="743596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404705504"/>
        <c:crosses val="autoZero"/>
        <c:auto val="1"/>
        <c:lblAlgn val="ctr"/>
        <c:lblOffset val="100"/>
        <c:noMultiLvlLbl val="0"/>
      </c:catAx>
      <c:valAx>
        <c:axId val="404705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7435965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8411978394005089E-2"/>
          <c:y val="7.2569862419329417E-2"/>
          <c:w val="0.29863498041005743"/>
          <c:h val="0.17150173119164727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1F10DF-31C2-431C-AAC7-34B2FD63A9EB}" type="datetimeFigureOut">
              <a:rPr lang="fi-FI" smtClean="0"/>
              <a:t>20.4.2020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5DD28F-76A3-495E-A3F8-F907529A78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298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DD28F-76A3-495E-A3F8-F907529A7865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5031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5DD28F-76A3-495E-A3F8-F907529A7865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856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4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DE7CD88-B92D-4BA9-BC99-DC7810744D6A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EB3290CD-885E-41EA-8D79-7C0551A08694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E54903E-5177-4013-9E40-17C53E1BBFB5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065C50FE-807D-4C19-84BE-ABFAAC1BC306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804EF45E-4AC3-4CDB-9052-1C958E4B86EC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E52F4A3-4720-4340-A3B8-A2E87F55E4D3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249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DBC93C50-100C-4401-B047-32F94FEB831C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D2C8AA6C-6316-44D0-84E9-B285EFD44BDD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79E000CD-26D7-4A8D-8CAD-AC1F37F3FC43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41A5272D-6631-4249-B596-76B9AA123FF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F726389A-2515-4EF0-B8DF-F6ACC7EAA505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4D272008-10E4-45D9-AFC0-24DE89F82433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5802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harma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A1098A3-42E6-4270-B7D5-D982E2B6CEB4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AD90DA66-507D-49CB-BC10-C5514A8DF134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F01C24A-62FE-4DE4-A3EF-0E495E0C52CC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CA5DD9AE-8EC1-4474-9376-246FB5792F79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1D4E12E-1A12-49BE-9CFA-E5DA1D0488F1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99729A4-250D-4D00-8D64-06587FC98296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4BD15668-2DC9-48D2-861A-4509776272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702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DB81928-390E-48BE-870C-39516B7DDC1D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C540E27F-BEFF-4DE6-834D-89751BAD3041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3E0AE9E8-3A08-426B-B62C-4D84CDF8784A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50960EC-1855-4BD0-90AE-2DCDD6C83388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DEAA5CC2-F372-4707-AACB-98237D265C6D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2E8AEB84-6224-456F-8118-8D7517F44E80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449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pinkk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B0CC6801-BE26-4CF3-B326-3F1BF0DA103C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7706696E-6720-4693-AC93-013B266C7118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2E941C7E-3458-4E0E-945B-91132AE117F1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51BC2586-4345-4C73-BEF4-4F8CEDE8A921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652D0D68-FC5D-4A94-8D2B-451213082064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3CD30A4D-9B54-486F-8C4B-73642DCE7F7C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B9233BAF-7B31-4A6E-BFC6-9DB87D995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77733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turko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20B6B173-53A1-4937-8652-BF8B25F5920B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F69A6DFD-4492-40CE-ADE3-E0E5BE3DB4E7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8309C0B9-1669-4160-8BB4-AACA8564652A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09A8548A-6A1D-438E-B202-C0EF8576AF63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D9D5A24E-3B8E-4B20-A89E-60B414FC3EED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027AF870-6132-4A41-8615-F2F61D4DC46C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1788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turkoosi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97DD597-896C-46AD-986D-48A349733953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6476FF91-EF06-4019-B517-1AA406348044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429DDC19-AE19-40CB-863E-6EFA7C4398B1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6BB93C1A-5876-4FDA-A420-D14ADB023241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7595E51A-BCCB-4FA2-A536-7B7A42658C5D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A1ECB41E-B16F-4546-BAF2-48EB3082C27F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6A8A4BCF-A8C8-4008-8F8F-A1085A850E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478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91A96E41-B5F2-4E44-A346-B03F7DA1FB36}"/>
              </a:ext>
            </a:extLst>
          </p:cNvPr>
          <p:cNvSpPr/>
          <p:nvPr/>
        </p:nvSpPr>
        <p:spPr>
          <a:xfrm>
            <a:off x="0" y="0"/>
            <a:ext cx="12192000" cy="4351338"/>
          </a:xfrm>
          <a:prstGeom prst="rect">
            <a:avLst/>
          </a:prstGeom>
          <a:solidFill>
            <a:srgbClr val="7AC42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89E71436-0703-4132-8A02-A5B1F8364984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EBEA5E9B-938C-4975-8854-42ADA3FF7D10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40529679-D0A2-476C-9027-90074A05E28D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62DB3E6B-F276-4D66-A4B1-E030B7923638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5EC5FA66-4CCA-4ED4-A326-2C0BB18E5D2B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34024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vihreä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4305C540-8F63-42A2-A566-0CB6A5C781D2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7AC424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50D99F00-81C3-4573-9A49-0BC899CFAB5E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2863C29D-C290-4989-986D-27F44B9CB6AC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FA675265-85AC-41D7-8634-363EF104B323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B29E3423-C559-4787-BDC4-58ACA9D28BF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E881303-F57C-4DBA-8CAC-CA11ECF32E2E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7016B564-D58C-416D-8E89-A1EA96335B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8754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mu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FC501007-38D6-435D-8950-DBC8D865501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41677939-AB91-41FD-ADD4-2B3CFAEE8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4EBE3C28-BF5D-46B1-9847-B703B952CA2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0817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07C515A0-0CCA-473D-BB43-4A659EBA1F18}"/>
              </a:ext>
            </a:extLst>
          </p:cNvPr>
          <p:cNvSpPr/>
          <p:nvPr/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00266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00C484A6-BA3E-46D7-B237-894D747CA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5A1091F6-F266-45D1-AD3D-B65538CAB0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698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harm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189FB6C7-14B3-4BE6-A871-13133DD5010D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C6C6C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5B269640-6E47-47D8-9184-78E77A08C051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A8B589A-F20B-4E9D-9066-8A9F57F3B645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4169014B-E4E5-4992-A9CA-C9ECF2909286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7403B478-F116-4082-A8E3-A5024FC0B385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0CA271C2-EB24-4910-9AE6-A923F65ED801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6420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yksivärinen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DE445E77-AADE-42FF-8F54-D51F3399002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F217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  <a:endParaRPr lang="en-GB"/>
          </a:p>
        </p:txBody>
      </p:sp>
      <p:sp>
        <p:nvSpPr>
          <p:cNvPr id="4" name="Sisällön paikkamerkki 2">
            <a:extLst>
              <a:ext uri="{FF2B5EF4-FFF2-40B4-BE49-F238E27FC236}">
                <a16:creationId xmlns:a16="http://schemas.microsoft.com/office/drawing/2014/main" id="{41677939-AB91-41FD-ADD4-2B3CFAEE8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DC92B06B-6637-4AE6-8C93-6288342C4D7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91432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 (ansiomerki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Kuva 21">
            <a:extLst>
              <a:ext uri="{FF2B5EF4-FFF2-40B4-BE49-F238E27FC236}">
                <a16:creationId xmlns:a16="http://schemas.microsoft.com/office/drawing/2014/main" id="{96088D80-7A46-4A4A-B060-42C9E7103E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"/>
            <a:ext cx="12192000" cy="6858000"/>
          </a:xfrm>
          <a:prstGeom prst="rect">
            <a:avLst/>
          </a:prstGeom>
        </p:spPr>
      </p:pic>
      <p:sp>
        <p:nvSpPr>
          <p:cNvPr id="5" name="Tekstiruutu 4">
            <a:extLst>
              <a:ext uri="{FF2B5EF4-FFF2-40B4-BE49-F238E27FC236}">
                <a16:creationId xmlns:a16="http://schemas.microsoft.com/office/drawing/2014/main" id="{B5662E28-938D-48A2-8AA9-70E6CBEDD1B0}"/>
              </a:ext>
            </a:extLst>
          </p:cNvPr>
          <p:cNvSpPr txBox="1"/>
          <p:nvPr userDrawn="1"/>
        </p:nvSpPr>
        <p:spPr>
          <a:xfrm>
            <a:off x="2466498" y="678519"/>
            <a:ext cx="72590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8000" b="1">
                <a:solidFill>
                  <a:schemeClr val="bg1"/>
                </a:solidFill>
                <a:latin typeface="+mj-lt"/>
              </a:rPr>
              <a:t>Kiitos!</a:t>
            </a:r>
            <a:endParaRPr lang="en-GB" sz="4000" b="1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936278FD-4CB3-4D95-AB5D-D052293BC9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43" b="15247"/>
          <a:stretch/>
        </p:blipFill>
        <p:spPr>
          <a:xfrm>
            <a:off x="10097207" y="6250328"/>
            <a:ext cx="2003170" cy="607671"/>
          </a:xfrm>
          <a:prstGeom prst="rect">
            <a:avLst/>
          </a:prstGeom>
        </p:spPr>
      </p:pic>
      <p:pic>
        <p:nvPicPr>
          <p:cNvPr id="26" name="Kuva 25">
            <a:extLst>
              <a:ext uri="{FF2B5EF4-FFF2-40B4-BE49-F238E27FC236}">
                <a16:creationId xmlns:a16="http://schemas.microsoft.com/office/drawing/2014/main" id="{BCCC97AF-AE92-4C89-B18A-73AE169BF73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843" y="2724394"/>
            <a:ext cx="6112652" cy="641327"/>
          </a:xfrm>
          <a:prstGeom prst="rect">
            <a:avLst/>
          </a:prstGeom>
        </p:spPr>
      </p:pic>
      <p:sp>
        <p:nvSpPr>
          <p:cNvPr id="27" name="Tekstiruutu 26">
            <a:extLst>
              <a:ext uri="{FF2B5EF4-FFF2-40B4-BE49-F238E27FC236}">
                <a16:creationId xmlns:a16="http://schemas.microsoft.com/office/drawing/2014/main" id="{0F6C18D7-A24E-48ED-97EF-44C96324C02E}"/>
              </a:ext>
            </a:extLst>
          </p:cNvPr>
          <p:cNvSpPr txBox="1"/>
          <p:nvPr userDrawn="1"/>
        </p:nvSpPr>
        <p:spPr>
          <a:xfrm>
            <a:off x="2777812" y="3487154"/>
            <a:ext cx="6891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spc="300">
                <a:solidFill>
                  <a:schemeClr val="bg1"/>
                </a:solidFill>
                <a:latin typeface="+mj-lt"/>
              </a:rPr>
              <a:t>AJAN KESTÄVÄ TAPA PALKITA</a:t>
            </a:r>
            <a:endParaRPr lang="en-GB" sz="2400" b="1" spc="3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1A1508C-1AEF-4E3C-9114-D0166761B1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16143" y="4544668"/>
            <a:ext cx="5359713" cy="461666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Etunimi Sukunimi</a:t>
            </a:r>
          </a:p>
        </p:txBody>
      </p:sp>
      <p:sp>
        <p:nvSpPr>
          <p:cNvPr id="10" name="Tekstin paikkamerkki 3">
            <a:extLst>
              <a:ext uri="{FF2B5EF4-FFF2-40B4-BE49-F238E27FC236}">
                <a16:creationId xmlns:a16="http://schemas.microsoft.com/office/drawing/2014/main" id="{B31DD6C0-09B8-42DA-A6BD-07227D66C07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16142" y="5056345"/>
            <a:ext cx="5359713" cy="1201089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i-FI"/>
              <a:t>titteli</a:t>
            </a:r>
          </a:p>
          <a:p>
            <a:pPr lvl="0"/>
            <a:r>
              <a:rPr lang="fi-FI"/>
              <a:t>yhteystiedot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98CF702-6637-4B27-ABC3-22B7238F0D60}"/>
              </a:ext>
            </a:extLst>
          </p:cNvPr>
          <p:cNvSpPr txBox="1"/>
          <p:nvPr userDrawn="1"/>
        </p:nvSpPr>
        <p:spPr>
          <a:xfrm>
            <a:off x="2484475" y="6382520"/>
            <a:ext cx="68910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spc="0">
                <a:solidFill>
                  <a:schemeClr val="bg1"/>
                </a:solidFill>
                <a:latin typeface="+mj-lt"/>
              </a:rPr>
              <a:t>kauppakamari.fi  |  ansiomerkit.fi</a:t>
            </a:r>
            <a:endParaRPr lang="en-GB" sz="2400" b="1" spc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116913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nav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4222860E-EAF0-425C-8A71-043031439B60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002663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AB6153F8-BE90-4805-BAF3-8A5FDA7F893B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D080FCF2-922F-4908-85A2-E8435AE22C32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B6BA55B6-F35D-4D0E-A8D0-F938CD8C9E02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3C360AF-EB2C-41C8-ACA9-3E233A3054B4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725FFA4F-A116-4BDB-8526-1860D4BF108E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527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FA781173-786A-4CC0-B39B-9186C8CBC768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4F217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1E3D1351-E6C1-4E99-8176-9B9DA5113629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58CBAB45-8625-4F55-8147-8E64B9F1B6A4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6450F766-35A2-4145-B171-EFB816932955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EC3F83A-52EF-4475-A945-540F6B7BD919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5070F98C-C34E-45C6-8913-467F2FEF67E0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713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pink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90395E46-11EC-4790-B047-9DABE6B1D39E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F94F8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11E7A747-61FE-49EF-999B-636A00EFA3D5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7DFBE729-C6D1-4CB0-87D2-0C6070E50C38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0CC3CD9B-7F13-4109-81D6-CAA14EAABA2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2BADB3AD-15BA-4906-858A-01B8FC3C72FA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3BB6D0B4-EEE5-4563-A736-44749921A157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5869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turko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8CEE58B3-7A29-40B4-93F6-C0ABC4E05D0A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rgbClr val="77CD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EBB2C448-3632-4C39-82ED-5E139C33AA02}"/>
              </a:ext>
            </a:extLst>
          </p:cNvPr>
          <p:cNvGrpSpPr>
            <a:grpSpLocks/>
          </p:cNvGrpSpPr>
          <p:nvPr/>
        </p:nvGrpSpPr>
        <p:grpSpPr bwMode="auto">
          <a:xfrm>
            <a:off x="0" y="5988050"/>
            <a:ext cx="6151563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0C0969D-F665-4DDB-8B61-F45B5A8AE28F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86019A3D-D3D1-4EB9-B740-B3426BD9E60C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A81B1841-D940-4549-B41B-09AEDB67635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C9895F0C-845F-42CB-97FF-CDDC86770B5F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963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 mu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75EAEEF3-A41F-42B5-8927-981DADC15CD3}"/>
              </a:ext>
            </a:extLst>
          </p:cNvPr>
          <p:cNvSpPr/>
          <p:nvPr/>
        </p:nvSpPr>
        <p:spPr>
          <a:xfrm>
            <a:off x="0" y="0"/>
            <a:ext cx="12192000" cy="611187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grpSp>
        <p:nvGrpSpPr>
          <p:cNvPr id="5" name="Ryhmä 4">
            <a:extLst>
              <a:ext uri="{FF2B5EF4-FFF2-40B4-BE49-F238E27FC236}">
                <a16:creationId xmlns:a16="http://schemas.microsoft.com/office/drawing/2014/main" id="{077E766C-A697-4578-97AE-56AD9972C3CA}"/>
              </a:ext>
            </a:extLst>
          </p:cNvPr>
          <p:cNvGrpSpPr/>
          <p:nvPr/>
        </p:nvGrpSpPr>
        <p:grpSpPr>
          <a:xfrm>
            <a:off x="0" y="5988323"/>
            <a:ext cx="6152321" cy="248481"/>
            <a:chOff x="0" y="5988323"/>
            <a:chExt cx="6152321" cy="248481"/>
          </a:xfrm>
          <a:solidFill>
            <a:schemeClr val="accent1"/>
          </a:solidFill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C63702AF-0CBF-49A7-82EB-E1D4AC74A805}"/>
                </a:ext>
              </a:extLst>
            </p:cNvPr>
            <p:cNvSpPr/>
            <p:nvPr/>
          </p:nvSpPr>
          <p:spPr>
            <a:xfrm>
              <a:off x="0" y="5988325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859AFAD2-1AA9-4115-8AF2-F0FEA057BCD4}"/>
                </a:ext>
              </a:extLst>
            </p:cNvPr>
            <p:cNvSpPr/>
            <p:nvPr/>
          </p:nvSpPr>
          <p:spPr>
            <a:xfrm>
              <a:off x="1712843" y="5988324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3F6A2F75-4DA5-457C-A5AC-27D5988F7F54}"/>
                </a:ext>
              </a:extLst>
            </p:cNvPr>
            <p:cNvSpPr/>
            <p:nvPr/>
          </p:nvSpPr>
          <p:spPr>
            <a:xfrm>
              <a:off x="3425686" y="5988324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B6B975E6-7F87-4907-B1E3-535E1D7E8AEE}"/>
                </a:ext>
              </a:extLst>
            </p:cNvPr>
            <p:cNvSpPr/>
            <p:nvPr/>
          </p:nvSpPr>
          <p:spPr>
            <a:xfrm>
              <a:off x="5138529" y="5988323"/>
              <a:ext cx="1013792" cy="24847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>
                <a:solidFill>
                  <a:prstClr val="white"/>
                </a:solidFill>
              </a:endParaRPr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4F639D5D-815D-4586-BA48-AEDE3EDCE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F2F1E0A-0ADE-4226-9789-6B342EEE8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6391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 kelta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6448F3D0-FA8B-49E4-AA9D-5CB26D5D5EDD}"/>
              </a:ext>
            </a:extLst>
          </p:cNvPr>
          <p:cNvSpPr/>
          <p:nvPr/>
        </p:nvSpPr>
        <p:spPr>
          <a:xfrm>
            <a:off x="0" y="-34724"/>
            <a:ext cx="12192000" cy="4351338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6E205174-6D65-410B-A141-AFBD9A4F5B46}"/>
              </a:ext>
            </a:extLst>
          </p:cNvPr>
          <p:cNvGrpSpPr>
            <a:grpSpLocks/>
          </p:cNvGrpSpPr>
          <p:nvPr/>
        </p:nvGrpSpPr>
        <p:grpSpPr bwMode="auto">
          <a:xfrm rot="5400000">
            <a:off x="-2951162" y="3292475"/>
            <a:ext cx="6151562" cy="249238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D7189401-CD3F-48D3-93A0-A18C69575826}"/>
                </a:ext>
              </a:extLst>
            </p:cNvPr>
            <p:cNvSpPr/>
            <p:nvPr/>
          </p:nvSpPr>
          <p:spPr>
            <a:xfrm>
              <a:off x="0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3CEE411C-84F4-4DAF-9022-09777F2A163B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114D11D-4234-4422-B456-52CB02F97BE0}"/>
                </a:ext>
              </a:extLst>
            </p:cNvPr>
            <p:cNvSpPr/>
            <p:nvPr/>
          </p:nvSpPr>
          <p:spPr>
            <a:xfrm>
              <a:off x="3426248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10" name="Suorakulmio 9">
              <a:extLst>
                <a:ext uri="{FF2B5EF4-FFF2-40B4-BE49-F238E27FC236}">
                  <a16:creationId xmlns:a16="http://schemas.microsoft.com/office/drawing/2014/main" id="{4C02746F-09B5-4C57-B92E-065DBCDB1FAF}"/>
                </a:ext>
              </a:extLst>
            </p:cNvPr>
            <p:cNvSpPr/>
            <p:nvPr/>
          </p:nvSpPr>
          <p:spPr>
            <a:xfrm>
              <a:off x="5137784" y="5988323"/>
              <a:ext cx="1014537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C38F772D-338E-4A4B-A6AD-87F8D58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11" name="Tekstin paikkamerkki 10">
            <a:extLst>
              <a:ext uri="{FF2B5EF4-FFF2-40B4-BE49-F238E27FC236}">
                <a16:creationId xmlns:a16="http://schemas.microsoft.com/office/drawing/2014/main" id="{1A8A899F-1C47-46F9-AAF3-C8B61CAD7AB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955800"/>
            <a:ext cx="10515600" cy="423665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09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isältödia kelitaine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>
            <a:extLst>
              <a:ext uri="{FF2B5EF4-FFF2-40B4-BE49-F238E27FC236}">
                <a16:creationId xmlns:a16="http://schemas.microsoft.com/office/drawing/2014/main" id="{B55CDE10-4E0E-49A7-A54E-D2F5D716A6C5}"/>
              </a:ext>
            </a:extLst>
          </p:cNvPr>
          <p:cNvSpPr/>
          <p:nvPr/>
        </p:nvSpPr>
        <p:spPr>
          <a:xfrm>
            <a:off x="9204325" y="0"/>
            <a:ext cx="2987675" cy="6858000"/>
          </a:xfrm>
          <a:prstGeom prst="rect">
            <a:avLst/>
          </a:prstGeom>
          <a:solidFill>
            <a:srgbClr val="FFC61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grpSp>
        <p:nvGrpSpPr>
          <p:cNvPr id="5" name="Ryhmä 6">
            <a:extLst>
              <a:ext uri="{FF2B5EF4-FFF2-40B4-BE49-F238E27FC236}">
                <a16:creationId xmlns:a16="http://schemas.microsoft.com/office/drawing/2014/main" id="{3C1FAB8D-618C-4114-866C-ABF24E366968}"/>
              </a:ext>
            </a:extLst>
          </p:cNvPr>
          <p:cNvGrpSpPr>
            <a:grpSpLocks/>
          </p:cNvGrpSpPr>
          <p:nvPr/>
        </p:nvGrpSpPr>
        <p:grpSpPr bwMode="auto">
          <a:xfrm>
            <a:off x="0" y="6608763"/>
            <a:ext cx="6151563" cy="249237"/>
            <a:chOff x="0" y="5988323"/>
            <a:chExt cx="6152321" cy="248481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B087C17A-7933-4D9D-92AB-CF9307A68E93}"/>
                </a:ext>
              </a:extLst>
            </p:cNvPr>
            <p:cNvSpPr/>
            <p:nvPr/>
          </p:nvSpPr>
          <p:spPr>
            <a:xfrm>
              <a:off x="0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7" name="Suorakulmio 6">
              <a:extLst>
                <a:ext uri="{FF2B5EF4-FFF2-40B4-BE49-F238E27FC236}">
                  <a16:creationId xmlns:a16="http://schemas.microsoft.com/office/drawing/2014/main" id="{A552B3F8-3754-413F-9FE2-38647D8AABE4}"/>
                </a:ext>
              </a:extLst>
            </p:cNvPr>
            <p:cNvSpPr/>
            <p:nvPr/>
          </p:nvSpPr>
          <p:spPr>
            <a:xfrm>
              <a:off x="1713124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8" name="Suorakulmio 7">
              <a:extLst>
                <a:ext uri="{FF2B5EF4-FFF2-40B4-BE49-F238E27FC236}">
                  <a16:creationId xmlns:a16="http://schemas.microsoft.com/office/drawing/2014/main" id="{F0D6388E-0238-4237-8D46-A2BA2536474F}"/>
                </a:ext>
              </a:extLst>
            </p:cNvPr>
            <p:cNvSpPr/>
            <p:nvPr/>
          </p:nvSpPr>
          <p:spPr>
            <a:xfrm>
              <a:off x="3426247" y="5988323"/>
              <a:ext cx="1012950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  <p:sp>
          <p:nvSpPr>
            <p:cNvPr id="9" name="Suorakulmio 8">
              <a:extLst>
                <a:ext uri="{FF2B5EF4-FFF2-40B4-BE49-F238E27FC236}">
                  <a16:creationId xmlns:a16="http://schemas.microsoft.com/office/drawing/2014/main" id="{E1060EFE-9C0C-4076-A61C-760E0788E5DB}"/>
                </a:ext>
              </a:extLst>
            </p:cNvPr>
            <p:cNvSpPr/>
            <p:nvPr/>
          </p:nvSpPr>
          <p:spPr>
            <a:xfrm>
              <a:off x="5137783" y="5988323"/>
              <a:ext cx="1014538" cy="24848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/>
            </a:p>
          </p:txBody>
        </p:sp>
      </p:grpSp>
      <p:pic>
        <p:nvPicPr>
          <p:cNvPr id="10" name="Kuva 11">
            <a:extLst>
              <a:ext uri="{FF2B5EF4-FFF2-40B4-BE49-F238E27FC236}">
                <a16:creationId xmlns:a16="http://schemas.microsoft.com/office/drawing/2014/main" id="{88375F5D-B6E2-4563-80C1-28CA7D2AC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0638" y="6323013"/>
            <a:ext cx="1846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27B2187-5303-404E-A3DC-FD66EBDD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A6E992D-0B65-459D-9FC8-188E0D714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05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Otsikon paikkamerkki 1">
            <a:extLst>
              <a:ext uri="{FF2B5EF4-FFF2-40B4-BE49-F238E27FC236}">
                <a16:creationId xmlns:a16="http://schemas.microsoft.com/office/drawing/2014/main" id="{49036310-C1D2-4216-8B9B-5CB6DC8E04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</a:t>
            </a:r>
            <a:r>
              <a:rPr lang="fi-FI" altLang="en-US" err="1"/>
              <a:t>ots</a:t>
            </a:r>
            <a:r>
              <a:rPr lang="fi-FI" altLang="en-US"/>
              <a:t>. </a:t>
            </a:r>
            <a:r>
              <a:rPr lang="fi-FI" altLang="en-US" err="1"/>
              <a:t>perustyyl</a:t>
            </a:r>
            <a:r>
              <a:rPr lang="fi-FI" altLang="en-US"/>
              <a:t>. </a:t>
            </a:r>
            <a:r>
              <a:rPr lang="fi-FI" altLang="en-US" err="1"/>
              <a:t>napsautt</a:t>
            </a:r>
            <a:r>
              <a:rPr lang="fi-FI" altLang="en-US"/>
              <a:t>.</a:t>
            </a:r>
            <a:endParaRPr lang="en-GB" altLang="en-US"/>
          </a:p>
        </p:txBody>
      </p:sp>
      <p:pic>
        <p:nvPicPr>
          <p:cNvPr id="2052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306F86D4-4066-47FC-924A-8458607AA8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A5C53D7A-07F7-41A1-819B-900C91183E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tekstin perustyylejä</a:t>
            </a:r>
          </a:p>
          <a:p>
            <a:pPr lvl="1"/>
            <a:r>
              <a:rPr lang="fi-FI" altLang="en-US"/>
              <a:t>toinen taso</a:t>
            </a:r>
          </a:p>
          <a:p>
            <a:pPr lvl="2"/>
            <a:r>
              <a:rPr lang="fi-FI" altLang="en-US"/>
              <a:t>kolmas taso</a:t>
            </a:r>
          </a:p>
          <a:p>
            <a:pPr lvl="3"/>
            <a:r>
              <a:rPr lang="fi-FI" altLang="en-US"/>
              <a:t>neljäs taso</a:t>
            </a:r>
          </a:p>
          <a:p>
            <a:pPr lvl="4"/>
            <a:r>
              <a:rPr lang="fi-FI" altLang="en-US"/>
              <a:t>viides taso</a:t>
            </a:r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41" r:id="rId2"/>
    <p:sldLayoutId id="2147483842" r:id="rId3"/>
    <p:sldLayoutId id="2147483846" r:id="rId4"/>
    <p:sldLayoutId id="2147483848" r:id="rId5"/>
    <p:sldLayoutId id="2147483851" r:id="rId6"/>
    <p:sldLayoutId id="2147483854" r:id="rId7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tsikon paikkamerkki 1">
            <a:extLst>
              <a:ext uri="{FF2B5EF4-FFF2-40B4-BE49-F238E27FC236}">
                <a16:creationId xmlns:a16="http://schemas.microsoft.com/office/drawing/2014/main" id="{47869722-03E9-4761-AB26-7215E66D16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ots. perustyyl. napsautt.</a:t>
            </a:r>
            <a:endParaRPr lang="en-GB" altLang="en-US"/>
          </a:p>
        </p:txBody>
      </p:sp>
      <p:sp>
        <p:nvSpPr>
          <p:cNvPr id="3075" name="Tekstin paikkamerkki 2">
            <a:extLst>
              <a:ext uri="{FF2B5EF4-FFF2-40B4-BE49-F238E27FC236}">
                <a16:creationId xmlns:a16="http://schemas.microsoft.com/office/drawing/2014/main" id="{75293C33-07C1-4988-88C3-C73296A207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tekstin perustyylejä</a:t>
            </a:r>
          </a:p>
          <a:p>
            <a:pPr lvl="1"/>
            <a:r>
              <a:rPr lang="fi-FI" altLang="en-US"/>
              <a:t>toinen taso</a:t>
            </a:r>
          </a:p>
          <a:p>
            <a:pPr lvl="2"/>
            <a:r>
              <a:rPr lang="fi-FI" altLang="en-US"/>
              <a:t>kolmas taso</a:t>
            </a:r>
          </a:p>
          <a:p>
            <a:pPr lvl="3"/>
            <a:r>
              <a:rPr lang="fi-FI" altLang="en-US"/>
              <a:t>neljäs taso</a:t>
            </a:r>
          </a:p>
          <a:p>
            <a:pPr lvl="4"/>
            <a:r>
              <a:rPr lang="fi-FI" altLang="en-US"/>
              <a:t>viides taso</a:t>
            </a:r>
            <a:endParaRPr lang="en-GB" altLang="en-US"/>
          </a:p>
        </p:txBody>
      </p:sp>
      <p:pic>
        <p:nvPicPr>
          <p:cNvPr id="3076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B78CAC1C-0D0B-456A-9974-2D454D3189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5" r:id="rId2"/>
    <p:sldLayoutId id="2147483819" r:id="rId3"/>
    <p:sldLayoutId id="2147483818" r:id="rId4"/>
    <p:sldLayoutId id="2147483850" r:id="rId5"/>
    <p:sldLayoutId id="2147483849" r:id="rId6"/>
    <p:sldLayoutId id="2147483853" r:id="rId7"/>
    <p:sldLayoutId id="2147483852" r:id="rId8"/>
    <p:sldLayoutId id="2147483855" r:id="rId9"/>
    <p:sldLayoutId id="2147483856" r:id="rId10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on paikkamerkki 1">
            <a:extLst>
              <a:ext uri="{FF2B5EF4-FFF2-40B4-BE49-F238E27FC236}">
                <a16:creationId xmlns:a16="http://schemas.microsoft.com/office/drawing/2014/main" id="{4AB3B488-870E-47B6-9953-5C7F9BEB738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ots. perustyyl. napsautt.</a:t>
            </a:r>
            <a:endParaRPr lang="en-GB" altLang="en-US"/>
          </a:p>
        </p:txBody>
      </p:sp>
      <p:sp>
        <p:nvSpPr>
          <p:cNvPr id="7171" name="Tekstin paikkamerkki 2">
            <a:extLst>
              <a:ext uri="{FF2B5EF4-FFF2-40B4-BE49-F238E27FC236}">
                <a16:creationId xmlns:a16="http://schemas.microsoft.com/office/drawing/2014/main" id="{CD5D0502-750A-4BE6-A335-CFB580D514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tekstin perustyylejä</a:t>
            </a:r>
          </a:p>
          <a:p>
            <a:pPr lvl="1"/>
            <a:r>
              <a:rPr lang="fi-FI" altLang="en-US"/>
              <a:t>toinen taso</a:t>
            </a:r>
          </a:p>
          <a:p>
            <a:pPr lvl="2"/>
            <a:r>
              <a:rPr lang="fi-FI" altLang="en-US"/>
              <a:t>kolmas taso</a:t>
            </a:r>
          </a:p>
          <a:p>
            <a:pPr lvl="3"/>
            <a:r>
              <a:rPr lang="fi-FI" altLang="en-US"/>
              <a:t>neljäs taso</a:t>
            </a:r>
          </a:p>
          <a:p>
            <a:pPr lvl="4"/>
            <a:r>
              <a:rPr lang="fi-FI" altLang="en-US"/>
              <a:t>viides taso</a:t>
            </a:r>
            <a:endParaRPr lang="en-GB" altLang="en-US"/>
          </a:p>
        </p:txBody>
      </p:sp>
      <p:pic>
        <p:nvPicPr>
          <p:cNvPr id="7172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D8DFD9F9-3627-4C37-885E-86D75F99E1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44" r:id="rId1"/>
    <p:sldLayoutId id="2147483835" r:id="rId2"/>
    <p:sldLayoutId id="2147483847" r:id="rId3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on paikkamerkki 1">
            <a:extLst>
              <a:ext uri="{FF2B5EF4-FFF2-40B4-BE49-F238E27FC236}">
                <a16:creationId xmlns:a16="http://schemas.microsoft.com/office/drawing/2014/main" id="{EB57CFD1-DE27-486E-A28D-988D7D753B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</a:t>
            </a:r>
            <a:r>
              <a:rPr lang="fi-FI" altLang="en-US" err="1"/>
              <a:t>ots</a:t>
            </a:r>
            <a:r>
              <a:rPr lang="fi-FI" altLang="en-US"/>
              <a:t>. </a:t>
            </a:r>
            <a:r>
              <a:rPr lang="fi-FI" altLang="en-US" err="1"/>
              <a:t>perustyyl</a:t>
            </a:r>
            <a:r>
              <a:rPr lang="fi-FI" altLang="en-US"/>
              <a:t>. </a:t>
            </a:r>
            <a:r>
              <a:rPr lang="fi-FI" altLang="en-US" err="1"/>
              <a:t>napsautt</a:t>
            </a:r>
            <a:r>
              <a:rPr lang="fi-FI" altLang="en-US"/>
              <a:t>.</a:t>
            </a:r>
            <a:endParaRPr lang="en-GB" altLang="en-US"/>
          </a:p>
        </p:txBody>
      </p:sp>
      <p:sp>
        <p:nvSpPr>
          <p:cNvPr id="10243" name="Tekstin paikkamerkki 2">
            <a:extLst>
              <a:ext uri="{FF2B5EF4-FFF2-40B4-BE49-F238E27FC236}">
                <a16:creationId xmlns:a16="http://schemas.microsoft.com/office/drawing/2014/main" id="{57B7EE03-4EB6-40AA-8639-428920B6E2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i-FI" altLang="en-US"/>
              <a:t>Muokkaa tekstin perustyylejä</a:t>
            </a:r>
          </a:p>
          <a:p>
            <a:pPr lvl="1"/>
            <a:r>
              <a:rPr lang="fi-FI" altLang="en-US"/>
              <a:t>toinen taso</a:t>
            </a:r>
          </a:p>
          <a:p>
            <a:pPr lvl="2"/>
            <a:r>
              <a:rPr lang="fi-FI" altLang="en-US"/>
              <a:t>kolmas taso</a:t>
            </a:r>
          </a:p>
          <a:p>
            <a:pPr lvl="3"/>
            <a:r>
              <a:rPr lang="fi-FI" altLang="en-US"/>
              <a:t>neljäs taso</a:t>
            </a:r>
          </a:p>
          <a:p>
            <a:pPr lvl="4"/>
            <a:r>
              <a:rPr lang="fi-FI" altLang="en-US"/>
              <a:t>viides taso</a:t>
            </a:r>
            <a:endParaRPr lang="en-GB" altLang="en-US"/>
          </a:p>
        </p:txBody>
      </p:sp>
      <p:pic>
        <p:nvPicPr>
          <p:cNvPr id="10244" name="Kuva 4" descr="Kuva, joka sisältää kohteen clipart-kuva, ruokailuvälineet&#10;&#10;Kuvaus luotu, erittäin korkea luotettavuus">
            <a:extLst>
              <a:ext uri="{FF2B5EF4-FFF2-40B4-BE49-F238E27FC236}">
                <a16:creationId xmlns:a16="http://schemas.microsoft.com/office/drawing/2014/main" id="{362565F8-5988-49F8-9B74-40E09E075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3813" y="6311900"/>
            <a:ext cx="1844675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Myriad Pro" panose="020B0503030403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1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8D8E44-4385-40D1-A74A-F4A9E0950B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r>
              <a:rPr lang="fi-FI"/>
              <a:t>Kauppakamarien kysely koronaviruksen vaikutuksista yrityksille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BE82DA1-0F8F-42C8-B3A0-0A88C7D5AE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fi-FI"/>
              <a:t>Julkaisuvapaa 21.4. klo 00.01</a:t>
            </a:r>
          </a:p>
        </p:txBody>
      </p:sp>
    </p:spTree>
    <p:extLst>
      <p:ext uri="{BB962C8B-B14F-4D97-AF65-F5344CB8AC3E}">
        <p14:creationId xmlns:p14="http://schemas.microsoft.com/office/powerpoint/2010/main" val="6602731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877E35-1F0F-4E77-BE77-938F58489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Yhteenveto 20.4.2020 kyselystä (2/2)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1982D3B-45E5-4BA3-A138-7E83A7CA7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Yli kaksi viidestä yrityksestä sanoo, että koronavirusepidemia on vaikuttanut yrityksen negatiivisesti henkilöstön määrään</a:t>
            </a:r>
          </a:p>
          <a:p>
            <a:r>
              <a:rPr lang="fi-FI" dirty="0"/>
              <a:t>Noin 60 prosenttia yrityksistä lomauttaa tai irtisanoo henkilöstöä seuraavan kahden kuukauden aikana</a:t>
            </a:r>
          </a:p>
          <a:p>
            <a:pPr lvl="1"/>
            <a:r>
              <a:rPr lang="fi-FI" dirty="0"/>
              <a:t>Liki 15 prosenttia yrityksistä ison osan (≥50 %) henkilöstöstä</a:t>
            </a:r>
          </a:p>
          <a:p>
            <a:r>
              <a:rPr lang="fi-FI" dirty="0"/>
              <a:t>Noin 30 prosentilla yrityksistä konkurssin riski on noussut merkittävästi koronaviruksen takia</a:t>
            </a:r>
          </a:p>
          <a:p>
            <a:endParaRPr lang="fi-FI" dirty="0"/>
          </a:p>
          <a:p>
            <a:r>
              <a:rPr lang="fi-FI" dirty="0">
                <a:solidFill>
                  <a:srgbClr val="FF0000"/>
                </a:solidFill>
              </a:rPr>
              <a:t>Liki 60 prosenttia yrityksistä näkee kokoontumiskiellon tiukentamisen </a:t>
            </a:r>
            <a:r>
              <a:rPr lang="fi-FI" dirty="0" err="1">
                <a:solidFill>
                  <a:srgbClr val="FF0000"/>
                </a:solidFill>
              </a:rPr>
              <a:t>max</a:t>
            </a:r>
            <a:r>
              <a:rPr lang="fi-FI" dirty="0">
                <a:solidFill>
                  <a:srgbClr val="FF0000"/>
                </a:solidFill>
              </a:rPr>
              <a:t> 5 henkilöön haitallisena (38 %) tai erittäin haitallisena (20 %)</a:t>
            </a:r>
          </a:p>
        </p:txBody>
      </p:sp>
    </p:spTree>
    <p:extLst>
      <p:ext uri="{BB962C8B-B14F-4D97-AF65-F5344CB8AC3E}">
        <p14:creationId xmlns:p14="http://schemas.microsoft.com/office/powerpoint/2010/main" val="1539908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4615BD-3AD1-4F89-B503-BB5C021A7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Verrataan aikaisempiin kyselyihin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FF1B0F-64BE-4FD9-BB40-ACB9142CF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/>
              <a:t>Vastaajajoukot hyvin lähelle samanlaiset</a:t>
            </a:r>
          </a:p>
          <a:p>
            <a:endParaRPr lang="fi-FI"/>
          </a:p>
          <a:p>
            <a:r>
              <a:rPr lang="fi-FI"/>
              <a:t>Vapaa tiputus on ohi – lattia on tullut vastaan</a:t>
            </a:r>
          </a:p>
          <a:p>
            <a:r>
              <a:rPr lang="fi-FI"/>
              <a:t>Yritykset näkevät vallitsevan tilanteen tai tilanteen kahden kuukauden sisällä samalla tavalla kuin n. kolme viikkoa sitten</a:t>
            </a:r>
          </a:p>
          <a:p>
            <a:pPr lvl="1"/>
            <a:r>
              <a:rPr lang="fi-FI"/>
              <a:t>Liikevaihdon tiputus tai odotukset kahden kuukauden ajalle</a:t>
            </a:r>
          </a:p>
          <a:p>
            <a:pPr lvl="1"/>
            <a:r>
              <a:rPr lang="fi-FI"/>
              <a:t>Henkilöstön muutokset tai odotukset siitä nyt tai kahden kuukauden aikana</a:t>
            </a:r>
          </a:p>
          <a:p>
            <a:pPr lvl="1"/>
            <a:r>
              <a:rPr lang="fi-FI"/>
              <a:t>Konkurssiriskin kohoaminen</a:t>
            </a:r>
          </a:p>
        </p:txBody>
      </p:sp>
    </p:spTree>
    <p:extLst>
      <p:ext uri="{BB962C8B-B14F-4D97-AF65-F5344CB8AC3E}">
        <p14:creationId xmlns:p14="http://schemas.microsoft.com/office/powerpoint/2010/main" val="2403230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E8F118-B931-40B2-A0C6-451006B9EB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/>
              <a:t>Kauppakamarien jäsenyritysten nykytila ja odotukset tulevasta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A19F2C7-E054-41F2-AA68-641C2392012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9983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54FA70-C991-4EDD-B2A4-2C65911F4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0"/>
              <a:t>Onko tai tuleeko koronavirus vaikuttamaan yrityksesi toimintaan?</a:t>
            </a:r>
            <a:endParaRPr lang="fi-FI"/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70A98C82-AC21-4AC5-B457-8B52C34E29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914381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791474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A80F55-03CA-4DA6-BD8E-1B4088FF1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0"/>
              <a:t>Onko koronavirusepidemia vaikuttanut liikevaihtoosi negatiivisesti?</a:t>
            </a:r>
            <a:endParaRPr lang="fi-FI"/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E49CDAD5-3A2D-43B8-A1FE-0F830CE6F2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883308"/>
              </p:ext>
            </p:extLst>
          </p:nvPr>
        </p:nvGraphicFramePr>
        <p:xfrm>
          <a:off x="6234544" y="1683649"/>
          <a:ext cx="5611091" cy="4493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Sisällön paikkamerkki 5">
            <a:extLst>
              <a:ext uri="{FF2B5EF4-FFF2-40B4-BE49-F238E27FC236}">
                <a16:creationId xmlns:a16="http://schemas.microsoft.com/office/drawing/2014/main" id="{3EE6C44D-A802-461D-8452-9D1A23AC8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9275684"/>
              </p:ext>
            </p:extLst>
          </p:nvPr>
        </p:nvGraphicFramePr>
        <p:xfrm>
          <a:off x="484909" y="1683649"/>
          <a:ext cx="5749636" cy="4938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56051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93B4B7-A34E-4DFA-85B4-9C7AFC30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0"/>
              <a:t>Odotatko koronavirusepidemian vaikuttavan liikevaihtoosi negatiivisesti seuraavan kahden kuukauden aikana?</a:t>
            </a:r>
            <a:endParaRPr lang="fi-FI"/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DC6CE9A5-32F7-421C-A23C-47DAE8CA2B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8077498"/>
              </p:ext>
            </p:extLst>
          </p:nvPr>
        </p:nvGraphicFramePr>
        <p:xfrm>
          <a:off x="685801" y="1978024"/>
          <a:ext cx="5936672" cy="472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Sisällön paikkamerkki 5">
            <a:extLst>
              <a:ext uri="{FF2B5EF4-FFF2-40B4-BE49-F238E27FC236}">
                <a16:creationId xmlns:a16="http://schemas.microsoft.com/office/drawing/2014/main" id="{000C7CA7-7980-4F1E-BD48-76B91D7B39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16425092"/>
              </p:ext>
            </p:extLst>
          </p:nvPr>
        </p:nvGraphicFramePr>
        <p:xfrm>
          <a:off x="6816436" y="1978025"/>
          <a:ext cx="4689764" cy="42426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291356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7286B-B9BF-40CA-9E47-B85D82AA0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86255" y="681037"/>
            <a:ext cx="3567544" cy="1009651"/>
          </a:xfrm>
        </p:spPr>
        <p:txBody>
          <a:bodyPr>
            <a:normAutofit fontScale="90000"/>
          </a:bodyPr>
          <a:lstStyle/>
          <a:p>
            <a:r>
              <a:rPr lang="fi-FI" sz="2400" b="0" dirty="0">
                <a:solidFill>
                  <a:schemeClr val="bg1">
                    <a:lumMod val="75000"/>
                  </a:schemeClr>
                </a:solidFill>
              </a:rPr>
              <a:t>Oletteko kutsuneet YT-neuvottelut tai antaneet lomautusvaroituksen? </a:t>
            </a:r>
            <a:endParaRPr lang="fi-FI" sz="2400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CEA33AD9-476B-4F4A-BE9D-603A680681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866814"/>
              </p:ext>
            </p:extLst>
          </p:nvPr>
        </p:nvGraphicFramePr>
        <p:xfrm>
          <a:off x="7786255" y="1825625"/>
          <a:ext cx="4003964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Otsikko 1">
            <a:extLst>
              <a:ext uri="{FF2B5EF4-FFF2-40B4-BE49-F238E27FC236}">
                <a16:creationId xmlns:a16="http://schemas.microsoft.com/office/drawing/2014/main" id="{D6AFD1A9-8319-4CE0-A7AC-D167A90592C8}"/>
              </a:ext>
            </a:extLst>
          </p:cNvPr>
          <p:cNvSpPr txBox="1">
            <a:spLocks/>
          </p:cNvSpPr>
          <p:nvPr/>
        </p:nvSpPr>
        <p:spPr bwMode="auto">
          <a:xfrm>
            <a:off x="540326" y="374074"/>
            <a:ext cx="7010401" cy="1317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 lnSpcReduction="10000"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9pPr>
          </a:lstStyle>
          <a:p>
            <a:pPr eaLnBrk="1" hangingPunct="1"/>
            <a:r>
              <a:rPr lang="fi-FI" sz="2400" b="0" dirty="0"/>
              <a:t>Miten arvioisitte koronavirusepidemian vaikuttaneen yrityksenne henkilöstön määrään (lomautusten tai irtisanomisten kautta) verrattuna normaalitilanteeseen</a:t>
            </a:r>
            <a:endParaRPr lang="fi-FI" sz="2400" dirty="0"/>
          </a:p>
        </p:txBody>
      </p:sp>
      <p:graphicFrame>
        <p:nvGraphicFramePr>
          <p:cNvPr id="5" name="Sisällön paikkamerkki 5">
            <a:extLst>
              <a:ext uri="{FF2B5EF4-FFF2-40B4-BE49-F238E27FC236}">
                <a16:creationId xmlns:a16="http://schemas.microsoft.com/office/drawing/2014/main" id="{5DBFB38F-7318-44F0-A824-E7E8571E35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06340318"/>
              </p:ext>
            </p:extLst>
          </p:nvPr>
        </p:nvGraphicFramePr>
        <p:xfrm>
          <a:off x="401781" y="1825624"/>
          <a:ext cx="7148946" cy="47691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8283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93B4B7-A34E-4DFA-85B4-9C7AFC309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70618" y="681037"/>
            <a:ext cx="4364181" cy="1009651"/>
          </a:xfrm>
        </p:spPr>
        <p:txBody>
          <a:bodyPr>
            <a:noAutofit/>
          </a:bodyPr>
          <a:lstStyle/>
          <a:p>
            <a:r>
              <a:rPr lang="fi-FI" sz="1800" b="0">
                <a:solidFill>
                  <a:schemeClr val="bg1">
                    <a:lumMod val="75000"/>
                  </a:schemeClr>
                </a:solidFill>
              </a:rPr>
              <a:t>Odotatko yrityksesi lomauttavan tai irtisanovan henkilökuntaa koronavirusepidemian vuoksi seuraavan kahden kuukauden aikana?</a:t>
            </a:r>
            <a:endParaRPr lang="fi-FI" sz="180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E5F2AD0D-68D0-4CFD-ACC0-74F1CDC1F2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2332852"/>
              </p:ext>
            </p:extLst>
          </p:nvPr>
        </p:nvGraphicFramePr>
        <p:xfrm>
          <a:off x="7370618" y="1825625"/>
          <a:ext cx="3983182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Sisällön paikkamerkki 5">
            <a:extLst>
              <a:ext uri="{FF2B5EF4-FFF2-40B4-BE49-F238E27FC236}">
                <a16:creationId xmlns:a16="http://schemas.microsoft.com/office/drawing/2014/main" id="{8622EABF-8A14-4BCE-B012-A1370F68B9C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2659177"/>
              </p:ext>
            </p:extLst>
          </p:nvPr>
        </p:nvGraphicFramePr>
        <p:xfrm>
          <a:off x="332508" y="1825624"/>
          <a:ext cx="7038109" cy="48522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Otsikko 1">
            <a:extLst>
              <a:ext uri="{FF2B5EF4-FFF2-40B4-BE49-F238E27FC236}">
                <a16:creationId xmlns:a16="http://schemas.microsoft.com/office/drawing/2014/main" id="{32EB0B49-3045-4D92-BF92-8590D8DFCB51}"/>
              </a:ext>
            </a:extLst>
          </p:cNvPr>
          <p:cNvSpPr txBox="1">
            <a:spLocks/>
          </p:cNvSpPr>
          <p:nvPr/>
        </p:nvSpPr>
        <p:spPr bwMode="auto">
          <a:xfrm>
            <a:off x="332508" y="445510"/>
            <a:ext cx="7038109" cy="1380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1"/>
                </a:solidFill>
                <a:latin typeface="Myriad Pro" panose="020B0503030403020204" pitchFamily="34" charset="0"/>
              </a:defRPr>
            </a:lvl9pPr>
          </a:lstStyle>
          <a:p>
            <a:pPr eaLnBrk="1" hangingPunct="1"/>
            <a:r>
              <a:rPr lang="fi-FI" sz="2400" b="0"/>
              <a:t>Miten arvioisitte koronavirusepidemian vaikuttavan yrityksenne henkilöstön määrään (lomautusten tai irtisanomisten kautta) seuraavien 2 kuukauden aikana verrattuna normaalitilanteeseen</a:t>
            </a:r>
          </a:p>
        </p:txBody>
      </p:sp>
    </p:spTree>
    <p:extLst>
      <p:ext uri="{BB962C8B-B14F-4D97-AF65-F5344CB8AC3E}">
        <p14:creationId xmlns:p14="http://schemas.microsoft.com/office/powerpoint/2010/main" val="11521453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A80F55-03CA-4DA6-BD8E-1B4088FF1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0"/>
              <a:t>Onko yrityksesi konkurssin riski noussut merkittävästi koronavirusepidemian takia?</a:t>
            </a:r>
            <a:endParaRPr lang="fi-FI"/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DF3A7B9D-09E0-4BAE-B6E0-A6B8301365F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226584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199730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9CC78D-2AB9-43E5-844A-8079A58094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Kyselyyn lisätty uusia kysymyksiä rajoituksista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57317CF-22FD-42D4-93BA-E3B3324A10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3378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8CA872-C596-4AF0-86A3-25B39C4306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Taustatiedot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74A61A0C-5363-407E-9B05-CC906F1B64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99947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93B4B7-A34E-4DFA-85B4-9C7AFC309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0"/>
              <a:t>11. Miten koronavirukseen liittyvät rajoitukset ovat vaikuttaneet liiketoimintaanne? </a:t>
            </a:r>
            <a:endParaRPr lang="fi-FI"/>
          </a:p>
        </p:txBody>
      </p:sp>
      <p:graphicFrame>
        <p:nvGraphicFramePr>
          <p:cNvPr id="5" name="Taulukko 6">
            <a:extLst>
              <a:ext uri="{FF2B5EF4-FFF2-40B4-BE49-F238E27FC236}">
                <a16:creationId xmlns:a16="http://schemas.microsoft.com/office/drawing/2014/main" id="{BF31FEC7-6DE5-4301-9D71-54EFAB79A9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6042500"/>
              </p:ext>
            </p:extLst>
          </p:nvPr>
        </p:nvGraphicFramePr>
        <p:xfrm>
          <a:off x="838200" y="1825625"/>
          <a:ext cx="914205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0620">
                  <a:extLst>
                    <a:ext uri="{9D8B030D-6E8A-4147-A177-3AD203B41FA5}">
                      <a16:colId xmlns:a16="http://schemas.microsoft.com/office/drawing/2014/main" val="143483327"/>
                    </a:ext>
                  </a:extLst>
                </a:gridCol>
                <a:gridCol w="1151128">
                  <a:extLst>
                    <a:ext uri="{9D8B030D-6E8A-4147-A177-3AD203B41FA5}">
                      <a16:colId xmlns:a16="http://schemas.microsoft.com/office/drawing/2014/main" val="694629548"/>
                    </a:ext>
                  </a:extLst>
                </a:gridCol>
                <a:gridCol w="1150302">
                  <a:extLst>
                    <a:ext uri="{9D8B030D-6E8A-4147-A177-3AD203B41FA5}">
                      <a16:colId xmlns:a16="http://schemas.microsoft.com/office/drawing/2014/main" val="25473814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/>
                        <a:t>Keskiarvo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528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>
                          <a:effectLst/>
                          <a:latin typeface="Calibri" panose="020F0502020204030204" pitchFamily="34" charset="0"/>
                        </a:rPr>
                        <a:t>Yli 10 hengen kokoontumiskiellot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2.16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2732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65413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>
                          <a:effectLst/>
                          <a:latin typeface="Calibri" panose="020F0502020204030204" pitchFamily="34" charset="0"/>
                        </a:rPr>
                        <a:t>Julkisten tilojen kuten kirjastojen, museoiden, teattereiden, valtion ylläpitämien liikuntatilojen sekä kulttuurilaitosten pitäminen suljettuina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2.62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2718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05176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>
                          <a:effectLst/>
                          <a:latin typeface="Calibri" panose="020F0502020204030204" pitchFamily="34" charset="0"/>
                        </a:rPr>
                        <a:t>Koulujen sulkeutuminen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2.45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2726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65077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>
                          <a:effectLst/>
                          <a:latin typeface="Calibri" panose="020F0502020204030204" pitchFamily="34" charset="0"/>
                        </a:rPr>
                        <a:t>Päiväkotien rajoitettu toiminta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2.52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2705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50365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>
                          <a:effectLst/>
                          <a:latin typeface="Calibri" panose="020F0502020204030204" pitchFamily="34" charset="0"/>
                        </a:rPr>
                        <a:t>Ravintoloiden, baarien ja kahviloiden suljettuna pitäminen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2.32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2715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0594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>
                          <a:effectLst/>
                          <a:latin typeface="Calibri" panose="020F0502020204030204" pitchFamily="34" charset="0"/>
                        </a:rPr>
                        <a:t>Suomen ulkorajojen sulkeutuminen ulkomaiselta työvoimalta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2.71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2710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52592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>
                          <a:effectLst/>
                          <a:latin typeface="Calibri" panose="020F0502020204030204" pitchFamily="34" charset="0"/>
                        </a:rPr>
                        <a:t>Suomen ulkorajojen tiukempi valvonta ja henkilöliikenteen (muu kuin työvoima) pysähtyminen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2.61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2719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57241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46007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 Yli 10 hengen kokoontumiskiellot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01393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27625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0564" cy="1325563"/>
          </a:xfrm>
        </p:spPr>
        <p:txBody>
          <a:bodyPr>
            <a:noAutofit/>
          </a:bodyPr>
          <a:lstStyle/>
          <a:p>
            <a:r>
              <a:rPr lang="fi-FI" sz="3200" dirty="0"/>
              <a:t>Julkisten tilojen kuten kirjastojen, museoiden, teattereiden, valtion ylläpitämien liikuntatilojen sekä kulttuurilaitosten pitäminen suljettuina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21005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03504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0564" cy="1325563"/>
          </a:xfrm>
        </p:spPr>
        <p:txBody>
          <a:bodyPr>
            <a:noAutofit/>
          </a:bodyPr>
          <a:lstStyle/>
          <a:p>
            <a:r>
              <a:rPr lang="fi-FI" sz="3200"/>
              <a:t> Koulujen sulkeutuminen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60537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323356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0564" cy="1325563"/>
          </a:xfrm>
        </p:spPr>
        <p:txBody>
          <a:bodyPr>
            <a:noAutofit/>
          </a:bodyPr>
          <a:lstStyle/>
          <a:p>
            <a:r>
              <a:rPr lang="fi-FI" sz="3200"/>
              <a:t> Päiväkotien rajoitettu toiminta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437882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11235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0564" cy="1325563"/>
          </a:xfrm>
        </p:spPr>
        <p:txBody>
          <a:bodyPr>
            <a:noAutofit/>
          </a:bodyPr>
          <a:lstStyle/>
          <a:p>
            <a:r>
              <a:rPr lang="fi-FI" sz="3200" dirty="0"/>
              <a:t>Ravintoloiden, baarien ja kahviloiden suljettuna pitäminen 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04170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525260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0564" cy="1325563"/>
          </a:xfrm>
        </p:spPr>
        <p:txBody>
          <a:bodyPr>
            <a:noAutofit/>
          </a:bodyPr>
          <a:lstStyle/>
          <a:p>
            <a:r>
              <a:rPr lang="fi-FI" sz="3200" dirty="0"/>
              <a:t>Suomen ulkorajojen sulkeutuminen ulkomaiselta työvoimalta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239356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752725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090564" cy="1325563"/>
          </a:xfrm>
        </p:spPr>
        <p:txBody>
          <a:bodyPr>
            <a:noAutofit/>
          </a:bodyPr>
          <a:lstStyle/>
          <a:p>
            <a:r>
              <a:rPr lang="fi-FI" sz="3200" dirty="0"/>
              <a:t>Suomen ulkorajojen tiukempi valvonta ja henkilöliikenteen (muu kuin työvoima) pysähtyminen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412251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95138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93B4B7-A34E-4DFA-85B4-9C7AFC3091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02220"/>
          </a:xfrm>
        </p:spPr>
        <p:txBody>
          <a:bodyPr>
            <a:normAutofit fontScale="90000"/>
          </a:bodyPr>
          <a:lstStyle/>
          <a:p>
            <a:r>
              <a:rPr lang="fi-FI" b="0" dirty="0"/>
              <a:t>Miten julkisessa keskustelussa olleet uudet mahdolliset rajoitustoimien muutokset vaikuttaisivat liiketoimintaasi?</a:t>
            </a:r>
            <a:endParaRPr lang="fi-FI" dirty="0"/>
          </a:p>
        </p:txBody>
      </p:sp>
      <p:graphicFrame>
        <p:nvGraphicFramePr>
          <p:cNvPr id="5" name="Taulukko 6">
            <a:extLst>
              <a:ext uri="{FF2B5EF4-FFF2-40B4-BE49-F238E27FC236}">
                <a16:creationId xmlns:a16="http://schemas.microsoft.com/office/drawing/2014/main" id="{BF31FEC7-6DE5-4301-9D71-54EFAB79A9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8564467"/>
              </p:ext>
            </p:extLst>
          </p:nvPr>
        </p:nvGraphicFramePr>
        <p:xfrm>
          <a:off x="838200" y="2684606"/>
          <a:ext cx="9142050" cy="2461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0620">
                  <a:extLst>
                    <a:ext uri="{9D8B030D-6E8A-4147-A177-3AD203B41FA5}">
                      <a16:colId xmlns:a16="http://schemas.microsoft.com/office/drawing/2014/main" val="143483327"/>
                    </a:ext>
                  </a:extLst>
                </a:gridCol>
                <a:gridCol w="1151128">
                  <a:extLst>
                    <a:ext uri="{9D8B030D-6E8A-4147-A177-3AD203B41FA5}">
                      <a16:colId xmlns:a16="http://schemas.microsoft.com/office/drawing/2014/main" val="694629548"/>
                    </a:ext>
                  </a:extLst>
                </a:gridCol>
                <a:gridCol w="1150302">
                  <a:extLst>
                    <a:ext uri="{9D8B030D-6E8A-4147-A177-3AD203B41FA5}">
                      <a16:colId xmlns:a16="http://schemas.microsoft.com/office/drawing/2014/main" val="25473814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/>
                        <a:t>Keskiarvo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252891"/>
                  </a:ext>
                </a:extLst>
              </a:tr>
              <a:tr h="422044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Kasvomaskien pakollinen käyttö julkisilla paikoilla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2.95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2962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65413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Kokoontumiskiellon tiukentaminen </a:t>
                      </a:r>
                      <a:r>
                        <a:rPr lang="fi-FI" sz="1800" b="1" i="0" u="none" strike="noStrike" dirty="0" err="1">
                          <a:effectLst/>
                          <a:latin typeface="Calibri" panose="020F0502020204030204" pitchFamily="34" charset="0"/>
                        </a:rPr>
                        <a:t>max</a:t>
                      </a:r>
                      <a:r>
                        <a:rPr lang="fi-FI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 5 henkilöön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2.24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2952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051761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Vapaa-ajan matkustuskiellot maan sisällä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>
                          <a:effectLst/>
                          <a:latin typeface="Calibri" panose="020F0502020204030204" pitchFamily="34" charset="0"/>
                        </a:rPr>
                        <a:t>2.51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2937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665077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 dirty="0">
                          <a:effectLst/>
                          <a:latin typeface="Calibri" panose="020F0502020204030204" pitchFamily="34" charset="0"/>
                        </a:rPr>
                        <a:t>Testauksen lisääminen myös oireettomiin ja tartuntaketjujen tarkempi jäljittäminen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3.73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2939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50365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fi-FI" sz="1800" b="1" i="0" u="none" strike="noStrike">
                          <a:effectLst/>
                          <a:latin typeface="Calibri" panose="020F0502020204030204" pitchFamily="34" charset="0"/>
                        </a:rPr>
                        <a:t>Alakoulujen ja päiväkotien avaaminen normaalitoimintaan 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3.59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800" b="0" i="0" u="none" strike="noStrike" dirty="0">
                          <a:effectLst/>
                          <a:latin typeface="Calibri" panose="020F0502020204030204" pitchFamily="34" charset="0"/>
                        </a:rPr>
                        <a:t>2945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20594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81799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Kasvomaskien pakollinen käyttö julkisilla paikoilla 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2841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1144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FDD8A3-64DC-47E8-BC10-E33934BA1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Tavoite ja ajankohta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B4F3733-B7CE-45A8-932B-601F039ED8C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/>
              <a:t>Tavoite kartoittaa kauppakamarien jäsenyritysten nykytilannetta, lähitulevaisuuden odotuksia sekä muutosta verrattuna aikaisempiin kyselyihin</a:t>
            </a:r>
          </a:p>
          <a:p>
            <a:endParaRPr lang="fi-FI"/>
          </a:p>
          <a:p>
            <a:r>
              <a:rPr lang="fi-FI"/>
              <a:t>Kysely toteutettu 20.4. (vastausaikaa n. yhdeksän tuntia)</a:t>
            </a:r>
          </a:p>
          <a:p>
            <a:r>
              <a:rPr lang="fi-FI"/>
              <a:t>Vastaajia 2977 (549 avovastausta)</a:t>
            </a:r>
          </a:p>
          <a:p>
            <a:r>
              <a:rPr lang="fi-FI"/>
              <a:t>Kysymyksiä:</a:t>
            </a:r>
          </a:p>
          <a:p>
            <a:pPr lvl="1"/>
            <a:r>
              <a:rPr lang="fi-FI"/>
              <a:t>Neljä taustoittavaa</a:t>
            </a:r>
          </a:p>
          <a:p>
            <a:pPr lvl="1"/>
            <a:r>
              <a:rPr lang="fi-FI"/>
              <a:t>Kahdeksan asiakysymystä (+1 avoin kenttä)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36395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Kokoontumiskiellon tiukentaminen </a:t>
            </a:r>
            <a:r>
              <a:rPr lang="fi-FI" dirty="0" err="1"/>
              <a:t>max</a:t>
            </a:r>
            <a:r>
              <a:rPr lang="fi-FI" dirty="0"/>
              <a:t> 5 henkilöön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43546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06045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Vapaa-ajan matkustuskiellot maan sisällä 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00025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081320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Testauksen lisääminen myös oireettomiin ja tartuntaketjujen tarkempi jäljittäminen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9426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932418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BE7F70-AD98-425C-93FF-9BC7084C8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Alakoulujen ja päiväkotien avaaminen normaalitoimintaan 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891DA3AE-8416-4C86-8B86-0E3080458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5389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422428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E12D149-15A7-40E6-BBE7-4B80661CDC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Lisätietoja: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A3D0FFB-7A9D-43DF-8098-BCA402A102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Toimitusjohtaja Juho Romakkaniemi, 040-0505269</a:t>
            </a:r>
          </a:p>
          <a:p>
            <a:r>
              <a:rPr lang="fi-FI"/>
              <a:t>Pääekonomisti Mauri Kotamäki, 044-5854298</a:t>
            </a:r>
          </a:p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4356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33F060-A866-4124-B6F8-A515309AA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Kauppakamarin jäsenyys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7C101F2E-F5AA-42D9-9E03-4B5DE7072E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9093806"/>
              </p:ext>
            </p:extLst>
          </p:nvPr>
        </p:nvGraphicFramePr>
        <p:xfrm>
          <a:off x="62282" y="2141537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24696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0B50C6B-18C8-4289-9150-617C92EC98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Toimiala (TOL2008)</a:t>
            </a:r>
          </a:p>
        </p:txBody>
      </p:sp>
      <p:graphicFrame>
        <p:nvGraphicFramePr>
          <p:cNvPr id="8" name="Sisällön paikkamerkki 7">
            <a:extLst>
              <a:ext uri="{FF2B5EF4-FFF2-40B4-BE49-F238E27FC236}">
                <a16:creationId xmlns:a16="http://schemas.microsoft.com/office/drawing/2014/main" id="{7F02E4BB-E62A-442F-BFA2-536C4C13B7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2436024"/>
              </p:ext>
            </p:extLst>
          </p:nvPr>
        </p:nvGraphicFramePr>
        <p:xfrm>
          <a:off x="838200" y="1690688"/>
          <a:ext cx="10515600" cy="4486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48159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A80F55-03CA-4DA6-BD8E-1B4088FF1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Henkilöstömäärä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215B6E9E-0DDB-4666-802C-BF2119488C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3209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3108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8289E6-9E86-4519-94D2-B959AC4BB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Vuosiliikevaihto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AD031016-7D09-4298-9B15-D1C2425428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099392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5658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8E466D-6A8B-4898-8F38-4232DE6424F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Yhteenveto kysymyksistä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06C80B5-DD6A-444D-A742-A9B65BB346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5773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4615BD-3AD1-4F89-B503-BB5C021A7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Yhteenveto 20.4.2020 kyselystä (1/2)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FF1B0F-64BE-4FD9-BB40-ACB9142CF5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Koronavirus vaikuttaa tai tulee vaikuttamaan koko yrityskenttään</a:t>
            </a:r>
          </a:p>
          <a:p>
            <a:pPr lvl="1"/>
            <a:r>
              <a:rPr lang="fi-FI"/>
              <a:t>92 % vastaa kyllä kysymykseen ”Onko tai tuleeko koronavirus vaikuttamaan yrityksesi toimintaan?”</a:t>
            </a:r>
          </a:p>
          <a:p>
            <a:r>
              <a:rPr lang="fi-FI"/>
              <a:t>Noin ¾ vastaa, että koronavirusepidemia </a:t>
            </a:r>
            <a:r>
              <a:rPr lang="fi-FI" b="1"/>
              <a:t>on vaikuttanut</a:t>
            </a:r>
            <a:r>
              <a:rPr lang="fi-FI"/>
              <a:t> liikevaihtoon negatiivisesti</a:t>
            </a:r>
          </a:p>
          <a:p>
            <a:pPr lvl="1"/>
            <a:r>
              <a:rPr lang="fi-FI"/>
              <a:t>Noin 20 prosentin mukaan vaikutus on yli 50 prosenttia</a:t>
            </a:r>
          </a:p>
          <a:p>
            <a:r>
              <a:rPr lang="fi-FI"/>
              <a:t>Melkein kaikki (~88 %) vastaa, että koronavirusepidemia </a:t>
            </a:r>
            <a:r>
              <a:rPr lang="fi-FI" b="1"/>
              <a:t>tulee vaikuttamaan </a:t>
            </a:r>
            <a:r>
              <a:rPr lang="fi-FI"/>
              <a:t>liikevaihtoon negatiivisesti seuraavan kahden kuukauden aikana</a:t>
            </a:r>
          </a:p>
          <a:p>
            <a:pPr lvl="1"/>
            <a:r>
              <a:rPr lang="fi-FI"/>
              <a:t>Yli 20 prosentin mukaan vaikutus tulee olemaan yli 50 prosenttia</a:t>
            </a:r>
          </a:p>
          <a:p>
            <a:pPr lvl="1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6949468"/>
      </p:ext>
    </p:extLst>
  </p:cSld>
  <p:clrMapOvr>
    <a:masterClrMapping/>
  </p:clrMapOvr>
</p:sld>
</file>

<file path=ppt/theme/theme1.xml><?xml version="1.0" encoding="utf-8"?>
<a:theme xmlns:a="http://schemas.openxmlformats.org/drawingml/2006/main" name="Otsikkodia">
  <a:themeElements>
    <a:clrScheme name="Keskuskauppakamari 2018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FFC61E"/>
      </a:accent1>
      <a:accent2>
        <a:srgbClr val="C6C6C6"/>
      </a:accent2>
      <a:accent3>
        <a:srgbClr val="002663"/>
      </a:accent3>
      <a:accent4>
        <a:srgbClr val="F94F8E"/>
      </a:accent4>
      <a:accent5>
        <a:srgbClr val="4F2170"/>
      </a:accent5>
      <a:accent6>
        <a:srgbClr val="77CDCB"/>
      </a:accent6>
      <a:hlink>
        <a:srgbClr val="000000"/>
      </a:hlink>
      <a:folHlink>
        <a:srgbClr val="000000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6" id="{38D6EB16-3B29-4AAF-A615-CD72BC1E1977}" vid="{E53CF332-F3E9-4002-A7FD-CF04EB7FB9F1}"/>
    </a:ext>
  </a:extLst>
</a:theme>
</file>

<file path=ppt/theme/theme2.xml><?xml version="1.0" encoding="utf-8"?>
<a:theme xmlns:a="http://schemas.openxmlformats.org/drawingml/2006/main" name="Sisältöd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6" id="{38D6EB16-3B29-4AAF-A615-CD72BC1E1977}" vid="{15C7C4B3-13DB-4969-9C53-A058F11A4D99}"/>
    </a:ext>
  </a:extLst>
</a:theme>
</file>

<file path=ppt/theme/theme3.xml><?xml version="1.0" encoding="utf-8"?>
<a:theme xmlns:a="http://schemas.openxmlformats.org/drawingml/2006/main" name="Sisältödia yksivärin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6" id="{38D6EB16-3B29-4AAF-A615-CD72BC1E1977}" vid="{649BD7B0-347D-48DB-BAC5-A029A57FB064}"/>
    </a:ext>
  </a:extLst>
</a:theme>
</file>

<file path=ppt/theme/theme4.xml><?xml version="1.0" encoding="utf-8"?>
<a:theme xmlns:a="http://schemas.openxmlformats.org/drawingml/2006/main" name="Lopetu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ukautettu 1">
      <a:majorFont>
        <a:latin typeface="Myriad Pro"/>
        <a:ea typeface=""/>
        <a:cs typeface=""/>
      </a:majorFont>
      <a:minorFont>
        <a:latin typeface="Myriad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itys6" id="{38D6EB16-3B29-4AAF-A615-CD72BC1E1977}" vid="{53F5191B-3E1E-4BF2-B888-62B5C3F3BFB9}"/>
    </a:ext>
  </a:extLst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K3_uusi_pohja</Template>
  <TotalTime>0</TotalTime>
  <Words>580</Words>
  <Application>Microsoft Office PowerPoint</Application>
  <PresentationFormat>Laajakuva</PresentationFormat>
  <Paragraphs>107</Paragraphs>
  <Slides>34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4</vt:i4>
      </vt:variant>
      <vt:variant>
        <vt:lpstr>Dian otsikot</vt:lpstr>
      </vt:variant>
      <vt:variant>
        <vt:i4>34</vt:i4>
      </vt:variant>
    </vt:vector>
  </HeadingPairs>
  <TitlesOfParts>
    <vt:vector size="42" baseType="lpstr">
      <vt:lpstr>Arial</vt:lpstr>
      <vt:lpstr>Calibri</vt:lpstr>
      <vt:lpstr>Myriad Pro</vt:lpstr>
      <vt:lpstr>Myriad Pro Light</vt:lpstr>
      <vt:lpstr>Otsikkodia</vt:lpstr>
      <vt:lpstr>Sisältödia</vt:lpstr>
      <vt:lpstr>Sisältödia yksivärinen</vt:lpstr>
      <vt:lpstr>Lopetus</vt:lpstr>
      <vt:lpstr>Kauppakamarien kysely koronaviruksen vaikutuksista yrityksille</vt:lpstr>
      <vt:lpstr>Taustatiedot</vt:lpstr>
      <vt:lpstr>Tavoite ja ajankohta</vt:lpstr>
      <vt:lpstr>Kauppakamarin jäsenyys</vt:lpstr>
      <vt:lpstr>Toimiala (TOL2008)</vt:lpstr>
      <vt:lpstr>Henkilöstömäärä</vt:lpstr>
      <vt:lpstr>Vuosiliikevaihto</vt:lpstr>
      <vt:lpstr>Yhteenveto kysymyksistä</vt:lpstr>
      <vt:lpstr>Yhteenveto 20.4.2020 kyselystä (1/2)</vt:lpstr>
      <vt:lpstr>Yhteenveto 20.4.2020 kyselystä (2/2)</vt:lpstr>
      <vt:lpstr>Verrataan aikaisempiin kyselyihin</vt:lpstr>
      <vt:lpstr>Kauppakamarien jäsenyritysten nykytila ja odotukset tulevasta</vt:lpstr>
      <vt:lpstr>Onko tai tuleeko koronavirus vaikuttamaan yrityksesi toimintaan?</vt:lpstr>
      <vt:lpstr>Onko koronavirusepidemia vaikuttanut liikevaihtoosi negatiivisesti?</vt:lpstr>
      <vt:lpstr>Odotatko koronavirusepidemian vaikuttavan liikevaihtoosi negatiivisesti seuraavan kahden kuukauden aikana?</vt:lpstr>
      <vt:lpstr>Oletteko kutsuneet YT-neuvottelut tai antaneet lomautusvaroituksen? </vt:lpstr>
      <vt:lpstr>Odotatko yrityksesi lomauttavan tai irtisanovan henkilökuntaa koronavirusepidemian vuoksi seuraavan kahden kuukauden aikana?</vt:lpstr>
      <vt:lpstr>Onko yrityksesi konkurssin riski noussut merkittävästi koronavirusepidemian takia?</vt:lpstr>
      <vt:lpstr>Kyselyyn lisätty uusia kysymyksiä rajoituksista</vt:lpstr>
      <vt:lpstr>11. Miten koronavirukseen liittyvät rajoitukset ovat vaikuttaneet liiketoimintaanne? </vt:lpstr>
      <vt:lpstr> Yli 10 hengen kokoontumiskiellot</vt:lpstr>
      <vt:lpstr>Julkisten tilojen kuten kirjastojen, museoiden, teattereiden, valtion ylläpitämien liikuntatilojen sekä kulttuurilaitosten pitäminen suljettuina</vt:lpstr>
      <vt:lpstr> Koulujen sulkeutuminen</vt:lpstr>
      <vt:lpstr> Päiväkotien rajoitettu toiminta</vt:lpstr>
      <vt:lpstr>Ravintoloiden, baarien ja kahviloiden suljettuna pitäminen </vt:lpstr>
      <vt:lpstr>Suomen ulkorajojen sulkeutuminen ulkomaiselta työvoimalta</vt:lpstr>
      <vt:lpstr>Suomen ulkorajojen tiukempi valvonta ja henkilöliikenteen (muu kuin työvoima) pysähtyminen</vt:lpstr>
      <vt:lpstr>Miten julkisessa keskustelussa olleet uudet mahdolliset rajoitustoimien muutokset vaikuttaisivat liiketoimintaasi?</vt:lpstr>
      <vt:lpstr>Kasvomaskien pakollinen käyttö julkisilla paikoilla </vt:lpstr>
      <vt:lpstr>Kokoontumiskiellon tiukentaminen max 5 henkilöön</vt:lpstr>
      <vt:lpstr>Vapaa-ajan matkustuskiellot maan sisällä </vt:lpstr>
      <vt:lpstr>Testauksen lisääminen myös oireettomiin ja tartuntaketjujen tarkempi jäljittäminen</vt:lpstr>
      <vt:lpstr>Alakoulujen ja päiväkotien avaaminen normaalitoimintaan </vt:lpstr>
      <vt:lpstr>Lisätietoja: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Mauri Kotamäki</dc:creator>
  <cp:lastModifiedBy>Mauri Kotamäki</cp:lastModifiedBy>
  <cp:revision>1</cp:revision>
  <dcterms:created xsi:type="dcterms:W3CDTF">2018-12-03T08:03:41Z</dcterms:created>
  <dcterms:modified xsi:type="dcterms:W3CDTF">2020-04-20T18:22:28Z</dcterms:modified>
</cp:coreProperties>
</file>