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  <p:sldMasterId id="2147483663" r:id="rId5"/>
    <p:sldMasterId id="2147483699" r:id="rId6"/>
    <p:sldMasterId id="2147483726" r:id="rId7"/>
  </p:sldMasterIdLst>
  <p:sldIdLst>
    <p:sldId id="256" r:id="rId8"/>
    <p:sldId id="296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70" r:id="rId22"/>
    <p:sldId id="260" r:id="rId23"/>
    <p:sldId id="265" r:id="rId24"/>
    <p:sldId id="267" r:id="rId25"/>
    <p:sldId id="268" r:id="rId26"/>
    <p:sldId id="263" r:id="rId27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 Light" panose="020B0603030403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63"/>
    <a:srgbClr val="77CDCB"/>
    <a:srgbClr val="6BC7C7"/>
    <a:srgbClr val="7AC424"/>
    <a:srgbClr val="6EDC42"/>
    <a:srgbClr val="FFC61E"/>
    <a:srgbClr val="FF8000"/>
    <a:srgbClr val="E87511"/>
    <a:srgbClr val="F94F8E"/>
    <a:srgbClr val="C6C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iina Pulkkinen" userId="af8b1fda-88e2-4846-a95e-ddf24976b6a2" providerId="ADAL" clId="{0BEECC2F-8B2E-42AB-9751-C96B2D2A7831}"/>
    <pc:docChg chg="modSld">
      <pc:chgData name="Pauliina Pulkkinen" userId="af8b1fda-88e2-4846-a95e-ddf24976b6a2" providerId="ADAL" clId="{0BEECC2F-8B2E-42AB-9751-C96B2D2A7831}" dt="2020-05-19T11:49:03.743" v="1" actId="20577"/>
      <pc:docMkLst>
        <pc:docMk/>
      </pc:docMkLst>
      <pc:sldChg chg="modSp mod">
        <pc:chgData name="Pauliina Pulkkinen" userId="af8b1fda-88e2-4846-a95e-ddf24976b6a2" providerId="ADAL" clId="{0BEECC2F-8B2E-42AB-9751-C96B2D2A7831}" dt="2020-05-19T11:49:03.743" v="1" actId="20577"/>
        <pc:sldMkLst>
          <pc:docMk/>
          <pc:sldMk cId="660273171" sldId="256"/>
        </pc:sldMkLst>
        <pc:spChg chg="mod">
          <ac:chgData name="Pauliina Pulkkinen" userId="af8b1fda-88e2-4846-a95e-ddf24976b6a2" providerId="ADAL" clId="{0BEECC2F-8B2E-42AB-9751-C96B2D2A7831}" dt="2020-05-19T11:49:03.743" v="1" actId="20577"/>
          <ac:spMkLst>
            <pc:docMk/>
            <pc:sldMk cId="660273171" sldId="256"/>
            <ac:spMk id="3" creationId="{2BE82DA1-0F8F-42C8-B3A0-0A88C7D5AEC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k3vs3\yhteinen\Kauppakamarien%20kyselyt%20ym\Pikakyselyt%20koronavirustilanteesta\Pikakysely%20koronavirustilanteesta%2018.5\Pikakysely%20koronavirustilanteesta%20YHTEENS&#19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Erittäin myönteisesti</c:v>
          </c:tx>
          <c:spPr>
            <a:solidFill>
              <a:srgbClr val="002663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'11 Kysymys'!$B$37:$B$41</c:f>
              <c:strCache>
                <c:ptCount val="5"/>
                <c:pt idx="0">
                  <c:v>Kaikkien ansiotuloveron alentaminen tasaisesti</c:v>
                </c:pt>
                <c:pt idx="1">
                  <c:v>Nopeasti käynnistettävät tiestön korjaus- ja parannusinvestoinnit </c:v>
                </c:pt>
                <c:pt idx="2">
                  <c:v>Nopeasti käynnistettävät raiteiden korjaus- ja parannusinvestoinnit </c:v>
                </c:pt>
                <c:pt idx="3">
                  <c:v>Ravintolaruuan ja anniskelun alv:n alentaminen 10 prosenttiin väliaikaisesti</c:v>
                </c:pt>
                <c:pt idx="4">
                  <c:v>Kotitalousvähennyksen kasvattaminen ja omavastuuosuuden puolittaminen</c:v>
                </c:pt>
              </c:strCache>
            </c:strRef>
          </c:cat>
          <c:val>
            <c:numRef>
              <c:f>'11 Kysymys'!$C$37:$C$41</c:f>
              <c:numCache>
                <c:formatCode>0.0%</c:formatCode>
                <c:ptCount val="5"/>
                <c:pt idx="0">
                  <c:v>0.33195754716981102</c:v>
                </c:pt>
                <c:pt idx="1">
                  <c:v>0.24410377358490601</c:v>
                </c:pt>
                <c:pt idx="2">
                  <c:v>0.154775943396226</c:v>
                </c:pt>
                <c:pt idx="3">
                  <c:v>0.35583726415094302</c:v>
                </c:pt>
                <c:pt idx="4">
                  <c:v>0.45253537735849098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7-4A2D-B2FD-EEABB0E12255}"/>
            </c:ext>
          </c:extLst>
        </c:ser>
        <c:ser>
          <c:idx val="1"/>
          <c:order val="1"/>
          <c:tx>
            <c:v>Myönteisesti</c:v>
          </c:tx>
          <c:spPr>
            <a:solidFill>
              <a:srgbClr val="6BC7C7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'11 Kysymys'!$B$37:$B$41</c:f>
              <c:strCache>
                <c:ptCount val="5"/>
                <c:pt idx="0">
                  <c:v>Kaikkien ansiotuloveron alentaminen tasaisesti</c:v>
                </c:pt>
                <c:pt idx="1">
                  <c:v>Nopeasti käynnistettävät tiestön korjaus- ja parannusinvestoinnit </c:v>
                </c:pt>
                <c:pt idx="2">
                  <c:v>Nopeasti käynnistettävät raiteiden korjaus- ja parannusinvestoinnit </c:v>
                </c:pt>
                <c:pt idx="3">
                  <c:v>Ravintolaruuan ja anniskelun alv:n alentaminen 10 prosenttiin väliaikaisesti</c:v>
                </c:pt>
                <c:pt idx="4">
                  <c:v>Kotitalousvähennyksen kasvattaminen ja omavastuuosuuden puolittaminen</c:v>
                </c:pt>
              </c:strCache>
            </c:strRef>
          </c:cat>
          <c:val>
            <c:numRef>
              <c:f>'11 Kysymys'!$D$37:$D$41</c:f>
              <c:numCache>
                <c:formatCode>0.0%</c:formatCode>
                <c:ptCount val="5"/>
                <c:pt idx="0">
                  <c:v>0.40713443396226401</c:v>
                </c:pt>
                <c:pt idx="1">
                  <c:v>0.482311320754717</c:v>
                </c:pt>
                <c:pt idx="2">
                  <c:v>0.42954009433962298</c:v>
                </c:pt>
                <c:pt idx="3">
                  <c:v>0.421875</c:v>
                </c:pt>
                <c:pt idx="4">
                  <c:v>0.36792452830188699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07-4A2D-B2FD-EEABB0E12255}"/>
            </c:ext>
          </c:extLst>
        </c:ser>
        <c:ser>
          <c:idx val="2"/>
          <c:order val="2"/>
          <c:tx>
            <c:v>Ei vaikutusta</c:v>
          </c:tx>
          <c:spPr>
            <a:solidFill>
              <a:srgbClr val="F94F8E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'11 Kysymys'!$B$37:$B$41</c:f>
              <c:strCache>
                <c:ptCount val="5"/>
                <c:pt idx="0">
                  <c:v>Kaikkien ansiotuloveron alentaminen tasaisesti</c:v>
                </c:pt>
                <c:pt idx="1">
                  <c:v>Nopeasti käynnistettävät tiestön korjaus- ja parannusinvestoinnit </c:v>
                </c:pt>
                <c:pt idx="2">
                  <c:v>Nopeasti käynnistettävät raiteiden korjaus- ja parannusinvestoinnit </c:v>
                </c:pt>
                <c:pt idx="3">
                  <c:v>Ravintolaruuan ja anniskelun alv:n alentaminen 10 prosenttiin väliaikaisesti</c:v>
                </c:pt>
                <c:pt idx="4">
                  <c:v>Kotitalousvähennyksen kasvattaminen ja omavastuuosuuden puolittaminen</c:v>
                </c:pt>
              </c:strCache>
            </c:strRef>
          </c:cat>
          <c:val>
            <c:numRef>
              <c:f>'11 Kysymys'!$E$37:$E$41</c:f>
              <c:numCache>
                <c:formatCode>0.0%</c:formatCode>
                <c:ptCount val="5"/>
                <c:pt idx="0">
                  <c:v>0.14593160377358499</c:v>
                </c:pt>
                <c:pt idx="1">
                  <c:v>0.214033018867925</c:v>
                </c:pt>
                <c:pt idx="2">
                  <c:v>0.32517688679245299</c:v>
                </c:pt>
                <c:pt idx="3">
                  <c:v>0.173938679245283</c:v>
                </c:pt>
                <c:pt idx="4">
                  <c:v>0.14976415094339601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7-4A2D-B2FD-EEABB0E12255}"/>
            </c:ext>
          </c:extLst>
        </c:ser>
        <c:ser>
          <c:idx val="3"/>
          <c:order val="3"/>
          <c:tx>
            <c:v>Kielteisesti</c:v>
          </c:tx>
          <c:spPr>
            <a:solidFill>
              <a:srgbClr val="7AC424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'11 Kysymys'!$B$37:$B$41</c:f>
              <c:strCache>
                <c:ptCount val="5"/>
                <c:pt idx="0">
                  <c:v>Kaikkien ansiotuloveron alentaminen tasaisesti</c:v>
                </c:pt>
                <c:pt idx="1">
                  <c:v>Nopeasti käynnistettävät tiestön korjaus- ja parannusinvestoinnit </c:v>
                </c:pt>
                <c:pt idx="2">
                  <c:v>Nopeasti käynnistettävät raiteiden korjaus- ja parannusinvestoinnit </c:v>
                </c:pt>
                <c:pt idx="3">
                  <c:v>Ravintolaruuan ja anniskelun alv:n alentaminen 10 prosenttiin väliaikaisesti</c:v>
                </c:pt>
                <c:pt idx="4">
                  <c:v>Kotitalousvähennyksen kasvattaminen ja omavastuuosuuden puolittaminen</c:v>
                </c:pt>
              </c:strCache>
            </c:strRef>
          </c:cat>
          <c:val>
            <c:numRef>
              <c:f>'11 Kysymys'!$F$37:$F$41</c:f>
              <c:numCache>
                <c:formatCode>0.0%</c:formatCode>
                <c:ptCount val="5"/>
                <c:pt idx="0">
                  <c:v>9.4929245283018895E-2</c:v>
                </c:pt>
                <c:pt idx="1">
                  <c:v>4.65801886792453E-2</c:v>
                </c:pt>
                <c:pt idx="2">
                  <c:v>6.86910377358491E-2</c:v>
                </c:pt>
                <c:pt idx="3">
                  <c:v>3.6261792452830198E-2</c:v>
                </c:pt>
                <c:pt idx="4">
                  <c:v>2.2995283018867899E-2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07-4A2D-B2FD-EEABB0E12255}"/>
            </c:ext>
          </c:extLst>
        </c:ser>
        <c:ser>
          <c:idx val="4"/>
          <c:order val="4"/>
          <c:tx>
            <c:v>Erittäin kielteisesti</c:v>
          </c:tx>
          <c:spPr>
            <a:solidFill>
              <a:srgbClr val="7030A0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'11 Kysymys'!$B$37:$B$41</c:f>
              <c:strCache>
                <c:ptCount val="5"/>
                <c:pt idx="0">
                  <c:v>Kaikkien ansiotuloveron alentaminen tasaisesti</c:v>
                </c:pt>
                <c:pt idx="1">
                  <c:v>Nopeasti käynnistettävät tiestön korjaus- ja parannusinvestoinnit </c:v>
                </c:pt>
                <c:pt idx="2">
                  <c:v>Nopeasti käynnistettävät raiteiden korjaus- ja parannusinvestoinnit </c:v>
                </c:pt>
                <c:pt idx="3">
                  <c:v>Ravintolaruuan ja anniskelun alv:n alentaminen 10 prosenttiin väliaikaisesti</c:v>
                </c:pt>
                <c:pt idx="4">
                  <c:v>Kotitalousvähennyksen kasvattaminen ja omavastuuosuuden puolittaminen</c:v>
                </c:pt>
              </c:strCache>
            </c:strRef>
          </c:cat>
          <c:val>
            <c:numRef>
              <c:f>'11 Kysymys'!$G$37:$G$41</c:f>
              <c:numCache>
                <c:formatCode>0.0%</c:formatCode>
                <c:ptCount val="5"/>
                <c:pt idx="0">
                  <c:v>2.0047169811320799E-2</c:v>
                </c:pt>
                <c:pt idx="1">
                  <c:v>1.2971698113207499E-2</c:v>
                </c:pt>
                <c:pt idx="2">
                  <c:v>2.18160377358491E-2</c:v>
                </c:pt>
                <c:pt idx="3">
                  <c:v>1.20872641509434E-2</c:v>
                </c:pt>
                <c:pt idx="4">
                  <c:v>6.7806603773584899E-3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07-4A2D-B2FD-EEABB0E122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3521107"/>
        <c:axId val="11587718"/>
      </c:barChart>
      <c:catAx>
        <c:axId val="63521107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 anchor="t" anchorCtr="0"/>
          <a:lstStyle/>
          <a:p>
            <a:pPr>
              <a:defRPr sz="1200"/>
            </a:pPr>
            <a:endParaRPr lang="fi-FI"/>
          </a:p>
        </c:txPr>
        <c:crossAx val="11587718"/>
        <c:crosses val="autoZero"/>
        <c:auto val="0"/>
        <c:lblAlgn val="ctr"/>
        <c:lblOffset val="100"/>
        <c:noMultiLvlLbl val="0"/>
      </c:catAx>
      <c:valAx>
        <c:axId val="11587718"/>
        <c:scaling>
          <c:orientation val="minMax"/>
          <c:max val="0.55000000000000004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63521107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legend>
      <c:legendPos val="r"/>
      <c:overlay val="0"/>
      <c:txPr>
        <a:bodyPr rot="0" vert="horz"/>
        <a:lstStyle/>
        <a:p>
          <a:pPr>
            <a:defRPr lang="en-US" sz="1400" u="none" baseline="0">
              <a:latin typeface="Calibri"/>
              <a:ea typeface="Calibri"/>
              <a:cs typeface="Calibri"/>
            </a:defRPr>
          </a:pPr>
          <a:endParaRPr lang="fi-FI"/>
        </a:p>
      </c:txPr>
    </c:legend>
    <c:plotVisOnly val="1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D03-4D6C-A6ED-54B327D6A37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03-4D6C-A6ED-54B327D6A37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'10 Kysymys'!$B$34:$B$35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'10 Kysymys'!$C$34:$C$35</c:f>
              <c:numCache>
                <c:formatCode>0.0%</c:formatCode>
                <c:ptCount val="2"/>
                <c:pt idx="0">
                  <c:v>0.26510721247563401</c:v>
                </c:pt>
                <c:pt idx="1">
                  <c:v>0.73489278752436604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D03-4D6C-A6ED-54B327D6A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6466940"/>
        <c:axId val="47989941"/>
      </c:barChart>
      <c:catAx>
        <c:axId val="5646694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47989941"/>
        <c:crosses val="autoZero"/>
        <c:auto val="0"/>
        <c:lblAlgn val="ctr"/>
        <c:lblOffset val="100"/>
        <c:noMultiLvlLbl val="0"/>
      </c:catAx>
      <c:valAx>
        <c:axId val="47989941"/>
        <c:scaling>
          <c:orientation val="minMax"/>
          <c:max val="0.8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56466940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C08-4040-B4D1-0E682D892C3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C08-4040-B4D1-0E682D892C3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5C08-4040-B4D1-0E682D892C3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5C08-4040-B4D1-0E682D892C3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5C08-4040-B4D1-0E682D892C3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5C08-4040-B4D1-0E682D892C36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5C08-4040-B4D1-0E682D892C36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5C08-4040-B4D1-0E682D892C36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5C08-4040-B4D1-0E682D892C3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5C08-4040-B4D1-0E682D892C3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5C08-4040-B4D1-0E682D892C36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5C08-4040-B4D1-0E682D892C36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5C08-4040-B4D1-0E682D892C36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5C08-4040-B4D1-0E682D892C36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5C08-4040-B4D1-0E682D892C36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5C08-4040-B4D1-0E682D892C36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0-5C08-4040-B4D1-0E682D892C36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2-5C08-4040-B4D1-0E682D892C36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4-5C08-4040-B4D1-0E682D892C3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 Kysymys'!$B$36:$B$54</c:f>
              <c:strCache>
                <c:ptCount val="19"/>
                <c:pt idx="0">
                  <c:v>Ålands handelskammare</c:v>
                </c:pt>
                <c:pt idx="1">
                  <c:v>Rauman kauppakamari</c:v>
                </c:pt>
                <c:pt idx="2">
                  <c:v>Länsi-Uudenmaan kauppakamari</c:v>
                </c:pt>
                <c:pt idx="3">
                  <c:v>Riihimäen-Hyvinkään kauppakamari</c:v>
                </c:pt>
                <c:pt idx="4">
                  <c:v>Etelä-Savon kauppakamari</c:v>
                </c:pt>
                <c:pt idx="5">
                  <c:v>Etelä-Karjalan kauppakamari</c:v>
                </c:pt>
                <c:pt idx="6">
                  <c:v>Keski-Suomen kauppakamari</c:v>
                </c:pt>
                <c:pt idx="7">
                  <c:v>Etelä-Pohjanmaan kauppakamari</c:v>
                </c:pt>
                <c:pt idx="8">
                  <c:v>Lapin kauppakamari</c:v>
                </c:pt>
                <c:pt idx="9">
                  <c:v>Kymenlaakson kauppakamari</c:v>
                </c:pt>
                <c:pt idx="10">
                  <c:v>Pohjois-Karjalan kauppakamari</c:v>
                </c:pt>
                <c:pt idx="11">
                  <c:v>Satakunnan kauppakamari</c:v>
                </c:pt>
                <c:pt idx="12">
                  <c:v>Kuopion alueen kauppakamari</c:v>
                </c:pt>
                <c:pt idx="13">
                  <c:v>Hämeen kauppakamari</c:v>
                </c:pt>
                <c:pt idx="14">
                  <c:v>Pohjanmaan kauppakamari</c:v>
                </c:pt>
                <c:pt idx="15">
                  <c:v>Oulun kauppakamari</c:v>
                </c:pt>
                <c:pt idx="16">
                  <c:v>Turun kauppakamari</c:v>
                </c:pt>
                <c:pt idx="17">
                  <c:v>Tampereen kauppakamari</c:v>
                </c:pt>
                <c:pt idx="18">
                  <c:v>Helsingin seudun kauppakamari</c:v>
                </c:pt>
              </c:strCache>
            </c:strRef>
          </c:cat>
          <c:val>
            <c:numRef>
              <c:f>'1 Kysymys'!$C$36:$C$54</c:f>
              <c:numCache>
                <c:formatCode>0.0%</c:formatCode>
                <c:ptCount val="19"/>
                <c:pt idx="0">
                  <c:v>0</c:v>
                </c:pt>
                <c:pt idx="1">
                  <c:v>1.06132075471698E-2</c:v>
                </c:pt>
                <c:pt idx="2">
                  <c:v>1.4445754716981099E-2</c:v>
                </c:pt>
                <c:pt idx="3">
                  <c:v>1.8278301886792501E-2</c:v>
                </c:pt>
                <c:pt idx="4">
                  <c:v>1.91627358490566E-2</c:v>
                </c:pt>
                <c:pt idx="5">
                  <c:v>2.0047169811320799E-2</c:v>
                </c:pt>
                <c:pt idx="6">
                  <c:v>2.6238207547169799E-2</c:v>
                </c:pt>
                <c:pt idx="7">
                  <c:v>2.6827830188679201E-2</c:v>
                </c:pt>
                <c:pt idx="8">
                  <c:v>2.7417452830188701E-2</c:v>
                </c:pt>
                <c:pt idx="9">
                  <c:v>3.0365566037735901E-2</c:v>
                </c:pt>
                <c:pt idx="10">
                  <c:v>3.6556603773584898E-2</c:v>
                </c:pt>
                <c:pt idx="11">
                  <c:v>3.74410377358491E-2</c:v>
                </c:pt>
                <c:pt idx="12">
                  <c:v>4.06839622641509E-2</c:v>
                </c:pt>
                <c:pt idx="13">
                  <c:v>5.1886792452830198E-2</c:v>
                </c:pt>
                <c:pt idx="14">
                  <c:v>5.8667452830188697E-2</c:v>
                </c:pt>
                <c:pt idx="15">
                  <c:v>6.0731132075471699E-2</c:v>
                </c:pt>
                <c:pt idx="16">
                  <c:v>9.6108490566037694E-2</c:v>
                </c:pt>
                <c:pt idx="17">
                  <c:v>0.113207547169811</c:v>
                </c:pt>
                <c:pt idx="18">
                  <c:v>0.31132075471698101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5C08-4040-B4D1-0E682D892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30197646"/>
        <c:axId val="3209132"/>
      </c:barChart>
      <c:catAx>
        <c:axId val="30197646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3209132"/>
        <c:crosses val="autoZero"/>
        <c:auto val="0"/>
        <c:lblAlgn val="ctr"/>
        <c:lblOffset val="100"/>
        <c:noMultiLvlLbl val="0"/>
      </c:catAx>
      <c:valAx>
        <c:axId val="3209132"/>
        <c:scaling>
          <c:orientation val="minMax"/>
          <c:max val="0.35000000000000003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30197646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6FA-432A-AE54-D3549044B69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6FA-432A-AE54-D3549044B69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6FA-432A-AE54-D3549044B69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6FA-432A-AE54-D3549044B69B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6FA-432A-AE54-D3549044B69B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36FA-432A-AE54-D3549044B69B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36FA-432A-AE54-D3549044B69B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36FA-432A-AE54-D3549044B69B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36FA-432A-AE54-D3549044B69B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36FA-432A-AE54-D3549044B69B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36FA-432A-AE54-D3549044B69B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36FA-432A-AE54-D3549044B69B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36FA-432A-AE54-D3549044B69B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36FA-432A-AE54-D3549044B69B}"/>
              </c:ext>
            </c:extLst>
          </c:dPt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C-36FA-432A-AE54-D3549044B69B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36FA-432A-AE54-D3549044B69B}"/>
              </c:ext>
            </c:extLst>
          </c:dPt>
          <c:dPt>
            <c:idx val="1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0-36FA-432A-AE54-D3549044B69B}"/>
              </c:ext>
            </c:extLst>
          </c:dPt>
          <c:dPt>
            <c:idx val="1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2-36FA-432A-AE54-D3549044B69B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4-36FA-432A-AE54-D3549044B69B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6-36FA-432A-AE54-D3549044B69B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7-36FA-432A-AE54-D3549044B69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 Kysymys'!$B$34:$B$54</c:f>
              <c:strCache>
                <c:ptCount val="21"/>
                <c:pt idx="0">
                  <c:v>Kotitalouksien toiminta työnantajina</c:v>
                </c:pt>
                <c:pt idx="1">
                  <c:v>Kansainvälisten organisaatioiden ja toimielinten toiminta</c:v>
                </c:pt>
                <c:pt idx="2">
                  <c:v>Kaivostoiminta ja louhinta</c:v>
                </c:pt>
                <c:pt idx="3">
                  <c:v>Maatalous, metsätalous ja kalatalous</c:v>
                </c:pt>
                <c:pt idx="4">
                  <c:v>Julkinen hallinto ja maanpuolustus</c:v>
                </c:pt>
                <c:pt idx="5">
                  <c:v>Vesihuolto, viemäri- ja jätevesihuolto, jätehuolto</c:v>
                </c:pt>
                <c:pt idx="6">
                  <c:v>Sähkö-, kaasu- ja lämpöhuolto, jäähdytysliiketoiminta</c:v>
                </c:pt>
                <c:pt idx="7">
                  <c:v>Taiteet, viihde ja virkistys</c:v>
                </c:pt>
                <c:pt idx="8">
                  <c:v>Koulutus</c:v>
                </c:pt>
                <c:pt idx="9">
                  <c:v>Rahoitus- ja vakuutustoiminta</c:v>
                </c:pt>
                <c:pt idx="10">
                  <c:v>Terveys- ja sosiaalipalvelut</c:v>
                </c:pt>
                <c:pt idx="11">
                  <c:v>Kiinteistöalan toiminta</c:v>
                </c:pt>
                <c:pt idx="12">
                  <c:v>Kuljetus ja varastointi</c:v>
                </c:pt>
                <c:pt idx="13">
                  <c:v>Ammatillinen, tieteellinen ja tekninen toiminta</c:v>
                </c:pt>
                <c:pt idx="14">
                  <c:v>Majoitus- ja ravitsemistoiminta</c:v>
                </c:pt>
                <c:pt idx="15">
                  <c:v>Hallinto- ja tukipalvelutoiminta</c:v>
                </c:pt>
                <c:pt idx="16">
                  <c:v>Rakentaminen </c:v>
                </c:pt>
                <c:pt idx="17">
                  <c:v>Informaatio ja viestintä</c:v>
                </c:pt>
                <c:pt idx="18">
                  <c:v>Tukku- ja vähittäiskauppa</c:v>
                </c:pt>
                <c:pt idx="19">
                  <c:v>Muu palvelutoiminta</c:v>
                </c:pt>
                <c:pt idx="20">
                  <c:v>Teollisuus</c:v>
                </c:pt>
              </c:strCache>
            </c:strRef>
          </c:cat>
          <c:val>
            <c:numRef>
              <c:f>'2 Kysymys'!$C$34:$C$54</c:f>
              <c:numCache>
                <c:formatCode>0.0%</c:formatCode>
                <c:ptCount val="21"/>
                <c:pt idx="0">
                  <c:v>0</c:v>
                </c:pt>
                <c:pt idx="1">
                  <c:v>1.7688679245283E-3</c:v>
                </c:pt>
                <c:pt idx="2">
                  <c:v>2.6533018867924501E-3</c:v>
                </c:pt>
                <c:pt idx="3">
                  <c:v>8.5495283018867906E-3</c:v>
                </c:pt>
                <c:pt idx="4">
                  <c:v>8.8443396226415092E-3</c:v>
                </c:pt>
                <c:pt idx="5">
                  <c:v>1.0318396226415101E-2</c:v>
                </c:pt>
                <c:pt idx="6">
                  <c:v>1.4740566037735801E-2</c:v>
                </c:pt>
                <c:pt idx="7">
                  <c:v>2.2405660377358499E-2</c:v>
                </c:pt>
                <c:pt idx="8">
                  <c:v>2.3290094339622602E-2</c:v>
                </c:pt>
                <c:pt idx="9">
                  <c:v>2.47641509433962E-2</c:v>
                </c:pt>
                <c:pt idx="10">
                  <c:v>3.3608490566037701E-2</c:v>
                </c:pt>
                <c:pt idx="11">
                  <c:v>3.77358490566038E-2</c:v>
                </c:pt>
                <c:pt idx="12">
                  <c:v>3.8915094339622598E-2</c:v>
                </c:pt>
                <c:pt idx="13">
                  <c:v>4.0094339622641501E-2</c:v>
                </c:pt>
                <c:pt idx="14">
                  <c:v>5.3655660377358499E-2</c:v>
                </c:pt>
                <c:pt idx="15">
                  <c:v>5.5424528301886801E-2</c:v>
                </c:pt>
                <c:pt idx="16">
                  <c:v>7.5176886792452796E-2</c:v>
                </c:pt>
                <c:pt idx="17">
                  <c:v>7.6650943396226398E-2</c:v>
                </c:pt>
                <c:pt idx="18">
                  <c:v>0.115860849056604</c:v>
                </c:pt>
                <c:pt idx="19">
                  <c:v>0.15860849056603801</c:v>
                </c:pt>
                <c:pt idx="20">
                  <c:v>0.196933962264151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36FA-432A-AE54-D3549044B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4251124"/>
        <c:axId val="9868667"/>
      </c:barChart>
      <c:catAx>
        <c:axId val="14251124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9868667"/>
        <c:crosses val="autoZero"/>
        <c:auto val="0"/>
        <c:lblAlgn val="ctr"/>
        <c:lblOffset val="100"/>
        <c:noMultiLvlLbl val="0"/>
      </c:catAx>
      <c:valAx>
        <c:axId val="9868667"/>
        <c:scaling>
          <c:orientation val="minMax"/>
          <c:max val="0.25"/>
          <c:min val="0"/>
        </c:scaling>
        <c:delete val="0"/>
        <c:axPos val="b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14251124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8CA-4B2F-BAE4-4DA350DA071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8CA-4B2F-BAE4-4DA350DA071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D8CA-4B2F-BAE4-4DA350DA071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D8CA-4B2F-BAE4-4DA350DA071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D8CA-4B2F-BAE4-4DA350DA071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 Kysymys'!$B$34:$B$38</c:f>
              <c:strCache>
                <c:ptCount val="5"/>
                <c:pt idx="0">
                  <c:v>Yksinyrittäjä</c:v>
                </c:pt>
                <c:pt idx="1">
                  <c:v>2-9</c:v>
                </c:pt>
                <c:pt idx="2">
                  <c:v>10-49</c:v>
                </c:pt>
                <c:pt idx="3">
                  <c:v>50-249</c:v>
                </c:pt>
                <c:pt idx="4">
                  <c:v>250 tai yli</c:v>
                </c:pt>
              </c:strCache>
            </c:strRef>
          </c:cat>
          <c:val>
            <c:numRef>
              <c:f>'3 Kysymys'!$C$34:$C$38</c:f>
              <c:numCache>
                <c:formatCode>0.0%</c:formatCode>
                <c:ptCount val="5"/>
                <c:pt idx="0">
                  <c:v>8.0483490566037694E-2</c:v>
                </c:pt>
                <c:pt idx="1">
                  <c:v>0.35406839622641501</c:v>
                </c:pt>
                <c:pt idx="2">
                  <c:v>0.34345518867924502</c:v>
                </c:pt>
                <c:pt idx="3">
                  <c:v>0.148879716981132</c:v>
                </c:pt>
                <c:pt idx="4">
                  <c:v>7.3113207547169795E-2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8CA-4B2F-BAE4-4DA350DA0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942972"/>
        <c:axId val="10457430"/>
      </c:barChart>
      <c:catAx>
        <c:axId val="19429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10457430"/>
        <c:crosses val="autoZero"/>
        <c:auto val="0"/>
        <c:lblAlgn val="ctr"/>
        <c:lblOffset val="100"/>
        <c:noMultiLvlLbl val="0"/>
      </c:catAx>
      <c:valAx>
        <c:axId val="10457430"/>
        <c:scaling>
          <c:orientation val="minMax"/>
          <c:max val="0.4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1942972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281-4D16-893B-B0289F6B11E4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281-4D16-893B-B0289F6B11E4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281-4D16-893B-B0289F6B11E4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281-4D16-893B-B0289F6B11E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 Kysymys'!$B$34:$B$37</c:f>
              <c:strCache>
                <c:ptCount val="4"/>
                <c:pt idx="0">
                  <c:v>alle 2 miljoonaa euroa 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'4 Kysymys'!$C$34:$C$37</c:f>
              <c:numCache>
                <c:formatCode>0.0%</c:formatCode>
                <c:ptCount val="4"/>
                <c:pt idx="0">
                  <c:v>0.46875</c:v>
                </c:pt>
                <c:pt idx="1">
                  <c:v>0.301002358490566</c:v>
                </c:pt>
                <c:pt idx="2">
                  <c:v>0.14357311320754701</c:v>
                </c:pt>
                <c:pt idx="3">
                  <c:v>8.6674528301886794E-2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81-4D16-893B-B0289F6B1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6118149"/>
        <c:axId val="26229891"/>
      </c:barChart>
      <c:catAx>
        <c:axId val="6611814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26229891"/>
        <c:crosses val="autoZero"/>
        <c:auto val="0"/>
        <c:lblAlgn val="ctr"/>
        <c:lblOffset val="100"/>
        <c:noMultiLvlLbl val="0"/>
      </c:catAx>
      <c:valAx>
        <c:axId val="26229891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66118149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824-4773-87FB-8579E6C70728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824-4773-87FB-8579E6C7072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824-4773-87FB-8579E6C70728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824-4773-87FB-8579E6C70728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824-4773-87FB-8579E6C7072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'12 Kysymys'!$B$34:$B$38</c:f>
              <c:strCache>
                <c:ptCount val="5"/>
                <c:pt idx="0">
                  <c:v>Erittäin myönteisesti</c:v>
                </c:pt>
                <c:pt idx="1">
                  <c:v>Myönteisesti</c:v>
                </c:pt>
                <c:pt idx="2">
                  <c:v>Ei vaikutusta</c:v>
                </c:pt>
                <c:pt idx="3">
                  <c:v>Kielteisesti</c:v>
                </c:pt>
                <c:pt idx="4">
                  <c:v>Erittäin kielteisesti</c:v>
                </c:pt>
              </c:strCache>
            </c:strRef>
          </c:cat>
          <c:val>
            <c:numRef>
              <c:f>'12 Kysymys'!$C$34:$C$38</c:f>
              <c:numCache>
                <c:formatCode>0.0%</c:formatCode>
                <c:ptCount val="5"/>
                <c:pt idx="0">
                  <c:v>0.33195754716981102</c:v>
                </c:pt>
                <c:pt idx="1">
                  <c:v>0.40713443396226401</c:v>
                </c:pt>
                <c:pt idx="2">
                  <c:v>0.14593160377358499</c:v>
                </c:pt>
                <c:pt idx="3">
                  <c:v>9.4929245283018895E-2</c:v>
                </c:pt>
                <c:pt idx="4">
                  <c:v>2.0047169811320799E-2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824-4773-87FB-8579E6C70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55101786"/>
        <c:axId val="33405849"/>
      </c:barChart>
      <c:catAx>
        <c:axId val="5510178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33405849"/>
        <c:crosses val="autoZero"/>
        <c:auto val="0"/>
        <c:lblAlgn val="ctr"/>
        <c:lblOffset val="100"/>
        <c:noMultiLvlLbl val="0"/>
      </c:catAx>
      <c:valAx>
        <c:axId val="33405849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55101786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DB-4F16-B442-630BE94115E6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DB-4F16-B442-630BE94115E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DB-4F16-B442-630BE94115E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DB-4F16-B442-630BE94115E6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DB-4F16-B442-630BE94115E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'13 Kysymys'!$B$34:$B$38</c:f>
              <c:strCache>
                <c:ptCount val="5"/>
                <c:pt idx="0">
                  <c:v>Erittäin myönteisesti</c:v>
                </c:pt>
                <c:pt idx="1">
                  <c:v>Myönteisesti</c:v>
                </c:pt>
                <c:pt idx="2">
                  <c:v>Ei vaikutusta</c:v>
                </c:pt>
                <c:pt idx="3">
                  <c:v>Kielteisesti</c:v>
                </c:pt>
                <c:pt idx="4">
                  <c:v>Erittäin kielteisesti</c:v>
                </c:pt>
              </c:strCache>
            </c:strRef>
          </c:cat>
          <c:val>
            <c:numRef>
              <c:f>'13 Kysymys'!$C$34:$C$38</c:f>
              <c:numCache>
                <c:formatCode>0.0%</c:formatCode>
                <c:ptCount val="5"/>
                <c:pt idx="0">
                  <c:v>0.24410377358490601</c:v>
                </c:pt>
                <c:pt idx="1">
                  <c:v>0.482311320754717</c:v>
                </c:pt>
                <c:pt idx="2">
                  <c:v>0.214033018867925</c:v>
                </c:pt>
                <c:pt idx="3">
                  <c:v>4.65801886792453E-2</c:v>
                </c:pt>
                <c:pt idx="4">
                  <c:v>1.2971698113207499E-2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8DB-4F16-B442-630BE94115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7358944"/>
        <c:axId val="13076772"/>
      </c:barChart>
      <c:catAx>
        <c:axId val="173589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13076772"/>
        <c:crosses val="autoZero"/>
        <c:auto val="0"/>
        <c:lblAlgn val="ctr"/>
        <c:lblOffset val="100"/>
        <c:noMultiLvlLbl val="0"/>
      </c:catAx>
      <c:valAx>
        <c:axId val="13076772"/>
        <c:scaling>
          <c:orientation val="minMax"/>
          <c:max val="0.55000000000000004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17358944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C79-4C78-9C3C-A9C467590D2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C79-4C78-9C3C-A9C467590D2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C79-4C78-9C3C-A9C467590D2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C79-4C78-9C3C-A9C467590D2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C79-4C78-9C3C-A9C467590D2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'14 Kysymys'!$B$34:$B$38</c:f>
              <c:strCache>
                <c:ptCount val="5"/>
                <c:pt idx="0">
                  <c:v>Erittäin myönteisesti</c:v>
                </c:pt>
                <c:pt idx="1">
                  <c:v>Myönteisesti</c:v>
                </c:pt>
                <c:pt idx="2">
                  <c:v>Ei vaikutusta</c:v>
                </c:pt>
                <c:pt idx="3">
                  <c:v>Kielteisesti</c:v>
                </c:pt>
                <c:pt idx="4">
                  <c:v>Erittäin kielteisesti</c:v>
                </c:pt>
              </c:strCache>
            </c:strRef>
          </c:cat>
          <c:val>
            <c:numRef>
              <c:f>'14 Kysymys'!$C$34:$C$38</c:f>
              <c:numCache>
                <c:formatCode>0.0%</c:formatCode>
                <c:ptCount val="5"/>
                <c:pt idx="0">
                  <c:v>0.154775943396226</c:v>
                </c:pt>
                <c:pt idx="1">
                  <c:v>0.42954009433962298</c:v>
                </c:pt>
                <c:pt idx="2">
                  <c:v>0.32517688679245299</c:v>
                </c:pt>
                <c:pt idx="3">
                  <c:v>6.86910377358491E-2</c:v>
                </c:pt>
                <c:pt idx="4">
                  <c:v>2.18160377358491E-2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C79-4C78-9C3C-A9C467590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6082019"/>
        <c:axId val="8109644"/>
      </c:barChart>
      <c:catAx>
        <c:axId val="1608201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8109644"/>
        <c:crosses val="autoZero"/>
        <c:auto val="0"/>
        <c:lblAlgn val="ctr"/>
        <c:lblOffset val="100"/>
        <c:noMultiLvlLbl val="0"/>
      </c:catAx>
      <c:valAx>
        <c:axId val="8109644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16082019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A92-443B-BA74-2251813A7F9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5A92-443B-BA74-2251813A7F9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'5 Kysymys'!$B$34:$B$35</c:f>
              <c:strCache>
                <c:ptCount val="2"/>
                <c:pt idx="0">
                  <c:v>Kyllä</c:v>
                </c:pt>
                <c:pt idx="1">
                  <c:v>Ei</c:v>
                </c:pt>
              </c:strCache>
            </c:strRef>
          </c:cat>
          <c:val>
            <c:numRef>
              <c:f>'5 Kysymys'!$C$34:$C$35</c:f>
              <c:numCache>
                <c:formatCode>0.0%</c:formatCode>
                <c:ptCount val="2"/>
                <c:pt idx="0">
                  <c:v>0.90742924528301905</c:v>
                </c:pt>
                <c:pt idx="1">
                  <c:v>9.2570754716981105E-2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92-443B-BA74-2251813A7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0485917"/>
        <c:axId val="50888888"/>
      </c:barChart>
      <c:catAx>
        <c:axId val="40485917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50888888"/>
        <c:crosses val="autoZero"/>
        <c:auto val="0"/>
        <c:lblAlgn val="ctr"/>
        <c:lblOffset val="100"/>
        <c:noMultiLvlLbl val="0"/>
      </c:catAx>
      <c:valAx>
        <c:axId val="50888888"/>
        <c:scaling>
          <c:orientation val="minMax"/>
          <c:max val="1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40485917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030-4161-AA1A-86AE467F2C3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030-4161-AA1A-86AE467F2C3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030-4161-AA1A-86AE467F2C3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030-4161-AA1A-86AE467F2C3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E030-4161-AA1A-86AE467F2C3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'6 Kysymys'!$B$34:$B$38</c:f>
              <c:strCache>
                <c:ptCount val="5"/>
                <c:pt idx="0">
                  <c:v>Liikevaihto on pysynyt ennallaan tai kasvanut</c:v>
                </c:pt>
                <c:pt idx="1">
                  <c:v>Vähentänyt 1–25 % 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'6 Kysymys'!$C$34:$C$38</c:f>
              <c:numCache>
                <c:formatCode>0.0%</c:formatCode>
                <c:ptCount val="5"/>
                <c:pt idx="0">
                  <c:v>0.21799870045484099</c:v>
                </c:pt>
                <c:pt idx="1">
                  <c:v>0.411630929174789</c:v>
                </c:pt>
                <c:pt idx="2">
                  <c:v>0.17608836907082501</c:v>
                </c:pt>
                <c:pt idx="3">
                  <c:v>8.34957764782326E-2</c:v>
                </c:pt>
                <c:pt idx="4">
                  <c:v>0.11078622482131301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30-4161-AA1A-86AE467F2C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3961986"/>
        <c:axId val="27127194"/>
      </c:barChart>
      <c:catAx>
        <c:axId val="4396198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27127194"/>
        <c:crosses val="autoZero"/>
        <c:auto val="0"/>
        <c:lblAlgn val="ctr"/>
        <c:lblOffset val="100"/>
        <c:noMultiLvlLbl val="0"/>
      </c:catAx>
      <c:valAx>
        <c:axId val="27127194"/>
        <c:scaling>
          <c:orientation val="minMax"/>
          <c:max val="0.4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43961986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C90-48F8-A13D-DC29FEE8EE5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2C90-48F8-A13D-DC29FEE8EE5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C90-48F8-A13D-DC29FEE8EE5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C90-48F8-A13D-DC29FEE8EE5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2C90-48F8-A13D-DC29FEE8EE5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'7 Kysymys'!$B$34:$B$38</c:f>
              <c:strCache>
                <c:ptCount val="5"/>
                <c:pt idx="0">
                  <c:v>Liikevaihto pysyy ennallaan tai kasvaa </c:v>
                </c:pt>
                <c:pt idx="1">
                  <c:v>Vähentää 1–25 %</c:v>
                </c:pt>
                <c:pt idx="2">
                  <c:v>Vähentää 25–50 % </c:v>
                </c:pt>
                <c:pt idx="3">
                  <c:v>Vähentää 50–75 %</c:v>
                </c:pt>
                <c:pt idx="4">
                  <c:v>Vähentää 75–100 % </c:v>
                </c:pt>
              </c:strCache>
            </c:strRef>
          </c:cat>
          <c:val>
            <c:numRef>
              <c:f>'7 Kysymys'!$C$34:$C$38</c:f>
              <c:numCache>
                <c:formatCode>0.0%</c:formatCode>
                <c:ptCount val="5"/>
                <c:pt idx="0">
                  <c:v>0.16114359974009099</c:v>
                </c:pt>
                <c:pt idx="1">
                  <c:v>0.47563352826510702</c:v>
                </c:pt>
                <c:pt idx="2">
                  <c:v>0.20110461338531499</c:v>
                </c:pt>
                <c:pt idx="3">
                  <c:v>9.3567251461988299E-2</c:v>
                </c:pt>
                <c:pt idx="4">
                  <c:v>6.85510071474984E-2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C90-48F8-A13D-DC29FEE8EE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074210"/>
        <c:axId val="41435712"/>
      </c:barChart>
      <c:catAx>
        <c:axId val="407421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41435712"/>
        <c:crosses val="autoZero"/>
        <c:auto val="0"/>
        <c:lblAlgn val="ctr"/>
        <c:lblOffset val="100"/>
        <c:noMultiLvlLbl val="0"/>
      </c:catAx>
      <c:valAx>
        <c:axId val="41435712"/>
        <c:scaling>
          <c:orientation val="minMax"/>
          <c:max val="0.5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4074210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155-4646-AD44-C92A83FC35C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155-4646-AD44-C92A83FC35C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155-4646-AD44-C92A83FC35C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155-4646-AD44-C92A83FC35C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8155-4646-AD44-C92A83FC35C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'8 Kysymys'!$B$34:$B$38</c:f>
              <c:strCache>
                <c:ptCount val="5"/>
                <c:pt idx="0">
                  <c:v>Henkilöstön määrä on pysynyt ennallaan tai kasvanut </c:v>
                </c:pt>
                <c:pt idx="1">
                  <c:v>Vähentänyt 1–25 %</c:v>
                </c:pt>
                <c:pt idx="2">
                  <c:v>Vähentänyt 25–50 % </c:v>
                </c:pt>
                <c:pt idx="3">
                  <c:v>Vähentänyt 50–75 % </c:v>
                </c:pt>
                <c:pt idx="4">
                  <c:v>Vähentänyt 75–100 % </c:v>
                </c:pt>
              </c:strCache>
            </c:strRef>
          </c:cat>
          <c:val>
            <c:numRef>
              <c:f>'8 Kysymys'!$C$34:$C$38</c:f>
              <c:numCache>
                <c:formatCode>0.0%</c:formatCode>
                <c:ptCount val="5"/>
                <c:pt idx="0">
                  <c:v>0.542235217673814</c:v>
                </c:pt>
                <c:pt idx="1">
                  <c:v>0.25471085120207898</c:v>
                </c:pt>
                <c:pt idx="2">
                  <c:v>8.1221572449642607E-2</c:v>
                </c:pt>
                <c:pt idx="3">
                  <c:v>4.9382716049382699E-2</c:v>
                </c:pt>
                <c:pt idx="4">
                  <c:v>7.2449642625081204E-2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155-4646-AD44-C92A83FC3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20198810"/>
        <c:axId val="54186672"/>
      </c:barChart>
      <c:catAx>
        <c:axId val="2019881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54186672"/>
        <c:crosses val="autoZero"/>
        <c:auto val="0"/>
        <c:lblAlgn val="ctr"/>
        <c:lblOffset val="100"/>
        <c:noMultiLvlLbl val="0"/>
      </c:catAx>
      <c:valAx>
        <c:axId val="54186672"/>
        <c:scaling>
          <c:orientation val="minMax"/>
          <c:max val="0.60000000000000009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20198810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2663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EED-46A3-BF61-6FDE3D91A0E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EED-46A3-BF61-6FDE3D91A0E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EED-46A3-BF61-6FDE3D91A0E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EED-46A3-BF61-6FDE3D91A0E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8EED-46A3-BF61-6FDE3D91A0E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 algn="ctr">
                  <a:defRPr lang="en-US" sz="1400" u="none" baseline="0">
                    <a:latin typeface="Calibri"/>
                    <a:ea typeface="Calibri"/>
                    <a:cs typeface="Calibri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'9 Kysymys'!$B$34:$B$38</c:f>
              <c:strCache>
                <c:ptCount val="5"/>
                <c:pt idx="0">
                  <c:v>Henkilöstön määrä pysyy ennallaan tai kasvaa</c:v>
                </c:pt>
                <c:pt idx="1">
                  <c:v>Vähentää 1–25 % </c:v>
                </c:pt>
                <c:pt idx="2">
                  <c:v>Vähentää 25–50 % </c:v>
                </c:pt>
                <c:pt idx="3">
                  <c:v>Vähentää 50–75 % </c:v>
                </c:pt>
                <c:pt idx="4">
                  <c:v>Vähentää 75–100 % </c:v>
                </c:pt>
              </c:strCache>
            </c:strRef>
          </c:cat>
          <c:val>
            <c:numRef>
              <c:f>'9 Kysymys'!$C$34:$C$38</c:f>
              <c:numCache>
                <c:formatCode>0.0%</c:formatCode>
                <c:ptCount val="5"/>
                <c:pt idx="0">
                  <c:v>0.48895386614684899</c:v>
                </c:pt>
                <c:pt idx="1">
                  <c:v>0.31546458739441202</c:v>
                </c:pt>
                <c:pt idx="2">
                  <c:v>0.10006497725796</c:v>
                </c:pt>
                <c:pt idx="3">
                  <c:v>5.3281351526965601E-2</c:v>
                </c:pt>
                <c:pt idx="4">
                  <c:v>4.2235217673814197E-2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EED-46A3-BF61-6FDE3D91A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767289"/>
        <c:axId val="16525664"/>
      </c:barChart>
      <c:catAx>
        <c:axId val="767289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fi-FI"/>
          </a:p>
        </c:txPr>
        <c:crossAx val="16525664"/>
        <c:crosses val="autoZero"/>
        <c:auto val="0"/>
        <c:lblAlgn val="ctr"/>
        <c:lblOffset val="100"/>
        <c:noMultiLvlLbl val="0"/>
      </c:catAx>
      <c:valAx>
        <c:axId val="16525664"/>
        <c:scaling>
          <c:orientation val="minMax"/>
          <c:max val="0.55000000000000004"/>
          <c:min val="0"/>
        </c:scaling>
        <c:delete val="0"/>
        <c:axPos val="l"/>
        <c:majorGridlines>
          <c:spPr>
            <a:ln w="12700">
              <a:solidFill>
                <a:srgbClr val="D3D3D3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200"/>
                </a:pPr>
                <a:r>
                  <a:rPr lang="en-US" sz="1200"/>
                  <a:t>Prosentti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fi-FI"/>
          </a:p>
        </c:txPr>
        <c:crossAx val="767289"/>
        <c:crosses val="autoZero"/>
        <c:crossBetween val="between"/>
      </c:valAx>
      <c:spPr>
        <a:solidFill>
          <a:srgbClr val="FFFFFF"/>
        </a:solidFill>
        <a:ln w="12700">
          <a:noFill/>
        </a:ln>
      </c:spPr>
    </c:plotArea>
    <c:plotVisOnly val="0"/>
    <c:dispBlanksAs val="gap"/>
    <c:showDLblsOverMax val="0"/>
  </c:chart>
  <c:txPr>
    <a:bodyPr rot="0" vert="horz"/>
    <a:lstStyle/>
    <a:p>
      <a:pPr>
        <a:defRPr lang="en-US" sz="1100" b="0" u="non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DE7CD88-B92D-4BA9-BC99-DC7810744D6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3290CD-885E-41EA-8D79-7C0551A08694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E54903E-5177-4013-9E40-17C53E1BBFB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65C50FE-807D-4C19-84BE-ABFAAC1BC30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804EF45E-4AC3-4CDB-9052-1C958E4B86EC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E52F4A3-4720-4340-A3B8-A2E87F55E4D3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24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6448F3D0-FA8B-49E4-AA9D-5CB26D5D5EDD}"/>
              </a:ext>
            </a:extLst>
          </p:cNvPr>
          <p:cNvSpPr/>
          <p:nvPr/>
        </p:nvSpPr>
        <p:spPr>
          <a:xfrm>
            <a:off x="0" y="-34724"/>
            <a:ext cx="12192000" cy="4351338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E205174-6D65-410B-A141-AFBD9A4F5B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7189401-CD3F-48D3-93A0-A18C69575826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CEE411C-84F4-4DAF-9022-09777F2A163B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14D11D-4234-4422-B456-52CB02F97BE0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C02746F-09B5-4C57-B92E-065DBCDB1FAF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A8A899F-1C47-46F9-AAF3-C8B61CAD7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55800"/>
            <a:ext cx="10515600" cy="42366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060EFE-9C0C-4076-A61C-760E0788E5DB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88375F5D-B6E2-4563-80C1-28CA7D2AC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5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DBC93C50-100C-4401-B047-32F94FEB831C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D2C8AA6C-6316-44D0-84E9-B285EFD44BDD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9E000CD-26D7-4A8D-8CAD-AC1F37F3FC43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1A5272D-6631-4249-B596-76B9AA123FF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F726389A-2515-4EF0-B8DF-F6ACC7EAA505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D272008-10E4-45D9-AFC0-24DE89F82433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802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harma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1098A3-42E6-4270-B7D5-D982E2B6CEB4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D90DA66-507D-49CB-BC10-C5514A8DF13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F01C24A-62FE-4DE4-A3EF-0E495E0C52C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CA5DD9AE-8EC1-4474-9376-246FB5792F79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1D4E12E-1A12-49BE-9CFA-E5DA1D0488F1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99729A4-250D-4D00-8D64-06587FC98296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4BD15668-2DC9-48D2-861A-450977627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702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DB81928-390E-48BE-870C-39516B7DDC1D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C540E27F-BEFF-4DE6-834D-89751BAD304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3E0AE9E8-3A08-426B-B62C-4D84CDF8784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50960EC-1855-4BD0-90AE-2DCDD6C83388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EAA5CC2-F372-4707-AACB-98237D265C6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2E8AEB84-6224-456F-8118-8D7517F44E80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449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pinkk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0CC6801-BE26-4CF3-B326-3F1BF0DA103C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7706696E-6720-4693-AC93-013B266C711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E941C7E-3458-4E0E-945B-91132AE117F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51BC2586-4345-4C73-BEF4-4F8CEDE8A92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652D0D68-FC5D-4A94-8D2B-45121308206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CD30A4D-9B54-486F-8C4B-73642DCE7F7C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B9233BAF-7B31-4A6E-BFC6-9DB87D995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773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20B6B173-53A1-4937-8652-BF8B25F5920B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F69A6DFD-4492-40CE-ADE3-E0E5BE3DB4E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8309C0B9-1669-4160-8BB4-AACA8564652A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09A8548A-6A1D-438E-B202-C0EF8576AF6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D9D5A24E-3B8E-4B20-A89E-60B414FC3EED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027AF870-6132-4A41-8615-F2F61D4DC46C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178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turkoos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97DD597-896C-46AD-986D-48A349733953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476FF91-EF06-4019-B517-1AA406348044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429DDC19-AE19-40CB-863E-6EFA7C4398B1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BB93C1A-5876-4FDA-A420-D14ADB023241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595E51A-BCCB-4FA2-A536-7B7A42658C5D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A1ECB41E-B16F-4546-BAF2-48EB3082C27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6A8A4BCF-A8C8-4008-8F8F-A1085A850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78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1A96E41-B5F2-4E44-A346-B03F7DA1FB36}"/>
              </a:ext>
            </a:extLst>
          </p:cNvPr>
          <p:cNvSpPr/>
          <p:nvPr/>
        </p:nvSpPr>
        <p:spPr>
          <a:xfrm>
            <a:off x="0" y="0"/>
            <a:ext cx="12192000" cy="4351338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89E71436-0703-4132-8A02-A5B1F836498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EBEA5E9B-938C-4975-8854-42ADA3FF7D10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40529679-D0A2-476C-9027-90074A05E28D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62DB3E6B-F276-4D66-A4B1-E030B7923638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5EC5FA66-4CCA-4ED4-A326-2C0BB18E5D2B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402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tödia vihreä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305C540-8F63-42A2-A566-0CB6A5C781D2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7AC42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0D99F00-81C3-4573-9A49-0BC899CFAB5E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2863C29D-C290-4989-986D-27F44B9CB6AC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FA675265-85AC-41D7-8634-363EF104B323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B29E3423-C559-4787-BDC4-58ACA9D28BF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E881303-F57C-4DBA-8CAC-CA11ECF32E2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7016B564-D58C-416D-8E89-A1EA96335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87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189FB6C7-14B3-4BE6-A871-13133DD5010D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C6C6C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5B269640-6E47-47D8-9184-78E77A08C051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A8B589A-F20B-4E9D-9066-8A9F57F3B645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4169014B-E4E5-4992-A9CA-C9ECF2909286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7403B478-F116-4082-A8E3-A5024FC0B385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0CA271C2-EB24-4910-9AE6-A923F65ED801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642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FC501007-38D6-435D-8950-DBC8D865501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EBE3C28-BF5D-46B1-9847-B703B952CA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8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07C515A0-0CCA-473D-BB43-4A659EBA1F18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00C484A6-BA3E-46D7-B237-894D747CA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5A1091F6-F266-45D1-AD3D-B65538CAB0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698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yksivärinen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DE445E77-AADE-42FF-8F54-D51F3399002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4" name="Sisällön paikkamerkki 2">
            <a:extLst>
              <a:ext uri="{FF2B5EF4-FFF2-40B4-BE49-F238E27FC236}">
                <a16:creationId xmlns:a16="http://schemas.microsoft.com/office/drawing/2014/main" id="{41677939-AB91-41FD-ADD4-2B3CFAEE8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C92B06B-6637-4AE6-8C93-6288342C4D7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432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(ansiomerk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Kuva 21">
            <a:extLst>
              <a:ext uri="{FF2B5EF4-FFF2-40B4-BE49-F238E27FC236}">
                <a16:creationId xmlns:a16="http://schemas.microsoft.com/office/drawing/2014/main" id="{96088D80-7A46-4A4A-B060-42C9E7103E7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B5662E28-938D-48A2-8AA9-70E6CBEDD1B0}"/>
              </a:ext>
            </a:extLst>
          </p:cNvPr>
          <p:cNvSpPr txBox="1"/>
          <p:nvPr userDrawn="1"/>
        </p:nvSpPr>
        <p:spPr>
          <a:xfrm>
            <a:off x="2466498" y="678519"/>
            <a:ext cx="72590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8000" b="1" dirty="0">
                <a:solidFill>
                  <a:schemeClr val="bg1"/>
                </a:solidFill>
                <a:latin typeface="+mj-lt"/>
              </a:rPr>
              <a:t>Kiitos!</a:t>
            </a:r>
            <a:endParaRPr lang="en-GB" sz="4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36278FD-4CB3-4D95-AB5D-D052293BC9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3" b="15247"/>
          <a:stretch/>
        </p:blipFill>
        <p:spPr>
          <a:xfrm>
            <a:off x="10097207" y="6250328"/>
            <a:ext cx="2003170" cy="607671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BCCC97AF-AE92-4C89-B18A-73AE169BF7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43" y="2724394"/>
            <a:ext cx="6112652" cy="641327"/>
          </a:xfrm>
          <a:prstGeom prst="rect">
            <a:avLst/>
          </a:prstGeom>
        </p:spPr>
      </p:pic>
      <p:sp>
        <p:nvSpPr>
          <p:cNvPr id="27" name="Tekstiruutu 26">
            <a:extLst>
              <a:ext uri="{FF2B5EF4-FFF2-40B4-BE49-F238E27FC236}">
                <a16:creationId xmlns:a16="http://schemas.microsoft.com/office/drawing/2014/main" id="{0F6C18D7-A24E-48ED-97EF-44C96324C02E}"/>
              </a:ext>
            </a:extLst>
          </p:cNvPr>
          <p:cNvSpPr txBox="1"/>
          <p:nvPr userDrawn="1"/>
        </p:nvSpPr>
        <p:spPr>
          <a:xfrm>
            <a:off x="2777812" y="3487154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300" dirty="0">
                <a:solidFill>
                  <a:schemeClr val="bg1"/>
                </a:solidFill>
                <a:latin typeface="+mj-lt"/>
              </a:rPr>
              <a:t>AJAN KESTÄVÄ TAPA PALKITA</a:t>
            </a:r>
            <a:endParaRPr lang="en-GB" sz="2400" b="1" spc="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A1508C-1AEF-4E3C-9114-D0166761B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16143" y="4544668"/>
            <a:ext cx="5359713" cy="461666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Etunimi Sukunimi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B31DD6C0-09B8-42DA-A6BD-07227D66C07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16142" y="5056345"/>
            <a:ext cx="5359713" cy="120108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titteli</a:t>
            </a:r>
          </a:p>
          <a:p>
            <a:pPr lvl="0"/>
            <a:r>
              <a:rPr lang="fi-FI" dirty="0"/>
              <a:t>yhteystiedot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98CF702-6637-4B27-ABC3-22B7238F0D60}"/>
              </a:ext>
            </a:extLst>
          </p:cNvPr>
          <p:cNvSpPr txBox="1"/>
          <p:nvPr userDrawn="1"/>
        </p:nvSpPr>
        <p:spPr>
          <a:xfrm>
            <a:off x="2484475" y="6382520"/>
            <a:ext cx="6891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400" b="1" spc="0" dirty="0">
                <a:solidFill>
                  <a:schemeClr val="bg1"/>
                </a:solidFill>
                <a:latin typeface="+mj-lt"/>
              </a:rPr>
              <a:t>kauppakamari.fi  |  ansiomerkit.fi</a:t>
            </a:r>
            <a:endParaRPr lang="en-GB" sz="2400" b="1" spc="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1691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4222860E-EAF0-425C-8A71-043031439B60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002663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AB6153F8-BE90-4805-BAF3-8A5FDA7F893B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080FCF2-922F-4908-85A2-E8435AE22C32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B6BA55B6-F35D-4D0E-A8D0-F938CD8C9E02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3C360AF-EB2C-41C8-ACA9-3E233A3054B4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25FFA4F-A116-4BDB-8526-1860D4BF108E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2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FA781173-786A-4CC0-B39B-9186C8CBC768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4F217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E3D1351-E6C1-4E99-8176-9B9DA5113629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58CBAB45-8625-4F55-8147-8E64B9F1B6A4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6450F766-35A2-4145-B171-EFB816932955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EC3F83A-52EF-4475-A945-540F6B7BD919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5070F98C-C34E-45C6-8913-467F2FEF67E0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7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pin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90395E46-11EC-4790-B047-9DABE6B1D39E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F94F8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11E7A747-61FE-49EF-999B-636A00EFA3D5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7DFBE729-C6D1-4CB0-87D2-0C6070E50C38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0CC3CD9B-7F13-4109-81D6-CAA14EAABA2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2BADB3AD-15BA-4906-858A-01B8FC3C72FA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3BB6D0B4-EEE5-4563-A736-44749921A157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86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turko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8CEE58B3-7A29-40B4-93F6-C0ABC4E05D0A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rgbClr val="77CDCB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EBB2C448-3632-4C39-82ED-5E139C33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5988050"/>
            <a:ext cx="6151563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C0969D-F665-4DDB-8B61-F45B5A8AE28F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6019A3D-D3D1-4EB9-B740-B3426BD9E60C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A81B1841-D940-4549-B41B-09AEDB67635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C9895F0C-845F-42CB-97FF-CDDC86770B5F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96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mu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75EAEEF3-A41F-42B5-8927-981DADC15CD3}"/>
              </a:ext>
            </a:extLst>
          </p:cNvPr>
          <p:cNvSpPr/>
          <p:nvPr/>
        </p:nvSpPr>
        <p:spPr>
          <a:xfrm>
            <a:off x="0" y="0"/>
            <a:ext cx="12192000" cy="61118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077E766C-A697-4578-97AE-56AD9972C3CA}"/>
              </a:ext>
            </a:extLst>
          </p:cNvPr>
          <p:cNvGrpSpPr/>
          <p:nvPr/>
        </p:nvGrpSpPr>
        <p:grpSpPr>
          <a:xfrm>
            <a:off x="0" y="5988323"/>
            <a:ext cx="6152321" cy="248481"/>
            <a:chOff x="0" y="5988323"/>
            <a:chExt cx="6152321" cy="248481"/>
          </a:xfrm>
          <a:solidFill>
            <a:schemeClr val="accent1"/>
          </a:solidFill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C63702AF-0CBF-49A7-82EB-E1D4AC74A805}"/>
                </a:ext>
              </a:extLst>
            </p:cNvPr>
            <p:cNvSpPr/>
            <p:nvPr/>
          </p:nvSpPr>
          <p:spPr>
            <a:xfrm>
              <a:off x="0" y="5988325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859AFAD2-1AA9-4115-8AF2-F0FEA057BCD4}"/>
                </a:ext>
              </a:extLst>
            </p:cNvPr>
            <p:cNvSpPr/>
            <p:nvPr/>
          </p:nvSpPr>
          <p:spPr>
            <a:xfrm>
              <a:off x="1712843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F6A2F75-4DA5-457C-A5AC-27D5988F7F54}"/>
                </a:ext>
              </a:extLst>
            </p:cNvPr>
            <p:cNvSpPr/>
            <p:nvPr/>
          </p:nvSpPr>
          <p:spPr>
            <a:xfrm>
              <a:off x="3425686" y="5988324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B6B975E6-7F87-4907-B1E3-535E1D7E8AEE}"/>
                </a:ext>
              </a:extLst>
            </p:cNvPr>
            <p:cNvSpPr/>
            <p:nvPr/>
          </p:nvSpPr>
          <p:spPr>
            <a:xfrm>
              <a:off x="5138529" y="5988323"/>
              <a:ext cx="1013792" cy="2484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>
                <a:solidFill>
                  <a:prstClr val="white"/>
                </a:solidFill>
              </a:endParaRPr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F639D5D-815D-4586-BA48-AEDE3EDCE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F2F1E0A-0ADE-4226-9789-6B342EEE8B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391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dia kelta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6448F3D0-FA8B-49E4-AA9D-5CB26D5D5EDD}"/>
              </a:ext>
            </a:extLst>
          </p:cNvPr>
          <p:cNvSpPr/>
          <p:nvPr/>
        </p:nvSpPr>
        <p:spPr>
          <a:xfrm>
            <a:off x="0" y="-34724"/>
            <a:ext cx="12192000" cy="4351338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6E205174-6D65-410B-A141-AFBD9A4F5B4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-2951162" y="3292475"/>
            <a:ext cx="6151562" cy="249238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D7189401-CD3F-48D3-93A0-A18C69575826}"/>
                </a:ext>
              </a:extLst>
            </p:cNvPr>
            <p:cNvSpPr/>
            <p:nvPr/>
          </p:nvSpPr>
          <p:spPr>
            <a:xfrm>
              <a:off x="0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3CEE411C-84F4-4DAF-9022-09777F2A163B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14D11D-4234-4422-B456-52CB02F97BE0}"/>
                </a:ext>
              </a:extLst>
            </p:cNvPr>
            <p:cNvSpPr/>
            <p:nvPr/>
          </p:nvSpPr>
          <p:spPr>
            <a:xfrm>
              <a:off x="3426248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4C02746F-09B5-4C57-B92E-065DBCDB1FAF}"/>
                </a:ext>
              </a:extLst>
            </p:cNvPr>
            <p:cNvSpPr/>
            <p:nvPr/>
          </p:nvSpPr>
          <p:spPr>
            <a:xfrm>
              <a:off x="5137784" y="5988323"/>
              <a:ext cx="1014537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38F772D-338E-4A4B-A6AD-87F8D582F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A8A899F-1C47-46F9-AAF3-C8B61CAD7A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955800"/>
            <a:ext cx="10515600" cy="423665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30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Sisältödia kelitain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>
            <a:extLst>
              <a:ext uri="{FF2B5EF4-FFF2-40B4-BE49-F238E27FC236}">
                <a16:creationId xmlns:a16="http://schemas.microsoft.com/office/drawing/2014/main" id="{B55CDE10-4E0E-49A7-A54E-D2F5D716A6C5}"/>
              </a:ext>
            </a:extLst>
          </p:cNvPr>
          <p:cNvSpPr/>
          <p:nvPr/>
        </p:nvSpPr>
        <p:spPr>
          <a:xfrm>
            <a:off x="9204325" y="0"/>
            <a:ext cx="2987675" cy="6858000"/>
          </a:xfrm>
          <a:prstGeom prst="rect">
            <a:avLst/>
          </a:prstGeom>
          <a:solidFill>
            <a:srgbClr val="FFC61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" name="Ryhmä 6">
            <a:extLst>
              <a:ext uri="{FF2B5EF4-FFF2-40B4-BE49-F238E27FC236}">
                <a16:creationId xmlns:a16="http://schemas.microsoft.com/office/drawing/2014/main" id="{3C1FAB8D-618C-4114-866C-ABF24E366968}"/>
              </a:ext>
            </a:extLst>
          </p:cNvPr>
          <p:cNvGrpSpPr>
            <a:grpSpLocks/>
          </p:cNvGrpSpPr>
          <p:nvPr/>
        </p:nvGrpSpPr>
        <p:grpSpPr bwMode="auto">
          <a:xfrm>
            <a:off x="0" y="6608763"/>
            <a:ext cx="6151563" cy="249237"/>
            <a:chOff x="0" y="5988323"/>
            <a:chExt cx="6152321" cy="248481"/>
          </a:xfrm>
        </p:grpSpPr>
        <p:sp>
          <p:nvSpPr>
            <p:cNvPr id="6" name="Suorakulmio 5">
              <a:extLst>
                <a:ext uri="{FF2B5EF4-FFF2-40B4-BE49-F238E27FC236}">
                  <a16:creationId xmlns:a16="http://schemas.microsoft.com/office/drawing/2014/main" id="{B087C17A-7933-4D9D-92AB-CF9307A68E93}"/>
                </a:ext>
              </a:extLst>
            </p:cNvPr>
            <p:cNvSpPr/>
            <p:nvPr/>
          </p:nvSpPr>
          <p:spPr>
            <a:xfrm>
              <a:off x="0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Suorakulmio 6">
              <a:extLst>
                <a:ext uri="{FF2B5EF4-FFF2-40B4-BE49-F238E27FC236}">
                  <a16:creationId xmlns:a16="http://schemas.microsoft.com/office/drawing/2014/main" id="{A552B3F8-3754-413F-9FE2-38647D8AABE4}"/>
                </a:ext>
              </a:extLst>
            </p:cNvPr>
            <p:cNvSpPr/>
            <p:nvPr/>
          </p:nvSpPr>
          <p:spPr>
            <a:xfrm>
              <a:off x="1713124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F0D6388E-0238-4237-8D46-A2BA2536474F}"/>
                </a:ext>
              </a:extLst>
            </p:cNvPr>
            <p:cNvSpPr/>
            <p:nvPr/>
          </p:nvSpPr>
          <p:spPr>
            <a:xfrm>
              <a:off x="3426247" y="5988323"/>
              <a:ext cx="1012950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E1060EFE-9C0C-4076-A61C-760E0788E5DB}"/>
                </a:ext>
              </a:extLst>
            </p:cNvPr>
            <p:cNvSpPr/>
            <p:nvPr/>
          </p:nvSpPr>
          <p:spPr>
            <a:xfrm>
              <a:off x="5137783" y="5988323"/>
              <a:ext cx="1014538" cy="2484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10" name="Kuva 11">
            <a:extLst>
              <a:ext uri="{FF2B5EF4-FFF2-40B4-BE49-F238E27FC236}">
                <a16:creationId xmlns:a16="http://schemas.microsoft.com/office/drawing/2014/main" id="{88375F5D-B6E2-4563-80C1-28CA7D2AC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638" y="6323013"/>
            <a:ext cx="18462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C27B2187-5303-404E-A3DC-FD66EBDD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E992D-0B65-459D-9FC8-188E0D714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55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>
            <a:extLst>
              <a:ext uri="{FF2B5EF4-FFF2-40B4-BE49-F238E27FC236}">
                <a16:creationId xmlns:a16="http://schemas.microsoft.com/office/drawing/2014/main" id="{49036310-C1D2-4216-8B9B-5CB6DC8E04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</a:t>
            </a:r>
            <a:r>
              <a:rPr lang="fi-FI" altLang="en-US" dirty="0" err="1"/>
              <a:t>ots</a:t>
            </a:r>
            <a:r>
              <a:rPr lang="fi-FI" altLang="en-US" dirty="0"/>
              <a:t>. </a:t>
            </a:r>
            <a:r>
              <a:rPr lang="fi-FI" altLang="en-US" dirty="0" err="1"/>
              <a:t>perustyyl</a:t>
            </a:r>
            <a:r>
              <a:rPr lang="fi-FI" altLang="en-US" dirty="0"/>
              <a:t>. </a:t>
            </a:r>
            <a:r>
              <a:rPr lang="fi-FI" altLang="en-US" dirty="0" err="1"/>
              <a:t>napsautt</a:t>
            </a:r>
            <a:r>
              <a:rPr lang="fi-FI" altLang="en-US" dirty="0"/>
              <a:t>.</a:t>
            </a:r>
            <a:endParaRPr lang="en-GB" altLang="en-US" dirty="0"/>
          </a:p>
        </p:txBody>
      </p:sp>
      <p:pic>
        <p:nvPicPr>
          <p:cNvPr id="205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06F86D4-4066-47FC-924A-8458607AA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A5C53D7A-07F7-41A1-819B-900C91183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41" r:id="rId2"/>
    <p:sldLayoutId id="2147483842" r:id="rId3"/>
    <p:sldLayoutId id="2147483846" r:id="rId4"/>
    <p:sldLayoutId id="2147483848" r:id="rId5"/>
    <p:sldLayoutId id="2147483851" r:id="rId6"/>
    <p:sldLayoutId id="2147483854" r:id="rId7"/>
    <p:sldLayoutId id="2147483857" r:id="rId8"/>
    <p:sldLayoutId id="2147483858" r:id="rId9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>
            <a:extLst>
              <a:ext uri="{FF2B5EF4-FFF2-40B4-BE49-F238E27FC236}">
                <a16:creationId xmlns:a16="http://schemas.microsoft.com/office/drawing/2014/main" id="{47869722-03E9-4761-AB26-7215E66D16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3075" name="Tekstin paikkamerkki 2">
            <a:extLst>
              <a:ext uri="{FF2B5EF4-FFF2-40B4-BE49-F238E27FC236}">
                <a16:creationId xmlns:a16="http://schemas.microsoft.com/office/drawing/2014/main" id="{75293C33-07C1-4988-88C3-C73296A207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3076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B78CAC1C-0D0B-456A-9974-2D454D318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5" r:id="rId2"/>
    <p:sldLayoutId id="2147483819" r:id="rId3"/>
    <p:sldLayoutId id="2147483818" r:id="rId4"/>
    <p:sldLayoutId id="2147483850" r:id="rId5"/>
    <p:sldLayoutId id="2147483849" r:id="rId6"/>
    <p:sldLayoutId id="2147483853" r:id="rId7"/>
    <p:sldLayoutId id="2147483852" r:id="rId8"/>
    <p:sldLayoutId id="2147483855" r:id="rId9"/>
    <p:sldLayoutId id="2147483856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on paikkamerkki 1">
            <a:extLst>
              <a:ext uri="{FF2B5EF4-FFF2-40B4-BE49-F238E27FC236}">
                <a16:creationId xmlns:a16="http://schemas.microsoft.com/office/drawing/2014/main" id="{4AB3B488-870E-47B6-9953-5C7F9BEB7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/>
              <a:t>Muokkaa ots. perustyyl. napsautt.</a:t>
            </a:r>
            <a:endParaRPr lang="en-GB" altLang="en-US"/>
          </a:p>
        </p:txBody>
      </p:sp>
      <p:sp>
        <p:nvSpPr>
          <p:cNvPr id="7171" name="Tekstin paikkamerkki 2">
            <a:extLst>
              <a:ext uri="{FF2B5EF4-FFF2-40B4-BE49-F238E27FC236}">
                <a16:creationId xmlns:a16="http://schemas.microsoft.com/office/drawing/2014/main" id="{CD5D0502-750A-4BE6-A335-CFB580D51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7172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D8DFD9F9-3627-4C37-885E-86D75F99E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35" r:id="rId2"/>
    <p:sldLayoutId id="2147483847" r:id="rId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on paikkamerkki 1">
            <a:extLst>
              <a:ext uri="{FF2B5EF4-FFF2-40B4-BE49-F238E27FC236}">
                <a16:creationId xmlns:a16="http://schemas.microsoft.com/office/drawing/2014/main" id="{EB57CFD1-DE27-486E-A28D-988D7D753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</a:t>
            </a:r>
            <a:r>
              <a:rPr lang="fi-FI" altLang="en-US" dirty="0" err="1"/>
              <a:t>ots</a:t>
            </a:r>
            <a:r>
              <a:rPr lang="fi-FI" altLang="en-US" dirty="0"/>
              <a:t>. </a:t>
            </a:r>
            <a:r>
              <a:rPr lang="fi-FI" altLang="en-US" dirty="0" err="1"/>
              <a:t>perustyyl</a:t>
            </a:r>
            <a:r>
              <a:rPr lang="fi-FI" altLang="en-US" dirty="0"/>
              <a:t>. </a:t>
            </a:r>
            <a:r>
              <a:rPr lang="fi-FI" altLang="en-US" dirty="0" err="1"/>
              <a:t>napsautt</a:t>
            </a:r>
            <a:r>
              <a:rPr lang="fi-FI" altLang="en-US" dirty="0"/>
              <a:t>.</a:t>
            </a:r>
            <a:endParaRPr lang="en-GB" altLang="en-US" dirty="0"/>
          </a:p>
        </p:txBody>
      </p:sp>
      <p:sp>
        <p:nvSpPr>
          <p:cNvPr id="10243" name="Tekstin paikkamerkki 2">
            <a:extLst>
              <a:ext uri="{FF2B5EF4-FFF2-40B4-BE49-F238E27FC236}">
                <a16:creationId xmlns:a16="http://schemas.microsoft.com/office/drawing/2014/main" id="{57B7EE03-4EB6-40AA-8639-428920B6E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altLang="en-US" dirty="0"/>
              <a:t>Muokkaa tekstin perustyylejä</a:t>
            </a:r>
          </a:p>
          <a:p>
            <a:pPr lvl="1"/>
            <a:r>
              <a:rPr lang="fi-FI" altLang="en-US" dirty="0"/>
              <a:t>toinen taso</a:t>
            </a:r>
          </a:p>
          <a:p>
            <a:pPr lvl="2"/>
            <a:r>
              <a:rPr lang="fi-FI" altLang="en-US" dirty="0"/>
              <a:t>kolmas taso</a:t>
            </a:r>
          </a:p>
          <a:p>
            <a:pPr lvl="3"/>
            <a:r>
              <a:rPr lang="fi-FI" altLang="en-US" dirty="0"/>
              <a:t>neljäs taso</a:t>
            </a:r>
          </a:p>
          <a:p>
            <a:pPr lvl="4"/>
            <a:r>
              <a:rPr lang="fi-FI" altLang="en-US" dirty="0"/>
              <a:t>viides taso</a:t>
            </a:r>
            <a:endParaRPr lang="en-GB" altLang="en-US" dirty="0"/>
          </a:p>
        </p:txBody>
      </p:sp>
      <p:pic>
        <p:nvPicPr>
          <p:cNvPr id="10244" name="Kuva 4" descr="Kuva, joka sisältää kohteen clipart-kuva, ruokailuvälineet&#10;&#10;Kuvaus luotu, erittäin korkea luotettavuus">
            <a:extLst>
              <a:ext uri="{FF2B5EF4-FFF2-40B4-BE49-F238E27FC236}">
                <a16:creationId xmlns:a16="http://schemas.microsoft.com/office/drawing/2014/main" id="{362565F8-5988-49F8-9B74-40E09E075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3813" y="6311900"/>
            <a:ext cx="18446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Myriad Pro" panose="020B0503030403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8D8E44-4385-40D1-A74A-F4A9E0950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i-FI" sz="6600" dirty="0"/>
              <a:t>K</a:t>
            </a:r>
            <a:r>
              <a:rPr lang="fi-FI" sz="6600" dirty="0">
                <a:solidFill>
                  <a:schemeClr val="bg1"/>
                </a:solidFill>
              </a:rPr>
              <a:t>ysely koronavirustilanteesta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E82DA1-0F8F-42C8-B3A0-0A88C7D5AE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19.5.</a:t>
            </a:r>
            <a:r>
              <a:rPr lang="en-GB" dirty="0">
                <a:solidFill>
                  <a:schemeClr val="bg1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66027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CFA9FA-8F8C-449C-8692-C1046914F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441987" cy="909198"/>
          </a:xfrm>
        </p:spPr>
        <p:txBody>
          <a:bodyPr>
            <a:noAutofit/>
          </a:bodyPr>
          <a:lstStyle/>
          <a:p>
            <a:r>
              <a:rPr lang="fi-FI" sz="3200" dirty="0"/>
              <a:t>Onko koronavirusepidemia vaikuttanut liikevaihtoonne negatiivisesti?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94A79EBB-E758-4887-A008-DC8384679427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8344711" cy="4565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0930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1208-4A3D-49A8-8DC9-3A45AEAAE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88294" cy="1298305"/>
          </a:xfrm>
        </p:spPr>
        <p:txBody>
          <a:bodyPr>
            <a:normAutofit fontScale="90000"/>
          </a:bodyPr>
          <a:lstStyle/>
          <a:p>
            <a:r>
              <a:rPr lang="fi-FI" sz="3200" dirty="0"/>
              <a:t>Odotatko koronavirusepidemian vaikuttavan liikevaihtoonne negatiivisesti seuraavan </a:t>
            </a:r>
            <a:br>
              <a:rPr lang="fi-FI" sz="3200" dirty="0"/>
            </a:br>
            <a:r>
              <a:rPr lang="fi-FI" sz="3200" dirty="0"/>
              <a:t>2 kuukauden aikana? 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192BCB81-D7E9-46AC-B343-252C47976E28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3498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1558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A86437-C153-4F03-BE24-B0FC2C30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95447" cy="1069227"/>
          </a:xfrm>
        </p:spPr>
        <p:txBody>
          <a:bodyPr>
            <a:normAutofit fontScale="90000"/>
          </a:bodyPr>
          <a:lstStyle/>
          <a:p>
            <a:r>
              <a:rPr lang="fi-FI" sz="2800" dirty="0"/>
              <a:t>Miten arvioisitte koronavirusepidemian vaikuttaneen yrityksenne henkilöstön määrään (lomautusten tai irtisanomisten kautta) verrattuna normaalitilanteeseen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0635A89F-227C-463F-BD07-A942C8F04EE4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9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8305800" cy="4667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0775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0D8EE4-8E4E-45F4-8F39-AC18E3F7D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95447" cy="1460499"/>
          </a:xfrm>
        </p:spPr>
        <p:txBody>
          <a:bodyPr>
            <a:normAutofit fontScale="90000"/>
          </a:bodyPr>
          <a:lstStyle/>
          <a:p>
            <a:r>
              <a:rPr lang="fi-FI" sz="2800" dirty="0"/>
              <a:t>Miten arvioisitte koronavirusepidemian vaikuttavan yrityksenne henkilöstön määrään (lomautusten tai irtisanomisten kautta) seuraavien 2 kuukauden aikana verrattuna normaalitilanteeseen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E9BA7DA-4A39-4810-BB3C-C384313D9012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9544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164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92EDC1-3479-4E72-BFA5-BE6D7B0AA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341659" cy="863040"/>
          </a:xfrm>
        </p:spPr>
        <p:txBody>
          <a:bodyPr>
            <a:normAutofit/>
          </a:bodyPr>
          <a:lstStyle/>
          <a:p>
            <a:r>
              <a:rPr lang="fi-FI" sz="2800" dirty="0"/>
              <a:t>Onko yrityksesi konkurssin riski noussut merkittävästi koronavirusepidemian takia?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BDBEDD14-2788-48A1-B803-0F0525D9FB34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416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5982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3737AB-A648-4E2C-8CCF-824E0CC67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0663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Taustakysymykset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62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4F4EAA-00BF-4C65-95D5-C15300DFAE61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i-FI" dirty="0"/>
              <a:t>Minkä kauppakamarin jäsen yrityksenne on?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9D4347AD-CCB5-4110-A664-5F2C8D14E99D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916201"/>
              </p:ext>
            </p:extLst>
          </p:nvPr>
        </p:nvGraphicFramePr>
        <p:xfrm>
          <a:off x="838200" y="1825624"/>
          <a:ext cx="8386482" cy="4857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889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484D3D-FB9F-4ED2-AB3F-DC1C9E40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68553" cy="1325563"/>
          </a:xfrm>
        </p:spPr>
        <p:txBody>
          <a:bodyPr/>
          <a:lstStyle/>
          <a:p>
            <a:r>
              <a:rPr lang="fi-FI" dirty="0"/>
              <a:t>Valitse yrityksesi päätoimiala tai sopivin toimiala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5E9A2EF-8B9B-4487-820C-23964EE1BE45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13" name="Chart 1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265020"/>
              </p:ext>
            </p:extLst>
          </p:nvPr>
        </p:nvGraphicFramePr>
        <p:xfrm>
          <a:off x="838200" y="1825625"/>
          <a:ext cx="8368553" cy="4935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3022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57F767-466C-44FB-AFC5-B05ACAF01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Yrityksen henkilöstömäärä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BB2E0F-8306-4B25-9F07-21FF55FBB5C7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615551"/>
              </p:ext>
            </p:extLst>
          </p:nvPr>
        </p:nvGraphicFramePr>
        <p:xfrm>
          <a:off x="838200" y="1825625"/>
          <a:ext cx="836416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95883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71E25-C97D-4068-8D05-3FF86C0D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Yrityksen vuosiliikevaihto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04C9F15-6B82-483E-ADBC-09E7C8377BC8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647648"/>
              </p:ext>
            </p:extLst>
          </p:nvPr>
        </p:nvGraphicFramePr>
        <p:xfrm>
          <a:off x="838200" y="1825625"/>
          <a:ext cx="836416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922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5C57F6-6CC4-40DA-9046-664C7D6807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Kysymykset elvytystoimenpiteistä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B529022-6D49-4127-A46E-286776B306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9943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72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24C307-B99C-48E8-9946-DE8B71344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8061"/>
            <a:ext cx="10515600" cy="2305454"/>
          </a:xfrm>
        </p:spPr>
        <p:txBody>
          <a:bodyPr>
            <a:normAutofit fontScale="90000"/>
          </a:bodyPr>
          <a:lstStyle/>
          <a:p>
            <a:r>
              <a:rPr lang="fi-FI" b="0" dirty="0"/>
              <a:t>Hallitus pitää 26.5. lisätalousarvioneuvottelun, jossa se päättää talouden elvytystoimista. Elvytystoimien tarkoituksena on lisätä yksityistä ja julkista kysyntää siinä vaiheessa, kun rajoituksia puretaan. </a:t>
            </a:r>
            <a:r>
              <a:rPr lang="fi-FI" dirty="0"/>
              <a:t> 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CE641EE-477F-4676-813F-04CE77CE09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4776280"/>
            <a:ext cx="10515600" cy="1416175"/>
          </a:xfrm>
        </p:spPr>
        <p:txBody>
          <a:bodyPr/>
          <a:lstStyle/>
          <a:p>
            <a:pPr marL="0" indent="0">
              <a:buNone/>
            </a:pPr>
            <a:r>
              <a:rPr lang="fi-FI" b="1" dirty="0"/>
              <a:t>Miten suhtaudut seuraaviin elvytystoimenpiteisiin?</a:t>
            </a:r>
          </a:p>
        </p:txBody>
      </p:sp>
    </p:spTree>
    <p:extLst>
      <p:ext uri="{BB962C8B-B14F-4D97-AF65-F5344CB8AC3E}">
        <p14:creationId xmlns:p14="http://schemas.microsoft.com/office/powerpoint/2010/main" val="1999093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366FA269-1360-41D5-B7B4-7883495A5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44711" cy="1325563"/>
          </a:xfrm>
        </p:spPr>
        <p:txBody>
          <a:bodyPr>
            <a:normAutofit/>
          </a:bodyPr>
          <a:lstStyle/>
          <a:p>
            <a:r>
              <a:rPr lang="fi-FI" sz="3200" dirty="0"/>
              <a:t>Miten suhtaudut seuraaviin elvytystoimenpiteisiin?</a:t>
            </a:r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27078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71B3A825-1DC3-46D1-B9F4-77F4F48A26B8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</p:spTree>
    <p:extLst>
      <p:ext uri="{BB962C8B-B14F-4D97-AF65-F5344CB8AC3E}">
        <p14:creationId xmlns:p14="http://schemas.microsoft.com/office/powerpoint/2010/main" val="143171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D77FCB-3484-407F-B889-5C2E83A18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64166" cy="1325563"/>
          </a:xfrm>
        </p:spPr>
        <p:txBody>
          <a:bodyPr>
            <a:normAutofit/>
          </a:bodyPr>
          <a:lstStyle/>
          <a:p>
            <a:r>
              <a:rPr lang="fi-FI" sz="3200" dirty="0"/>
              <a:t>Kaikkien ansiotuloveron alentaminen tasaisesti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7B346D2D-8551-4431-B8AD-4ADB918C8D1D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00000000-0008-0000-0D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6416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984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B11419-5ABF-4943-88ED-F51757EAF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34983" cy="1325563"/>
          </a:xfrm>
        </p:spPr>
        <p:txBody>
          <a:bodyPr>
            <a:normAutofit/>
          </a:bodyPr>
          <a:lstStyle/>
          <a:p>
            <a:r>
              <a:rPr lang="fi-FI" sz="3200" dirty="0"/>
              <a:t>Nopeasti käynnistettävät tiestön korjaus- ja parannusinvestoinnit</a:t>
            </a:r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34983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CDB0D6E0-5043-48DC-9EB4-DC1484B894DB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</p:spTree>
    <p:extLst>
      <p:ext uri="{BB962C8B-B14F-4D97-AF65-F5344CB8AC3E}">
        <p14:creationId xmlns:p14="http://schemas.microsoft.com/office/powerpoint/2010/main" val="226677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6A8B28-08F0-45D4-8AAC-88F0C50AF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373894" cy="1325563"/>
          </a:xfrm>
        </p:spPr>
        <p:txBody>
          <a:bodyPr>
            <a:normAutofit/>
          </a:bodyPr>
          <a:lstStyle/>
          <a:p>
            <a:r>
              <a:rPr lang="fi-FI" sz="3200" dirty="0"/>
              <a:t>Nopeasti käynnistettävät raiteiden korjaus- ja parannusinvestoinnit</a:t>
            </a:r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00000000-0008-0000-0F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73894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EBC0A36B-C378-4E1C-B0A1-55264C8BCE68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</p:spTree>
    <p:extLst>
      <p:ext uri="{BB962C8B-B14F-4D97-AF65-F5344CB8AC3E}">
        <p14:creationId xmlns:p14="http://schemas.microsoft.com/office/powerpoint/2010/main" val="922672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85F9D5D-2F9C-41EB-A9C6-EA6F8B5356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Koronatilannetta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koskevat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kysymykset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1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615C4A-9B1B-4524-9553-6EC475B08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30211"/>
          </a:xfrm>
        </p:spPr>
        <p:txBody>
          <a:bodyPr>
            <a:noAutofit/>
          </a:bodyPr>
          <a:lstStyle/>
          <a:p>
            <a:r>
              <a:rPr lang="fi-FI" sz="3200" dirty="0"/>
              <a:t>Onko koronavirus vaikuttanut tai tuleeko vaikuttamaan yrityksesi toimintaan?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DEA0B306-BC4A-405F-8A9B-50A0FA6871A6}"/>
              </a:ext>
            </a:extLst>
          </p:cNvPr>
          <p:cNvSpPr txBox="1"/>
          <p:nvPr/>
        </p:nvSpPr>
        <p:spPr>
          <a:xfrm>
            <a:off x="9795753" y="566241"/>
            <a:ext cx="1896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/>
              <a:t>Vastaajia 3392</a:t>
            </a:r>
          </a:p>
        </p:txBody>
      </p:sp>
      <p:graphicFrame>
        <p:nvGraphicFramePr>
          <p:cNvPr id="7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834471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0972481"/>
      </p:ext>
    </p:extLst>
  </p:cSld>
  <p:clrMapOvr>
    <a:masterClrMapping/>
  </p:clrMapOvr>
</p:sld>
</file>

<file path=ppt/theme/theme1.xml><?xml version="1.0" encoding="utf-8"?>
<a:theme xmlns:a="http://schemas.openxmlformats.org/drawingml/2006/main" name="Otsikkodia">
  <a:themeElements>
    <a:clrScheme name="Keskuskauppakamari 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FFC61E"/>
      </a:accent1>
      <a:accent2>
        <a:srgbClr val="C6C6C6"/>
      </a:accent2>
      <a:accent3>
        <a:srgbClr val="002663"/>
      </a:accent3>
      <a:accent4>
        <a:srgbClr val="F94F8E"/>
      </a:accent4>
      <a:accent5>
        <a:srgbClr val="4F2170"/>
      </a:accent5>
      <a:accent6>
        <a:srgbClr val="77CDCB"/>
      </a:accent6>
      <a:hlink>
        <a:srgbClr val="000000"/>
      </a:hlink>
      <a:folHlink>
        <a:srgbClr val="000000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990B1455-C2EE-44AF-967A-332F93404ED6}"/>
    </a:ext>
  </a:extLst>
</a:theme>
</file>

<file path=ppt/theme/theme2.xml><?xml version="1.0" encoding="utf-8"?>
<a:theme xmlns:a="http://schemas.openxmlformats.org/drawingml/2006/main" name="Sisältö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FB2B4713-94A9-4522-9F9C-B923CFEB5616}"/>
    </a:ext>
  </a:extLst>
</a:theme>
</file>

<file path=ppt/theme/theme3.xml><?xml version="1.0" encoding="utf-8"?>
<a:theme xmlns:a="http://schemas.openxmlformats.org/drawingml/2006/main" name="Sisältödia yksivärin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B0321B9F-1779-4FDC-9D38-F0E09B89FEF4}"/>
    </a:ext>
  </a:extLst>
</a:theme>
</file>

<file path=ppt/theme/theme4.xml><?xml version="1.0" encoding="utf-8"?>
<a:theme xmlns:a="http://schemas.openxmlformats.org/drawingml/2006/main" name="Lopet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ukautettu 1">
      <a:majorFont>
        <a:latin typeface="Myriad Pro"/>
        <a:ea typeface=""/>
        <a:cs typeface=""/>
      </a:majorFont>
      <a:minorFont>
        <a:latin typeface="Myriad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uppakamarilaisten perehtymispäivä runko esityksille  -  Vain luku" id="{72F6BF3C-F28E-4C09-A905-79126DC96A35}" vid="{AB99AF6F-0219-4F93-A9FD-6CC0E043B44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41F3A54ADD6A847B8C835DD3EECF3C1" ma:contentTypeVersion="10" ma:contentTypeDescription="Luo uusi asiakirja." ma:contentTypeScope="" ma:versionID="940e2088bf6f7647479d0985f03eefb9">
  <xsd:schema xmlns:xsd="http://www.w3.org/2001/XMLSchema" xmlns:xs="http://www.w3.org/2001/XMLSchema" xmlns:p="http://schemas.microsoft.com/office/2006/metadata/properties" xmlns:ns3="7afcfd1f-adc8-47a2-b53c-5af8a7ddcaa3" xmlns:ns4="4fb87332-1e5f-435d-81fa-ae95667597f0" targetNamespace="http://schemas.microsoft.com/office/2006/metadata/properties" ma:root="true" ma:fieldsID="f8cf7e3589b3e54ef6de16918fd7e90a" ns3:_="" ns4:_="">
    <xsd:import namespace="7afcfd1f-adc8-47a2-b53c-5af8a7ddcaa3"/>
    <xsd:import namespace="4fb87332-1e5f-435d-81fa-ae95667597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cfd1f-adc8-47a2-b53c-5af8a7ddca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87332-1e5f-435d-81fa-ae95667597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D4C443-52D7-4C18-A722-4C43ECBADB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fcfd1f-adc8-47a2-b53c-5af8a7ddcaa3"/>
    <ds:schemaRef ds:uri="4fb87332-1e5f-435d-81fa-ae95667597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99D6E6-0667-4C11-8587-C53DA7A5CD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4EBD25-685F-4745-BA5F-7A7B511B29E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189</Words>
  <Application>Microsoft Office PowerPoint</Application>
  <PresentationFormat>Laajakuva</PresentationFormat>
  <Paragraphs>50</Paragraphs>
  <Slides>20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20</vt:i4>
      </vt:variant>
    </vt:vector>
  </HeadingPairs>
  <TitlesOfParts>
    <vt:vector size="28" baseType="lpstr">
      <vt:lpstr>Arial</vt:lpstr>
      <vt:lpstr>Calibri</vt:lpstr>
      <vt:lpstr>Myriad Pro</vt:lpstr>
      <vt:lpstr>Myriad Pro Light</vt:lpstr>
      <vt:lpstr>Otsikkodia</vt:lpstr>
      <vt:lpstr>Sisältödia</vt:lpstr>
      <vt:lpstr>Sisältödia yksivärinen</vt:lpstr>
      <vt:lpstr>Lopetus</vt:lpstr>
      <vt:lpstr>Kysely koronavirustilanteesta</vt:lpstr>
      <vt:lpstr>Kysymykset elvytystoimenpiteistä</vt:lpstr>
      <vt:lpstr>Hallitus pitää 26.5. lisätalousarvioneuvottelun, jossa se päättää talouden elvytystoimista. Elvytystoimien tarkoituksena on lisätä yksityistä ja julkista kysyntää siinä vaiheessa, kun rajoituksia puretaan.  </vt:lpstr>
      <vt:lpstr>Miten suhtaudut seuraaviin elvytystoimenpiteisiin?</vt:lpstr>
      <vt:lpstr>Kaikkien ansiotuloveron alentaminen tasaisesti</vt:lpstr>
      <vt:lpstr>Nopeasti käynnistettävät tiestön korjaus- ja parannusinvestoinnit</vt:lpstr>
      <vt:lpstr>Nopeasti käynnistettävät raiteiden korjaus- ja parannusinvestoinnit</vt:lpstr>
      <vt:lpstr>Koronatilannetta koskevat kysymykset</vt:lpstr>
      <vt:lpstr>Onko koronavirus vaikuttanut tai tuleeko vaikuttamaan yrityksesi toimintaan?</vt:lpstr>
      <vt:lpstr>Onko koronavirusepidemia vaikuttanut liikevaihtoonne negatiivisesti?</vt:lpstr>
      <vt:lpstr>Odotatko koronavirusepidemian vaikuttavan liikevaihtoonne negatiivisesti seuraavan  2 kuukauden aikana? </vt:lpstr>
      <vt:lpstr>Miten arvioisitte koronavirusepidemian vaikuttaneen yrityksenne henkilöstön määrään (lomautusten tai irtisanomisten kautta) verrattuna normaalitilanteeseen</vt:lpstr>
      <vt:lpstr>Miten arvioisitte koronavirusepidemian vaikuttavan yrityksenne henkilöstön määrään (lomautusten tai irtisanomisten kautta) seuraavien 2 kuukauden aikana verrattuna normaalitilanteeseen</vt:lpstr>
      <vt:lpstr>Onko yrityksesi konkurssin riski noussut merkittävästi koronavirusepidemian takia?</vt:lpstr>
      <vt:lpstr>Taustakysymykset</vt:lpstr>
      <vt:lpstr>Minkä kauppakamarin jäsen yrityksenne on?</vt:lpstr>
      <vt:lpstr>Valitse yrityksesi päätoimiala tai sopivin toimiala</vt:lpstr>
      <vt:lpstr>Yrityksen henkilöstömäärä</vt:lpstr>
      <vt:lpstr>Yrityksen vuosiliikevaihto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Kauppakamarin vientijohtajabarometri</dc:title>
  <dc:creator>Tanja Arvola</dc:creator>
  <cp:lastModifiedBy>Pauliina Pulkkinen</cp:lastModifiedBy>
  <cp:revision>102</cp:revision>
  <dcterms:created xsi:type="dcterms:W3CDTF">2020-04-28T09:40:12Z</dcterms:created>
  <dcterms:modified xsi:type="dcterms:W3CDTF">2020-05-19T11:49:13Z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0x010100541F3A54ADD6A847B8C835DD3EECF3C1</vt:lpwstr>
  </property>
</Properties>
</file>