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16"/>
  </p:notesMasterIdLst>
  <p:handoutMasterIdLst>
    <p:handoutMasterId r:id="rId17"/>
  </p:handoutMasterIdLst>
  <p:sldIdLst>
    <p:sldId id="259" r:id="rId5"/>
    <p:sldId id="290" r:id="rId6"/>
    <p:sldId id="291" r:id="rId7"/>
    <p:sldId id="292" r:id="rId8"/>
    <p:sldId id="293" r:id="rId9"/>
    <p:sldId id="280" r:id="rId10"/>
    <p:sldId id="264" r:id="rId11"/>
    <p:sldId id="286" r:id="rId12"/>
    <p:sldId id="287" r:id="rId13"/>
    <p:sldId id="288" r:id="rId14"/>
    <p:sldId id="285" r:id="rId1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Onko yrityksenne tarvitsemaa osaavaa työvoimaa saatavilla tällä hetkellä?</c:v>
                </c:pt>
              </c:strCache>
            </c:strRef>
          </c:tx>
          <c:spPr>
            <a:solidFill>
              <a:srgbClr val="4682B4"/>
            </a:solidFill>
            <a:ln>
              <a:solidFill>
                <a:srgbClr val="4682B4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4682B4"/>
              </a:solidFill>
            </c:spPr>
            <c:extLst>
              <c:ext xmlns:c16="http://schemas.microsoft.com/office/drawing/2014/chart" uri="{C3380CC4-5D6E-409C-BE32-E72D297353CC}">
                <c16:uniqueId val="{00000001-348C-4FFE-9418-C7C2EDC75AE0}"/>
              </c:ext>
            </c:extLst>
          </c:dPt>
          <c:dPt>
            <c:idx val="1"/>
            <c:invertIfNegative val="0"/>
            <c:bubble3D val="0"/>
            <c:spPr>
              <a:solidFill>
                <a:srgbClr val="9ACD32"/>
              </a:solidFill>
            </c:spPr>
            <c:extLst>
              <c:ext xmlns:c16="http://schemas.microsoft.com/office/drawing/2014/chart" uri="{C3380CC4-5D6E-409C-BE32-E72D297353CC}">
                <c16:uniqueId val="{00000003-348C-4FFE-9418-C7C2EDC75AE0}"/>
              </c:ext>
            </c:extLst>
          </c:dPt>
          <c:dPt>
            <c:idx val="2"/>
            <c:invertIfNegative val="0"/>
            <c:bubble3D val="0"/>
            <c:spPr>
              <a:solidFill>
                <a:srgbClr val="708090"/>
              </a:solidFill>
            </c:spPr>
            <c:extLst>
              <c:ext xmlns:c16="http://schemas.microsoft.com/office/drawing/2014/chart" uri="{C3380CC4-5D6E-409C-BE32-E72D297353CC}">
                <c16:uniqueId val="{00000005-348C-4FFE-9418-C7C2EDC75AE0}"/>
              </c:ext>
            </c:extLst>
          </c:dPt>
          <c:dPt>
            <c:idx val="3"/>
            <c:invertIfNegative val="0"/>
            <c:bubble3D val="0"/>
            <c:spPr>
              <a:solidFill>
                <a:srgbClr val="CD853F"/>
              </a:solidFill>
            </c:spPr>
            <c:extLst>
              <c:ext xmlns:c16="http://schemas.microsoft.com/office/drawing/2014/chart" uri="{C3380CC4-5D6E-409C-BE32-E72D297353CC}">
                <c16:uniqueId val="{00000007-348C-4FFE-9418-C7C2EDC75AE0}"/>
              </c:ext>
            </c:extLst>
          </c:dPt>
          <c:dPt>
            <c:idx val="4"/>
            <c:invertIfNegative val="0"/>
            <c:bubble3D val="0"/>
            <c:spPr>
              <a:solidFill>
                <a:srgbClr val="B22222"/>
              </a:solidFill>
            </c:spPr>
            <c:extLst>
              <c:ext xmlns:c16="http://schemas.microsoft.com/office/drawing/2014/chart" uri="{C3380CC4-5D6E-409C-BE32-E72D297353CC}">
                <c16:uniqueId val="{00000009-348C-4FFE-9418-C7C2EDC75AE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Paljon ylitarjontaa</c:v>
                </c:pt>
                <c:pt idx="1">
                  <c:v>Ylitarjontaa</c:v>
                </c:pt>
                <c:pt idx="2">
                  <c:v>Ei ylitarjontaa eikä pulaa</c:v>
                </c:pt>
                <c:pt idx="3">
                  <c:v>Pulaa</c:v>
                </c:pt>
                <c:pt idx="4">
                  <c:v>Paljon pulaa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2.7953110910730387E-2</c:v>
                </c:pt>
                <c:pt idx="1">
                  <c:v>0.11722272317403065</c:v>
                </c:pt>
                <c:pt idx="2">
                  <c:v>0.3363390441839495</c:v>
                </c:pt>
                <c:pt idx="3">
                  <c:v>0.34535617673579799</c:v>
                </c:pt>
                <c:pt idx="4">
                  <c:v>0.17312894499549145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48C-4FFE-9418-C7C2EDC75A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</c:scaling>
        <c:delete val="0"/>
        <c:axPos val="l"/>
        <c:majorGridlines>
          <c:spPr>
            <a:ln w="12700" cmpd="sng">
              <a:solidFill>
                <a:srgbClr val="D3D3D3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/>
                </a:pPr>
                <a:r>
                  <a:rPr lang="fi-FI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Millainen on yrityksenne näkymä lähitulevaisuuden rekrytointitarpeesta (seuraavat 6 kk)?</c:v>
                </c:pt>
              </c:strCache>
            </c:strRef>
          </c:tx>
          <c:spPr>
            <a:solidFill>
              <a:srgbClr val="4682B4"/>
            </a:solidFill>
            <a:ln>
              <a:solidFill>
                <a:srgbClr val="4682B4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4682B4"/>
              </a:solidFill>
            </c:spPr>
            <c:extLst>
              <c:ext xmlns:c16="http://schemas.microsoft.com/office/drawing/2014/chart" uri="{C3380CC4-5D6E-409C-BE32-E72D297353CC}">
                <c16:uniqueId val="{00000001-37C2-4224-A768-78A4549687FE}"/>
              </c:ext>
            </c:extLst>
          </c:dPt>
          <c:dPt>
            <c:idx val="1"/>
            <c:invertIfNegative val="0"/>
            <c:bubble3D val="0"/>
            <c:spPr>
              <a:solidFill>
                <a:srgbClr val="9ACD32"/>
              </a:solidFill>
            </c:spPr>
            <c:extLst>
              <c:ext xmlns:c16="http://schemas.microsoft.com/office/drawing/2014/chart" uri="{C3380CC4-5D6E-409C-BE32-E72D297353CC}">
                <c16:uniqueId val="{00000003-37C2-4224-A768-78A4549687FE}"/>
              </c:ext>
            </c:extLst>
          </c:dPt>
          <c:dPt>
            <c:idx val="2"/>
            <c:invertIfNegative val="0"/>
            <c:bubble3D val="0"/>
            <c:spPr>
              <a:solidFill>
                <a:srgbClr val="708090"/>
              </a:solidFill>
            </c:spPr>
            <c:extLst>
              <c:ext xmlns:c16="http://schemas.microsoft.com/office/drawing/2014/chart" uri="{C3380CC4-5D6E-409C-BE32-E72D297353CC}">
                <c16:uniqueId val="{00000005-37C2-4224-A768-78A4549687FE}"/>
              </c:ext>
            </c:extLst>
          </c:dPt>
          <c:dPt>
            <c:idx val="3"/>
            <c:invertIfNegative val="0"/>
            <c:bubble3D val="0"/>
            <c:spPr>
              <a:solidFill>
                <a:srgbClr val="CD853F"/>
              </a:solidFill>
            </c:spPr>
            <c:extLst>
              <c:ext xmlns:c16="http://schemas.microsoft.com/office/drawing/2014/chart" uri="{C3380CC4-5D6E-409C-BE32-E72D297353CC}">
                <c16:uniqueId val="{00000007-37C2-4224-A768-78A4549687FE}"/>
              </c:ext>
            </c:extLst>
          </c:dPt>
          <c:dPt>
            <c:idx val="4"/>
            <c:invertIfNegative val="0"/>
            <c:bubble3D val="0"/>
            <c:spPr>
              <a:solidFill>
                <a:srgbClr val="B22222"/>
              </a:solidFill>
            </c:spPr>
            <c:extLst>
              <c:ext xmlns:c16="http://schemas.microsoft.com/office/drawing/2014/chart" uri="{C3380CC4-5D6E-409C-BE32-E72D297353CC}">
                <c16:uniqueId val="{00000009-37C2-4224-A768-78A4549687F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Vähenee merkittävästi</c:v>
                </c:pt>
                <c:pt idx="1">
                  <c:v>Vähenee</c:v>
                </c:pt>
                <c:pt idx="2">
                  <c:v>Ei vähene eikä kasva</c:v>
                </c:pt>
                <c:pt idx="3">
                  <c:v>Kasvaa</c:v>
                </c:pt>
                <c:pt idx="4">
                  <c:v>Kasvaa merkittävästi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8.9511754068716087E-2</c:v>
                </c:pt>
                <c:pt idx="1">
                  <c:v>0.11754068716094032</c:v>
                </c:pt>
                <c:pt idx="2">
                  <c:v>0.53797468354430378</c:v>
                </c:pt>
                <c:pt idx="3">
                  <c:v>0.21518987341772153</c:v>
                </c:pt>
                <c:pt idx="4">
                  <c:v>3.9783001808318265E-2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7C2-4224-A768-78A4549687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</c:scaling>
        <c:delete val="0"/>
        <c:axPos val="l"/>
        <c:majorGridlines>
          <c:spPr>
            <a:ln w="12700" cmpd="sng">
              <a:solidFill>
                <a:srgbClr val="D3D3D3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/>
                </a:pPr>
                <a:r>
                  <a:rPr lang="fi-FI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Millainen on yrityksenne näkymä tulevaisuuden rekrytointitarpeesta (2-3 vuoden aikajänne)?</c:v>
                </c:pt>
              </c:strCache>
            </c:strRef>
          </c:tx>
          <c:spPr>
            <a:solidFill>
              <a:srgbClr val="4682B4"/>
            </a:solidFill>
            <a:ln>
              <a:solidFill>
                <a:srgbClr val="4682B4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4682B4"/>
              </a:solidFill>
            </c:spPr>
            <c:extLst>
              <c:ext xmlns:c16="http://schemas.microsoft.com/office/drawing/2014/chart" uri="{C3380CC4-5D6E-409C-BE32-E72D297353CC}">
                <c16:uniqueId val="{00000001-136C-40AC-915D-CF1EFB691994}"/>
              </c:ext>
            </c:extLst>
          </c:dPt>
          <c:dPt>
            <c:idx val="1"/>
            <c:invertIfNegative val="0"/>
            <c:bubble3D val="0"/>
            <c:spPr>
              <a:solidFill>
                <a:srgbClr val="9ACD32"/>
              </a:solidFill>
            </c:spPr>
            <c:extLst>
              <c:ext xmlns:c16="http://schemas.microsoft.com/office/drawing/2014/chart" uri="{C3380CC4-5D6E-409C-BE32-E72D297353CC}">
                <c16:uniqueId val="{00000003-136C-40AC-915D-CF1EFB691994}"/>
              </c:ext>
            </c:extLst>
          </c:dPt>
          <c:dPt>
            <c:idx val="2"/>
            <c:invertIfNegative val="0"/>
            <c:bubble3D val="0"/>
            <c:spPr>
              <a:solidFill>
                <a:srgbClr val="708090"/>
              </a:solidFill>
            </c:spPr>
            <c:extLst>
              <c:ext xmlns:c16="http://schemas.microsoft.com/office/drawing/2014/chart" uri="{C3380CC4-5D6E-409C-BE32-E72D297353CC}">
                <c16:uniqueId val="{00000005-136C-40AC-915D-CF1EFB691994}"/>
              </c:ext>
            </c:extLst>
          </c:dPt>
          <c:dPt>
            <c:idx val="3"/>
            <c:invertIfNegative val="0"/>
            <c:bubble3D val="0"/>
            <c:spPr>
              <a:solidFill>
                <a:srgbClr val="CD853F"/>
              </a:solidFill>
            </c:spPr>
            <c:extLst>
              <c:ext xmlns:c16="http://schemas.microsoft.com/office/drawing/2014/chart" uri="{C3380CC4-5D6E-409C-BE32-E72D297353CC}">
                <c16:uniqueId val="{00000007-136C-40AC-915D-CF1EFB691994}"/>
              </c:ext>
            </c:extLst>
          </c:dPt>
          <c:dPt>
            <c:idx val="4"/>
            <c:invertIfNegative val="0"/>
            <c:bubble3D val="0"/>
            <c:spPr>
              <a:solidFill>
                <a:srgbClr val="B22222"/>
              </a:solidFill>
            </c:spPr>
            <c:extLst>
              <c:ext xmlns:c16="http://schemas.microsoft.com/office/drawing/2014/chart" uri="{C3380CC4-5D6E-409C-BE32-E72D297353CC}">
                <c16:uniqueId val="{00000009-136C-40AC-915D-CF1EFB69199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Vähenee merkittävästi</c:v>
                </c:pt>
                <c:pt idx="1">
                  <c:v>Vähenee</c:v>
                </c:pt>
                <c:pt idx="2">
                  <c:v>Ei vähene eikä kasva</c:v>
                </c:pt>
                <c:pt idx="3">
                  <c:v>Kasvaa</c:v>
                </c:pt>
                <c:pt idx="4">
                  <c:v>Kasvaa merkittävästi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3.9783001808318265E-2</c:v>
                </c:pt>
                <c:pt idx="1">
                  <c:v>6.50994575045208E-2</c:v>
                </c:pt>
                <c:pt idx="2">
                  <c:v>0.33996383363471971</c:v>
                </c:pt>
                <c:pt idx="3">
                  <c:v>0.45660036166365281</c:v>
                </c:pt>
                <c:pt idx="4">
                  <c:v>9.8553345388788433E-2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36C-40AC-915D-CF1EFB6919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</c:scaling>
        <c:delete val="0"/>
        <c:axPos val="l"/>
        <c:majorGridlines>
          <c:spPr>
            <a:ln w="12700" cmpd="sng">
              <a:solidFill>
                <a:srgbClr val="D3D3D3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/>
                </a:pPr>
                <a:r>
                  <a:rPr lang="fi-FI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Minkä kauppakamarin jäsen yrityksesi on? (valitse alasvetovalikoista)</c:v>
                </c:pt>
              </c:strCache>
            </c:strRef>
          </c:tx>
          <c:spPr>
            <a:solidFill>
              <a:srgbClr val="4682B4"/>
            </a:solidFill>
            <a:ln>
              <a:solidFill>
                <a:srgbClr val="4682B4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4682B4"/>
              </a:solidFill>
            </c:spPr>
            <c:extLst>
              <c:ext xmlns:c16="http://schemas.microsoft.com/office/drawing/2014/chart" uri="{C3380CC4-5D6E-409C-BE32-E72D297353CC}">
                <c16:uniqueId val="{00000001-E8FC-4ED3-9A67-BC74933A866B}"/>
              </c:ext>
            </c:extLst>
          </c:dPt>
          <c:dPt>
            <c:idx val="1"/>
            <c:invertIfNegative val="0"/>
            <c:bubble3D val="0"/>
            <c:spPr>
              <a:solidFill>
                <a:srgbClr val="9ACD32"/>
              </a:solidFill>
            </c:spPr>
            <c:extLst>
              <c:ext xmlns:c16="http://schemas.microsoft.com/office/drawing/2014/chart" uri="{C3380CC4-5D6E-409C-BE32-E72D297353CC}">
                <c16:uniqueId val="{00000003-E8FC-4ED3-9A67-BC74933A866B}"/>
              </c:ext>
            </c:extLst>
          </c:dPt>
          <c:dPt>
            <c:idx val="2"/>
            <c:invertIfNegative val="0"/>
            <c:bubble3D val="0"/>
            <c:spPr>
              <a:solidFill>
                <a:srgbClr val="708090"/>
              </a:solidFill>
            </c:spPr>
            <c:extLst>
              <c:ext xmlns:c16="http://schemas.microsoft.com/office/drawing/2014/chart" uri="{C3380CC4-5D6E-409C-BE32-E72D297353CC}">
                <c16:uniqueId val="{00000005-E8FC-4ED3-9A67-BC74933A866B}"/>
              </c:ext>
            </c:extLst>
          </c:dPt>
          <c:dPt>
            <c:idx val="3"/>
            <c:invertIfNegative val="0"/>
            <c:bubble3D val="0"/>
            <c:spPr>
              <a:solidFill>
                <a:srgbClr val="CD853F"/>
              </a:solidFill>
            </c:spPr>
            <c:extLst>
              <c:ext xmlns:c16="http://schemas.microsoft.com/office/drawing/2014/chart" uri="{C3380CC4-5D6E-409C-BE32-E72D297353CC}">
                <c16:uniqueId val="{00000007-E8FC-4ED3-9A67-BC74933A866B}"/>
              </c:ext>
            </c:extLst>
          </c:dPt>
          <c:dPt>
            <c:idx val="4"/>
            <c:invertIfNegative val="0"/>
            <c:bubble3D val="0"/>
            <c:spPr>
              <a:solidFill>
                <a:srgbClr val="B22222"/>
              </a:solidFill>
            </c:spPr>
            <c:extLst>
              <c:ext xmlns:c16="http://schemas.microsoft.com/office/drawing/2014/chart" uri="{C3380CC4-5D6E-409C-BE32-E72D297353CC}">
                <c16:uniqueId val="{00000009-E8FC-4ED3-9A67-BC74933A866B}"/>
              </c:ext>
            </c:extLst>
          </c:dPt>
          <c:dPt>
            <c:idx val="5"/>
            <c:invertIfNegative val="0"/>
            <c:bubble3D val="0"/>
            <c:spPr>
              <a:solidFill>
                <a:srgbClr val="FFA500"/>
              </a:solidFill>
            </c:spPr>
            <c:extLst>
              <c:ext xmlns:c16="http://schemas.microsoft.com/office/drawing/2014/chart" uri="{C3380CC4-5D6E-409C-BE32-E72D297353CC}">
                <c16:uniqueId val="{0000000B-E8FC-4ED3-9A67-BC74933A866B}"/>
              </c:ext>
            </c:extLst>
          </c:dPt>
          <c:dPt>
            <c:idx val="6"/>
            <c:invertIfNegative val="0"/>
            <c:bubble3D val="0"/>
            <c:spPr>
              <a:solidFill>
                <a:srgbClr val="A1A1A1"/>
              </a:solidFill>
            </c:spPr>
            <c:extLst>
              <c:ext xmlns:c16="http://schemas.microsoft.com/office/drawing/2014/chart" uri="{C3380CC4-5D6E-409C-BE32-E72D297353CC}">
                <c16:uniqueId val="{0000000D-E8FC-4ED3-9A67-BC74933A866B}"/>
              </c:ext>
            </c:extLst>
          </c:dPt>
          <c:dPt>
            <c:idx val="7"/>
            <c:invertIfNegative val="0"/>
            <c:bubble3D val="0"/>
            <c:spPr>
              <a:solidFill>
                <a:srgbClr val="FF4500"/>
              </a:solidFill>
            </c:spPr>
            <c:extLst>
              <c:ext xmlns:c16="http://schemas.microsoft.com/office/drawing/2014/chart" uri="{C3380CC4-5D6E-409C-BE32-E72D297353CC}">
                <c16:uniqueId val="{0000000F-E8FC-4ED3-9A67-BC74933A866B}"/>
              </c:ext>
            </c:extLst>
          </c:dPt>
          <c:dPt>
            <c:idx val="8"/>
            <c:invertIfNegative val="0"/>
            <c:bubble3D val="0"/>
            <c:spPr>
              <a:solidFill>
                <a:srgbClr val="A0522D"/>
              </a:solidFill>
            </c:spPr>
            <c:extLst>
              <c:ext xmlns:c16="http://schemas.microsoft.com/office/drawing/2014/chart" uri="{C3380CC4-5D6E-409C-BE32-E72D297353CC}">
                <c16:uniqueId val="{00000011-E8FC-4ED3-9A67-BC74933A866B}"/>
              </c:ext>
            </c:extLst>
          </c:dPt>
          <c:dPt>
            <c:idx val="9"/>
            <c:invertIfNegative val="0"/>
            <c:bubble3D val="0"/>
            <c:spPr>
              <a:solidFill>
                <a:srgbClr val="FFD700"/>
              </a:solidFill>
            </c:spPr>
            <c:extLst>
              <c:ext xmlns:c16="http://schemas.microsoft.com/office/drawing/2014/chart" uri="{C3380CC4-5D6E-409C-BE32-E72D297353CC}">
                <c16:uniqueId val="{00000013-E8FC-4ED3-9A67-BC74933A866B}"/>
              </c:ext>
            </c:extLst>
          </c:dPt>
          <c:dPt>
            <c:idx val="10"/>
            <c:invertIfNegative val="0"/>
            <c:bubble3D val="0"/>
            <c:spPr>
              <a:solidFill>
                <a:srgbClr val="3CB371"/>
              </a:solidFill>
            </c:spPr>
            <c:extLst>
              <c:ext xmlns:c16="http://schemas.microsoft.com/office/drawing/2014/chart" uri="{C3380CC4-5D6E-409C-BE32-E72D297353CC}">
                <c16:uniqueId val="{00000015-E8FC-4ED3-9A67-BC74933A866B}"/>
              </c:ext>
            </c:extLst>
          </c:dPt>
          <c:dPt>
            <c:idx val="11"/>
            <c:invertIfNegative val="0"/>
            <c:bubble3D val="0"/>
            <c:spPr>
              <a:solidFill>
                <a:srgbClr val="54A9DD"/>
              </a:solidFill>
            </c:spPr>
            <c:extLst>
              <c:ext xmlns:c16="http://schemas.microsoft.com/office/drawing/2014/chart" uri="{C3380CC4-5D6E-409C-BE32-E72D297353CC}">
                <c16:uniqueId val="{00000017-E8FC-4ED3-9A67-BC74933A866B}"/>
              </c:ext>
            </c:extLst>
          </c:dPt>
          <c:dPt>
            <c:idx val="12"/>
            <c:invertIfNegative val="0"/>
            <c:bubble3D val="0"/>
            <c:spPr>
              <a:solidFill>
                <a:srgbClr val="6A5ACD"/>
              </a:solidFill>
            </c:spPr>
            <c:extLst>
              <c:ext xmlns:c16="http://schemas.microsoft.com/office/drawing/2014/chart" uri="{C3380CC4-5D6E-409C-BE32-E72D297353CC}">
                <c16:uniqueId val="{00000019-E8FC-4ED3-9A67-BC74933A866B}"/>
              </c:ext>
            </c:extLst>
          </c:dPt>
          <c:dPt>
            <c:idx val="13"/>
            <c:invertIfNegative val="0"/>
            <c:bubble3D val="0"/>
            <c:spPr>
              <a:solidFill>
                <a:srgbClr val="4169E1"/>
              </a:solidFill>
            </c:spPr>
            <c:extLst>
              <c:ext xmlns:c16="http://schemas.microsoft.com/office/drawing/2014/chart" uri="{C3380CC4-5D6E-409C-BE32-E72D297353CC}">
                <c16:uniqueId val="{0000001B-E8FC-4ED3-9A67-BC74933A866B}"/>
              </c:ext>
            </c:extLst>
          </c:dPt>
          <c:dPt>
            <c:idx val="14"/>
            <c:invertIfNegative val="0"/>
            <c:bubble3D val="0"/>
            <c:spPr>
              <a:solidFill>
                <a:srgbClr val="9370DB"/>
              </a:solidFill>
            </c:spPr>
            <c:extLst>
              <c:ext xmlns:c16="http://schemas.microsoft.com/office/drawing/2014/chart" uri="{C3380CC4-5D6E-409C-BE32-E72D297353CC}">
                <c16:uniqueId val="{0000001D-E8FC-4ED3-9A67-BC74933A866B}"/>
              </c:ext>
            </c:extLst>
          </c:dPt>
          <c:dPt>
            <c:idx val="15"/>
            <c:invertIfNegative val="0"/>
            <c:bubble3D val="0"/>
            <c:spPr>
              <a:solidFill>
                <a:srgbClr val="BA55D3"/>
              </a:solidFill>
            </c:spPr>
            <c:extLst>
              <c:ext xmlns:c16="http://schemas.microsoft.com/office/drawing/2014/chart" uri="{C3380CC4-5D6E-409C-BE32-E72D297353CC}">
                <c16:uniqueId val="{0000001F-E8FC-4ED3-9A67-BC74933A866B}"/>
              </c:ext>
            </c:extLst>
          </c:dPt>
          <c:dPt>
            <c:idx val="16"/>
            <c:invertIfNegative val="0"/>
            <c:bubble3D val="0"/>
            <c:spPr>
              <a:solidFill>
                <a:srgbClr val="66CDAA"/>
              </a:solidFill>
            </c:spPr>
            <c:extLst>
              <c:ext xmlns:c16="http://schemas.microsoft.com/office/drawing/2014/chart" uri="{C3380CC4-5D6E-409C-BE32-E72D297353CC}">
                <c16:uniqueId val="{00000021-E8FC-4ED3-9A67-BC74933A866B}"/>
              </c:ext>
            </c:extLst>
          </c:dPt>
          <c:dPt>
            <c:idx val="17"/>
            <c:invertIfNegative val="0"/>
            <c:bubble3D val="0"/>
            <c:spPr>
              <a:solidFill>
                <a:srgbClr val="D8BFD8"/>
              </a:solidFill>
            </c:spPr>
            <c:extLst>
              <c:ext xmlns:c16="http://schemas.microsoft.com/office/drawing/2014/chart" uri="{C3380CC4-5D6E-409C-BE32-E72D297353CC}">
                <c16:uniqueId val="{00000023-E8FC-4ED3-9A67-BC74933A866B}"/>
              </c:ext>
            </c:extLst>
          </c:dPt>
          <c:dPt>
            <c:idx val="18"/>
            <c:invertIfNegative val="0"/>
            <c:bubble3D val="0"/>
            <c:spPr>
              <a:solidFill>
                <a:srgbClr val="FF69B4"/>
              </a:solidFill>
            </c:spPr>
            <c:extLst>
              <c:ext xmlns:c16="http://schemas.microsoft.com/office/drawing/2014/chart" uri="{C3380CC4-5D6E-409C-BE32-E72D297353CC}">
                <c16:uniqueId val="{00000025-E8FC-4ED3-9A67-BC74933A866B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Sheet1!$A$2:$A$20</c:f>
              <c:strCache>
                <c:ptCount val="19"/>
                <c:pt idx="0">
                  <c:v>Etelä-Karjalan kauppakamari</c:v>
                </c:pt>
                <c:pt idx="1">
                  <c:v>Etelä-Pohjanmaan kauppakamari</c:v>
                </c:pt>
                <c:pt idx="2">
                  <c:v>Etelä-Savon kauppakamari</c:v>
                </c:pt>
                <c:pt idx="3">
                  <c:v>Helsingin seudun kauppakamari</c:v>
                </c:pt>
                <c:pt idx="4">
                  <c:v>Hämeen kauppakamari</c:v>
                </c:pt>
                <c:pt idx="5">
                  <c:v>Keski-Suomen kauppakamari</c:v>
                </c:pt>
                <c:pt idx="6">
                  <c:v>Kuopion alueen kauppakamari</c:v>
                </c:pt>
                <c:pt idx="7">
                  <c:v>Kymenlaakson kauppakamari</c:v>
                </c:pt>
                <c:pt idx="8">
                  <c:v>Lapin kauppakamari</c:v>
                </c:pt>
                <c:pt idx="9">
                  <c:v>Länsi-Uudenmaan kauppakamari</c:v>
                </c:pt>
                <c:pt idx="10">
                  <c:v>Oulun kauppakamari</c:v>
                </c:pt>
                <c:pt idx="11">
                  <c:v>Pohjanmaan kauppakamari</c:v>
                </c:pt>
                <c:pt idx="12">
                  <c:v>Rauman kauppakamari</c:v>
                </c:pt>
                <c:pt idx="13">
                  <c:v>Riihimäen-Hyvinkään kauppakamari</c:v>
                </c:pt>
                <c:pt idx="14">
                  <c:v>Satakunnan kauppakamari</c:v>
                </c:pt>
                <c:pt idx="15">
                  <c:v>Pohjois-Karjalan kauppakamari</c:v>
                </c:pt>
                <c:pt idx="16">
                  <c:v>Tampereen kauppakamari</c:v>
                </c:pt>
                <c:pt idx="17">
                  <c:v>Turun kauppakamari</c:v>
                </c:pt>
                <c:pt idx="18">
                  <c:v>Ålands handelskammare</c:v>
                </c:pt>
              </c:strCache>
            </c:strRef>
          </c:cat>
          <c:val>
            <c:numRef>
              <c:f>Sheet1!$B$2:$B$20</c:f>
              <c:numCache>
                <c:formatCode>0.0%</c:formatCode>
                <c:ptCount val="19"/>
                <c:pt idx="0">
                  <c:v>2.1602160216021602E-2</c:v>
                </c:pt>
                <c:pt idx="1">
                  <c:v>2.8802880288028802E-2</c:v>
                </c:pt>
                <c:pt idx="2">
                  <c:v>3.2403240324032405E-2</c:v>
                </c:pt>
                <c:pt idx="3">
                  <c:v>0.24662466246624662</c:v>
                </c:pt>
                <c:pt idx="4">
                  <c:v>5.4905490549054907E-2</c:v>
                </c:pt>
                <c:pt idx="5">
                  <c:v>2.8802880288028802E-2</c:v>
                </c:pt>
                <c:pt idx="6">
                  <c:v>4.5904590459045908E-2</c:v>
                </c:pt>
                <c:pt idx="7">
                  <c:v>3.5103510351035101E-2</c:v>
                </c:pt>
                <c:pt idx="8">
                  <c:v>3.1503150315031501E-2</c:v>
                </c:pt>
                <c:pt idx="9">
                  <c:v>1.5301530153015301E-2</c:v>
                </c:pt>
                <c:pt idx="10">
                  <c:v>6.7506750675067506E-2</c:v>
                </c:pt>
                <c:pt idx="11">
                  <c:v>6.1206120612061203E-2</c:v>
                </c:pt>
                <c:pt idx="12">
                  <c:v>1.7101710171017102E-2</c:v>
                </c:pt>
                <c:pt idx="13">
                  <c:v>1.8001800180018002E-2</c:v>
                </c:pt>
                <c:pt idx="14">
                  <c:v>4.3204320432043204E-2</c:v>
                </c:pt>
                <c:pt idx="15">
                  <c:v>4.0504050405040501E-2</c:v>
                </c:pt>
                <c:pt idx="16">
                  <c:v>0.11251125112511251</c:v>
                </c:pt>
                <c:pt idx="17">
                  <c:v>9.9009900990099015E-2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E8FC-4ED3-9A67-BC74933A86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</c:scaling>
        <c:delete val="0"/>
        <c:axPos val="l"/>
        <c:majorGridlines>
          <c:spPr>
            <a:ln w="12700" cmpd="sng">
              <a:solidFill>
                <a:srgbClr val="D3D3D3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/>
                </a:pPr>
                <a:r>
                  <a:rPr lang="fi-FI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Yrityksen toimiala?</c:v>
                </c:pt>
              </c:strCache>
            </c:strRef>
          </c:tx>
          <c:spPr>
            <a:solidFill>
              <a:srgbClr val="4682B4"/>
            </a:solidFill>
            <a:ln>
              <a:solidFill>
                <a:srgbClr val="4682B4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4682B4"/>
              </a:solidFill>
            </c:spPr>
            <c:extLst>
              <c:ext xmlns:c16="http://schemas.microsoft.com/office/drawing/2014/chart" uri="{C3380CC4-5D6E-409C-BE32-E72D297353CC}">
                <c16:uniqueId val="{00000001-D25A-42FF-AE96-5550C8189D31}"/>
              </c:ext>
            </c:extLst>
          </c:dPt>
          <c:dPt>
            <c:idx val="1"/>
            <c:invertIfNegative val="0"/>
            <c:bubble3D val="0"/>
            <c:spPr>
              <a:solidFill>
                <a:srgbClr val="9ACD32"/>
              </a:solidFill>
            </c:spPr>
            <c:extLst>
              <c:ext xmlns:c16="http://schemas.microsoft.com/office/drawing/2014/chart" uri="{C3380CC4-5D6E-409C-BE32-E72D297353CC}">
                <c16:uniqueId val="{00000003-D25A-42FF-AE96-5550C8189D31}"/>
              </c:ext>
            </c:extLst>
          </c:dPt>
          <c:dPt>
            <c:idx val="2"/>
            <c:invertIfNegative val="0"/>
            <c:bubble3D val="0"/>
            <c:spPr>
              <a:solidFill>
                <a:srgbClr val="708090"/>
              </a:solidFill>
            </c:spPr>
            <c:extLst>
              <c:ext xmlns:c16="http://schemas.microsoft.com/office/drawing/2014/chart" uri="{C3380CC4-5D6E-409C-BE32-E72D297353CC}">
                <c16:uniqueId val="{00000005-D25A-42FF-AE96-5550C8189D31}"/>
              </c:ext>
            </c:extLst>
          </c:dPt>
          <c:dPt>
            <c:idx val="3"/>
            <c:invertIfNegative val="0"/>
            <c:bubble3D val="0"/>
            <c:spPr>
              <a:solidFill>
                <a:srgbClr val="CD853F"/>
              </a:solidFill>
            </c:spPr>
            <c:extLst>
              <c:ext xmlns:c16="http://schemas.microsoft.com/office/drawing/2014/chart" uri="{C3380CC4-5D6E-409C-BE32-E72D297353CC}">
                <c16:uniqueId val="{00000007-D25A-42FF-AE96-5550C8189D31}"/>
              </c:ext>
            </c:extLst>
          </c:dPt>
          <c:dPt>
            <c:idx val="4"/>
            <c:invertIfNegative val="0"/>
            <c:bubble3D val="0"/>
            <c:spPr>
              <a:solidFill>
                <a:srgbClr val="B22222"/>
              </a:solidFill>
            </c:spPr>
            <c:extLst>
              <c:ext xmlns:c16="http://schemas.microsoft.com/office/drawing/2014/chart" uri="{C3380CC4-5D6E-409C-BE32-E72D297353CC}">
                <c16:uniqueId val="{00000009-D25A-42FF-AE96-5550C8189D31}"/>
              </c:ext>
            </c:extLst>
          </c:dPt>
          <c:dPt>
            <c:idx val="5"/>
            <c:invertIfNegative val="0"/>
            <c:bubble3D val="0"/>
            <c:spPr>
              <a:solidFill>
                <a:srgbClr val="FFA500"/>
              </a:solidFill>
            </c:spPr>
            <c:extLst>
              <c:ext xmlns:c16="http://schemas.microsoft.com/office/drawing/2014/chart" uri="{C3380CC4-5D6E-409C-BE32-E72D297353CC}">
                <c16:uniqueId val="{0000000B-D25A-42FF-AE96-5550C8189D31}"/>
              </c:ext>
            </c:extLst>
          </c:dPt>
          <c:dPt>
            <c:idx val="6"/>
            <c:invertIfNegative val="0"/>
            <c:bubble3D val="0"/>
            <c:spPr>
              <a:solidFill>
                <a:srgbClr val="A1A1A1"/>
              </a:solidFill>
            </c:spPr>
            <c:extLst>
              <c:ext xmlns:c16="http://schemas.microsoft.com/office/drawing/2014/chart" uri="{C3380CC4-5D6E-409C-BE32-E72D297353CC}">
                <c16:uniqueId val="{0000000D-D25A-42FF-AE96-5550C8189D31}"/>
              </c:ext>
            </c:extLst>
          </c:dPt>
          <c:dPt>
            <c:idx val="7"/>
            <c:invertIfNegative val="0"/>
            <c:bubble3D val="0"/>
            <c:spPr>
              <a:solidFill>
                <a:srgbClr val="FF4500"/>
              </a:solidFill>
            </c:spPr>
            <c:extLst>
              <c:ext xmlns:c16="http://schemas.microsoft.com/office/drawing/2014/chart" uri="{C3380CC4-5D6E-409C-BE32-E72D297353CC}">
                <c16:uniqueId val="{0000000F-D25A-42FF-AE96-5550C8189D31}"/>
              </c:ext>
            </c:extLst>
          </c:dPt>
          <c:dPt>
            <c:idx val="8"/>
            <c:invertIfNegative val="0"/>
            <c:bubble3D val="0"/>
            <c:spPr>
              <a:solidFill>
                <a:srgbClr val="A0522D"/>
              </a:solidFill>
            </c:spPr>
            <c:extLst>
              <c:ext xmlns:c16="http://schemas.microsoft.com/office/drawing/2014/chart" uri="{C3380CC4-5D6E-409C-BE32-E72D297353CC}">
                <c16:uniqueId val="{00000011-D25A-42FF-AE96-5550C8189D31}"/>
              </c:ext>
            </c:extLst>
          </c:dPt>
          <c:dPt>
            <c:idx val="9"/>
            <c:invertIfNegative val="0"/>
            <c:bubble3D val="0"/>
            <c:spPr>
              <a:solidFill>
                <a:srgbClr val="FFD700"/>
              </a:solidFill>
            </c:spPr>
            <c:extLst>
              <c:ext xmlns:c16="http://schemas.microsoft.com/office/drawing/2014/chart" uri="{C3380CC4-5D6E-409C-BE32-E72D297353CC}">
                <c16:uniqueId val="{00000013-D25A-42FF-AE96-5550C8189D31}"/>
              </c:ext>
            </c:extLst>
          </c:dPt>
          <c:dPt>
            <c:idx val="10"/>
            <c:invertIfNegative val="0"/>
            <c:bubble3D val="0"/>
            <c:spPr>
              <a:solidFill>
                <a:srgbClr val="3CB371"/>
              </a:solidFill>
            </c:spPr>
            <c:extLst>
              <c:ext xmlns:c16="http://schemas.microsoft.com/office/drawing/2014/chart" uri="{C3380CC4-5D6E-409C-BE32-E72D297353CC}">
                <c16:uniqueId val="{00000015-D25A-42FF-AE96-5550C8189D31}"/>
              </c:ext>
            </c:extLst>
          </c:dPt>
          <c:dPt>
            <c:idx val="11"/>
            <c:invertIfNegative val="0"/>
            <c:bubble3D val="0"/>
            <c:spPr>
              <a:solidFill>
                <a:srgbClr val="54A9DD"/>
              </a:solidFill>
            </c:spPr>
            <c:extLst>
              <c:ext xmlns:c16="http://schemas.microsoft.com/office/drawing/2014/chart" uri="{C3380CC4-5D6E-409C-BE32-E72D297353CC}">
                <c16:uniqueId val="{00000017-D25A-42FF-AE96-5550C8189D31}"/>
              </c:ext>
            </c:extLst>
          </c:dPt>
          <c:dPt>
            <c:idx val="12"/>
            <c:invertIfNegative val="0"/>
            <c:bubble3D val="0"/>
            <c:spPr>
              <a:solidFill>
                <a:srgbClr val="6A5ACD"/>
              </a:solidFill>
            </c:spPr>
            <c:extLst>
              <c:ext xmlns:c16="http://schemas.microsoft.com/office/drawing/2014/chart" uri="{C3380CC4-5D6E-409C-BE32-E72D297353CC}">
                <c16:uniqueId val="{00000019-D25A-42FF-AE96-5550C8189D31}"/>
              </c:ext>
            </c:extLst>
          </c:dPt>
          <c:dPt>
            <c:idx val="13"/>
            <c:invertIfNegative val="0"/>
            <c:bubble3D val="0"/>
            <c:spPr>
              <a:solidFill>
                <a:srgbClr val="4169E1"/>
              </a:solidFill>
            </c:spPr>
            <c:extLst>
              <c:ext xmlns:c16="http://schemas.microsoft.com/office/drawing/2014/chart" uri="{C3380CC4-5D6E-409C-BE32-E72D297353CC}">
                <c16:uniqueId val="{0000001B-D25A-42FF-AE96-5550C8189D31}"/>
              </c:ext>
            </c:extLst>
          </c:dPt>
          <c:dPt>
            <c:idx val="14"/>
            <c:invertIfNegative val="0"/>
            <c:bubble3D val="0"/>
            <c:spPr>
              <a:solidFill>
                <a:srgbClr val="9370DB"/>
              </a:solidFill>
            </c:spPr>
            <c:extLst>
              <c:ext xmlns:c16="http://schemas.microsoft.com/office/drawing/2014/chart" uri="{C3380CC4-5D6E-409C-BE32-E72D297353CC}">
                <c16:uniqueId val="{0000001D-D25A-42FF-AE96-5550C8189D31}"/>
              </c:ext>
            </c:extLst>
          </c:dPt>
          <c:dPt>
            <c:idx val="15"/>
            <c:invertIfNegative val="0"/>
            <c:bubble3D val="0"/>
            <c:spPr>
              <a:solidFill>
                <a:srgbClr val="BA55D3"/>
              </a:solidFill>
            </c:spPr>
            <c:extLst>
              <c:ext xmlns:c16="http://schemas.microsoft.com/office/drawing/2014/chart" uri="{C3380CC4-5D6E-409C-BE32-E72D297353CC}">
                <c16:uniqueId val="{0000001F-D25A-42FF-AE96-5550C8189D31}"/>
              </c:ext>
            </c:extLst>
          </c:dPt>
          <c:dPt>
            <c:idx val="16"/>
            <c:invertIfNegative val="0"/>
            <c:bubble3D val="0"/>
            <c:spPr>
              <a:solidFill>
                <a:srgbClr val="66CDAA"/>
              </a:solidFill>
            </c:spPr>
            <c:extLst>
              <c:ext xmlns:c16="http://schemas.microsoft.com/office/drawing/2014/chart" uri="{C3380CC4-5D6E-409C-BE32-E72D297353CC}">
                <c16:uniqueId val="{00000021-D25A-42FF-AE96-5550C8189D31}"/>
              </c:ext>
            </c:extLst>
          </c:dPt>
          <c:dPt>
            <c:idx val="17"/>
            <c:invertIfNegative val="0"/>
            <c:bubble3D val="0"/>
            <c:spPr>
              <a:solidFill>
                <a:srgbClr val="D8BFD8"/>
              </a:solidFill>
            </c:spPr>
            <c:extLst>
              <c:ext xmlns:c16="http://schemas.microsoft.com/office/drawing/2014/chart" uri="{C3380CC4-5D6E-409C-BE32-E72D297353CC}">
                <c16:uniqueId val="{00000023-D25A-42FF-AE96-5550C8189D31}"/>
              </c:ext>
            </c:extLst>
          </c:dPt>
          <c:dPt>
            <c:idx val="18"/>
            <c:invertIfNegative val="0"/>
            <c:bubble3D val="0"/>
            <c:spPr>
              <a:solidFill>
                <a:srgbClr val="FF69B4"/>
              </a:solidFill>
            </c:spPr>
            <c:extLst>
              <c:ext xmlns:c16="http://schemas.microsoft.com/office/drawing/2014/chart" uri="{C3380CC4-5D6E-409C-BE32-E72D297353CC}">
                <c16:uniqueId val="{00000025-D25A-42FF-AE96-5550C8189D31}"/>
              </c:ext>
            </c:extLst>
          </c:dPt>
          <c:dPt>
            <c:idx val="19"/>
            <c:invertIfNegative val="0"/>
            <c:bubble3D val="0"/>
            <c:spPr>
              <a:solidFill>
                <a:srgbClr val="DB7093"/>
              </a:solidFill>
            </c:spPr>
            <c:extLst>
              <c:ext xmlns:c16="http://schemas.microsoft.com/office/drawing/2014/chart" uri="{C3380CC4-5D6E-409C-BE32-E72D297353CC}">
                <c16:uniqueId val="{00000027-D25A-42FF-AE96-5550C8189D31}"/>
              </c:ext>
            </c:extLst>
          </c:dPt>
          <c:dPt>
            <c:idx val="20"/>
            <c:invertIfNegative val="0"/>
            <c:bubble3D val="0"/>
            <c:spPr>
              <a:solidFill>
                <a:srgbClr val="4682B4"/>
              </a:solidFill>
            </c:spPr>
            <c:extLst>
              <c:ext xmlns:c16="http://schemas.microsoft.com/office/drawing/2014/chart" uri="{C3380CC4-5D6E-409C-BE32-E72D297353CC}">
                <c16:uniqueId val="{00000029-D25A-42FF-AE96-5550C8189D31}"/>
              </c:ext>
            </c:extLst>
          </c:dPt>
          <c:dPt>
            <c:idx val="21"/>
            <c:invertIfNegative val="0"/>
            <c:bubble3D val="0"/>
            <c:spPr>
              <a:solidFill>
                <a:srgbClr val="9ACD32"/>
              </a:solidFill>
            </c:spPr>
            <c:extLst>
              <c:ext xmlns:c16="http://schemas.microsoft.com/office/drawing/2014/chart" uri="{C3380CC4-5D6E-409C-BE32-E72D297353CC}">
                <c16:uniqueId val="{0000002B-D25A-42FF-AE96-5550C8189D31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Sheet1!$A$2:$A$23</c:f>
              <c:strCache>
                <c:ptCount val="22"/>
                <c:pt idx="0">
                  <c:v>Maatalous, metsätalous ja kalatalous</c:v>
                </c:pt>
                <c:pt idx="1">
                  <c:v>Kaivostoiminta ja louhinta</c:v>
                </c:pt>
                <c:pt idx="2">
                  <c:v>Teollisuus</c:v>
                </c:pt>
                <c:pt idx="3">
                  <c:v>Sähkö-, kaasu- ja lämpöhuolto, jäähdytysliiketoiminta</c:v>
                </c:pt>
                <c:pt idx="4">
                  <c:v>Vesihuolto, viemäri- ja jätevesihuolto, jätehuolto ja muu ympäristön puhtaanapito</c:v>
                </c:pt>
                <c:pt idx="5">
                  <c:v>Rakentaminen	</c:v>
                </c:pt>
                <c:pt idx="6">
                  <c:v>Tukku- ja vähittäiskauppa; moottoriajoneuvojen ja moottoripyörien korjaus</c:v>
                </c:pt>
                <c:pt idx="7">
                  <c:v>Kuljetus ja varastointi</c:v>
                </c:pt>
                <c:pt idx="8">
                  <c:v>Majoitus- ja ravitsemistoiminta</c:v>
                </c:pt>
                <c:pt idx="9">
                  <c:v>Informaatio ja viestintä</c:v>
                </c:pt>
                <c:pt idx="10">
                  <c:v>Rahoitus- ja vakuutustoiminta</c:v>
                </c:pt>
                <c:pt idx="11">
                  <c:v>Kiinteistöalan toiminta</c:v>
                </c:pt>
                <c:pt idx="12">
                  <c:v>Ammatillinen, tieteellinen ja tekninen toiminta</c:v>
                </c:pt>
                <c:pt idx="13">
                  <c:v>Hallinto- ja tukipalvelutoiminta</c:v>
                </c:pt>
                <c:pt idx="14">
                  <c:v>Julkinen hallinto ja maanpuolustus; pakollinen sosiaalivakuutus</c:v>
                </c:pt>
                <c:pt idx="15">
                  <c:v>Koulutus</c:v>
                </c:pt>
                <c:pt idx="16">
                  <c:v>Terveys- ja sosiaalipalvelut</c:v>
                </c:pt>
                <c:pt idx="17">
                  <c:v>Taiteet, viihde ja virkistys</c:v>
                </c:pt>
                <c:pt idx="18">
                  <c:v>Muu palvelutoiminta</c:v>
                </c:pt>
                <c:pt idx="19">
                  <c:v>Kotitalouksien toiminta työnantajina; kotitalouksien eriyttämätön toiminta tavaroiden ja palvelujen tuottamiseksi omaan käyttöön</c:v>
                </c:pt>
                <c:pt idx="20">
                  <c:v>Kansainvälisten organisaatioiden ja toimielinten toiminta</c:v>
                </c:pt>
                <c:pt idx="21">
                  <c:v>Joku muu, mikä?</c:v>
                </c:pt>
              </c:strCache>
            </c:strRef>
          </c:cat>
          <c:val>
            <c:numRef>
              <c:f>Sheet1!$B$2:$B$23</c:f>
              <c:numCache>
                <c:formatCode>0.0%</c:formatCode>
                <c:ptCount val="22"/>
                <c:pt idx="0">
                  <c:v>6.3006300630063005E-3</c:v>
                </c:pt>
                <c:pt idx="1">
                  <c:v>2.7002700270027003E-3</c:v>
                </c:pt>
                <c:pt idx="2">
                  <c:v>0.22682268226822683</c:v>
                </c:pt>
                <c:pt idx="3">
                  <c:v>2.2502250225022502E-2</c:v>
                </c:pt>
                <c:pt idx="4">
                  <c:v>7.2007200720072004E-3</c:v>
                </c:pt>
                <c:pt idx="5">
                  <c:v>8.7308730873087312E-2</c:v>
                </c:pt>
                <c:pt idx="6">
                  <c:v>9.5409540954095415E-2</c:v>
                </c:pt>
                <c:pt idx="7">
                  <c:v>3.6003600360036005E-2</c:v>
                </c:pt>
                <c:pt idx="8">
                  <c:v>3.4203420342034205E-2</c:v>
                </c:pt>
                <c:pt idx="9">
                  <c:v>7.6507650765076513E-2</c:v>
                </c:pt>
                <c:pt idx="10">
                  <c:v>1.8001800180018002E-2</c:v>
                </c:pt>
                <c:pt idx="11">
                  <c:v>3.6903690369036901E-2</c:v>
                </c:pt>
                <c:pt idx="12">
                  <c:v>5.1305130513051307E-2</c:v>
                </c:pt>
                <c:pt idx="13">
                  <c:v>6.5706570657065713E-2</c:v>
                </c:pt>
                <c:pt idx="14">
                  <c:v>3.6003600360036002E-3</c:v>
                </c:pt>
                <c:pt idx="15">
                  <c:v>2.4302430243024302E-2</c:v>
                </c:pt>
                <c:pt idx="16">
                  <c:v>2.6102610261026102E-2</c:v>
                </c:pt>
                <c:pt idx="17">
                  <c:v>1.3501350135013501E-2</c:v>
                </c:pt>
                <c:pt idx="18">
                  <c:v>0.13321332133213321</c:v>
                </c:pt>
                <c:pt idx="19">
                  <c:v>0</c:v>
                </c:pt>
                <c:pt idx="20">
                  <c:v>2.7002700270027003E-3</c:v>
                </c:pt>
                <c:pt idx="21">
                  <c:v>2.9702970297029702E-2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C-D25A-42FF-AE96-5550C8189D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</c:scaling>
        <c:delete val="0"/>
        <c:axPos val="l"/>
        <c:majorGridlines>
          <c:spPr>
            <a:ln w="12700" cmpd="sng">
              <a:solidFill>
                <a:srgbClr val="D3D3D3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/>
                </a:pPr>
                <a:r>
                  <a:rPr lang="fi-FI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Yrityksen vuosiliikevaihto?</c:v>
                </c:pt>
              </c:strCache>
            </c:strRef>
          </c:tx>
          <c:spPr>
            <a:solidFill>
              <a:srgbClr val="4682B4"/>
            </a:solidFill>
            <a:ln>
              <a:solidFill>
                <a:srgbClr val="4682B4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4682B4"/>
              </a:solidFill>
            </c:spPr>
            <c:extLst>
              <c:ext xmlns:c16="http://schemas.microsoft.com/office/drawing/2014/chart" uri="{C3380CC4-5D6E-409C-BE32-E72D297353CC}">
                <c16:uniqueId val="{00000001-1488-47C3-A55D-AAC62975585F}"/>
              </c:ext>
            </c:extLst>
          </c:dPt>
          <c:dPt>
            <c:idx val="1"/>
            <c:invertIfNegative val="0"/>
            <c:bubble3D val="0"/>
            <c:spPr>
              <a:solidFill>
                <a:srgbClr val="9ACD32"/>
              </a:solidFill>
            </c:spPr>
            <c:extLst>
              <c:ext xmlns:c16="http://schemas.microsoft.com/office/drawing/2014/chart" uri="{C3380CC4-5D6E-409C-BE32-E72D297353CC}">
                <c16:uniqueId val="{00000003-1488-47C3-A55D-AAC62975585F}"/>
              </c:ext>
            </c:extLst>
          </c:dPt>
          <c:dPt>
            <c:idx val="2"/>
            <c:invertIfNegative val="0"/>
            <c:bubble3D val="0"/>
            <c:spPr>
              <a:solidFill>
                <a:srgbClr val="708090"/>
              </a:solidFill>
            </c:spPr>
            <c:extLst>
              <c:ext xmlns:c16="http://schemas.microsoft.com/office/drawing/2014/chart" uri="{C3380CC4-5D6E-409C-BE32-E72D297353CC}">
                <c16:uniqueId val="{00000005-1488-47C3-A55D-AAC62975585F}"/>
              </c:ext>
            </c:extLst>
          </c:dPt>
          <c:dPt>
            <c:idx val="3"/>
            <c:invertIfNegative val="0"/>
            <c:bubble3D val="0"/>
            <c:spPr>
              <a:solidFill>
                <a:srgbClr val="CD853F"/>
              </a:solidFill>
            </c:spPr>
            <c:extLst>
              <c:ext xmlns:c16="http://schemas.microsoft.com/office/drawing/2014/chart" uri="{C3380CC4-5D6E-409C-BE32-E72D297353CC}">
                <c16:uniqueId val="{00000007-1488-47C3-A55D-AAC62975585F}"/>
              </c:ext>
            </c:extLst>
          </c:dPt>
          <c:dPt>
            <c:idx val="4"/>
            <c:invertIfNegative val="0"/>
            <c:bubble3D val="0"/>
            <c:spPr>
              <a:solidFill>
                <a:srgbClr val="B22222"/>
              </a:solidFill>
            </c:spPr>
            <c:extLst>
              <c:ext xmlns:c16="http://schemas.microsoft.com/office/drawing/2014/chart" uri="{C3380CC4-5D6E-409C-BE32-E72D297353CC}">
                <c16:uniqueId val="{00000009-1488-47C3-A55D-AAC62975585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alle 2 milj. euroa (mikroyritys)</c:v>
                </c:pt>
                <c:pt idx="1">
                  <c:v>alle 10 milj. euroa (pienyritys)</c:v>
                </c:pt>
                <c:pt idx="2">
                  <c:v>alle 50 milj. euroa (keskisuuri yritys)</c:v>
                </c:pt>
                <c:pt idx="3">
                  <c:v>yli 50 milj. euroa (suuryritys)</c:v>
                </c:pt>
                <c:pt idx="4">
                  <c:v>En osaa sanoa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0.47884788478847884</c:v>
                </c:pt>
                <c:pt idx="1">
                  <c:v>0.279027902790279</c:v>
                </c:pt>
                <c:pt idx="2">
                  <c:v>0.15031503150315031</c:v>
                </c:pt>
                <c:pt idx="3">
                  <c:v>9.0009000900090008E-2</c:v>
                </c:pt>
                <c:pt idx="4">
                  <c:v>1.8001800180018001E-3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488-47C3-A55D-AAC6297558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</c:scaling>
        <c:delete val="0"/>
        <c:axPos val="l"/>
        <c:majorGridlines>
          <c:spPr>
            <a:ln w="12700" cmpd="sng">
              <a:solidFill>
                <a:srgbClr val="D3D3D3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/>
                </a:pPr>
                <a:r>
                  <a:rPr lang="fi-FI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Yrityksen henkilöstömäärä?</c:v>
                </c:pt>
              </c:strCache>
            </c:strRef>
          </c:tx>
          <c:spPr>
            <a:solidFill>
              <a:srgbClr val="4682B4"/>
            </a:solidFill>
            <a:ln>
              <a:solidFill>
                <a:srgbClr val="4682B4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4682B4"/>
              </a:solidFill>
            </c:spPr>
            <c:extLst>
              <c:ext xmlns:c16="http://schemas.microsoft.com/office/drawing/2014/chart" uri="{C3380CC4-5D6E-409C-BE32-E72D297353CC}">
                <c16:uniqueId val="{00000001-C074-4A4E-AD97-7F4666700507}"/>
              </c:ext>
            </c:extLst>
          </c:dPt>
          <c:dPt>
            <c:idx val="1"/>
            <c:invertIfNegative val="0"/>
            <c:bubble3D val="0"/>
            <c:spPr>
              <a:solidFill>
                <a:srgbClr val="9ACD32"/>
              </a:solidFill>
            </c:spPr>
            <c:extLst>
              <c:ext xmlns:c16="http://schemas.microsoft.com/office/drawing/2014/chart" uri="{C3380CC4-5D6E-409C-BE32-E72D297353CC}">
                <c16:uniqueId val="{00000003-C074-4A4E-AD97-7F4666700507}"/>
              </c:ext>
            </c:extLst>
          </c:dPt>
          <c:dPt>
            <c:idx val="2"/>
            <c:invertIfNegative val="0"/>
            <c:bubble3D val="0"/>
            <c:spPr>
              <a:solidFill>
                <a:srgbClr val="708090"/>
              </a:solidFill>
            </c:spPr>
            <c:extLst>
              <c:ext xmlns:c16="http://schemas.microsoft.com/office/drawing/2014/chart" uri="{C3380CC4-5D6E-409C-BE32-E72D297353CC}">
                <c16:uniqueId val="{00000005-C074-4A4E-AD97-7F4666700507}"/>
              </c:ext>
            </c:extLst>
          </c:dPt>
          <c:dPt>
            <c:idx val="3"/>
            <c:invertIfNegative val="0"/>
            <c:bubble3D val="0"/>
            <c:spPr>
              <a:solidFill>
                <a:srgbClr val="CD853F"/>
              </a:solidFill>
            </c:spPr>
            <c:extLst>
              <c:ext xmlns:c16="http://schemas.microsoft.com/office/drawing/2014/chart" uri="{C3380CC4-5D6E-409C-BE32-E72D297353CC}">
                <c16:uniqueId val="{00000007-C074-4A4E-AD97-7F4666700507}"/>
              </c:ext>
            </c:extLst>
          </c:dPt>
          <c:dPt>
            <c:idx val="4"/>
            <c:invertIfNegative val="0"/>
            <c:bubble3D val="0"/>
            <c:spPr>
              <a:solidFill>
                <a:srgbClr val="B22222"/>
              </a:solidFill>
            </c:spPr>
            <c:extLst>
              <c:ext xmlns:c16="http://schemas.microsoft.com/office/drawing/2014/chart" uri="{C3380CC4-5D6E-409C-BE32-E72D297353CC}">
                <c16:uniqueId val="{00000009-C074-4A4E-AD97-7F4666700507}"/>
              </c:ext>
            </c:extLst>
          </c:dPt>
          <c:dPt>
            <c:idx val="5"/>
            <c:invertIfNegative val="0"/>
            <c:bubble3D val="0"/>
            <c:spPr>
              <a:solidFill>
                <a:srgbClr val="FFA500"/>
              </a:solidFill>
            </c:spPr>
            <c:extLst>
              <c:ext xmlns:c16="http://schemas.microsoft.com/office/drawing/2014/chart" uri="{C3380CC4-5D6E-409C-BE32-E72D297353CC}">
                <c16:uniqueId val="{0000000B-C074-4A4E-AD97-7F466670050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smtId="4294967295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0 (Yksinyrittäjä) </c:v>
                </c:pt>
                <c:pt idx="1">
                  <c:v>1-5 </c:v>
                </c:pt>
                <c:pt idx="2">
                  <c:v>5-9</c:v>
                </c:pt>
                <c:pt idx="3">
                  <c:v>10-49</c:v>
                </c:pt>
                <c:pt idx="4">
                  <c:v>50-249</c:v>
                </c:pt>
                <c:pt idx="5">
                  <c:v>Yli 250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5.1305130513051307E-2</c:v>
                </c:pt>
                <c:pt idx="1">
                  <c:v>0.21692169216921692</c:v>
                </c:pt>
                <c:pt idx="2">
                  <c:v>0.13051305130513052</c:v>
                </c:pt>
                <c:pt idx="3">
                  <c:v>0.36633663366336633</c:v>
                </c:pt>
                <c:pt idx="4">
                  <c:v>0.15571557155715571</c:v>
                </c:pt>
                <c:pt idx="5">
                  <c:v>7.9207920792079209E-2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074-4A4E-AD97-7F46667005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</c:scaling>
        <c:delete val="0"/>
        <c:axPos val="l"/>
        <c:majorGridlines>
          <c:spPr>
            <a:ln w="12700" cmpd="sng">
              <a:solidFill>
                <a:srgbClr val="D3D3D3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/>
                </a:pPr>
                <a:r>
                  <a:rPr lang="fi-FI" b="0"/>
                  <a:t>Prosentti</a:t>
                </a:r>
              </a:p>
            </c:rich>
          </c:tx>
          <c:overlay val="0"/>
        </c:title>
        <c:numFmt formatCode="0%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smtId="4294967295"/>
            </a:pPr>
            <a:endParaRPr lang="fi-FI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smtId="4294967295"/>
      </a:pPr>
      <a:endParaRPr lang="fi-FI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0D13AD00-C0F7-46C4-97A0-1A15665499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D1D9ED9-B1D8-4F59-A4EE-7828DF5F91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65B33-1624-4EA1-90F0-5548CCE4D91F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BDD7E1E-C080-4A9B-A6B9-3C41B12105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0637475-3517-4217-AF00-9C56D3AD838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3EBE3-D7EB-4F27-B056-652D08283A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3057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A4EDE-2E67-4E29-A719-B79571B32F10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9D44A-A2CE-4F46-8183-3B78CFA07A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006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7" Type="http://schemas.openxmlformats.org/officeDocument/2006/relationships/image" Target="../media/image24.sv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3.png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30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9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30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9.png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7" Type="http://schemas.openxmlformats.org/officeDocument/2006/relationships/image" Target="../media/image36.svg"/><Relationship Id="rId2" Type="http://schemas.openxmlformats.org/officeDocument/2006/relationships/image" Target="../media/image3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5.png"/><Relationship Id="rId5" Type="http://schemas.openxmlformats.org/officeDocument/2006/relationships/image" Target="../media/image34.svg"/><Relationship Id="rId4" Type="http://schemas.openxmlformats.org/officeDocument/2006/relationships/image" Target="../media/image3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7" Type="http://schemas.openxmlformats.org/officeDocument/2006/relationships/image" Target="../media/image36.svg"/><Relationship Id="rId2" Type="http://schemas.openxmlformats.org/officeDocument/2006/relationships/image" Target="../media/image3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5.png"/><Relationship Id="rId5" Type="http://schemas.openxmlformats.org/officeDocument/2006/relationships/image" Target="../media/image38.svg"/><Relationship Id="rId4" Type="http://schemas.openxmlformats.org/officeDocument/2006/relationships/image" Target="../media/image3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svg"/><Relationship Id="rId7" Type="http://schemas.openxmlformats.org/officeDocument/2006/relationships/image" Target="../media/image36.svg"/><Relationship Id="rId2" Type="http://schemas.openxmlformats.org/officeDocument/2006/relationships/image" Target="../media/image3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5.png"/><Relationship Id="rId5" Type="http://schemas.openxmlformats.org/officeDocument/2006/relationships/image" Target="../media/image42.svg"/><Relationship Id="rId4" Type="http://schemas.openxmlformats.org/officeDocument/2006/relationships/image" Target="../media/image41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svg"/><Relationship Id="rId2" Type="http://schemas.openxmlformats.org/officeDocument/2006/relationships/image" Target="../media/image4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svg"/><Relationship Id="rId2" Type="http://schemas.openxmlformats.org/officeDocument/2006/relationships/image" Target="../media/image4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svg"/><Relationship Id="rId7" Type="http://schemas.openxmlformats.org/officeDocument/2006/relationships/image" Target="../media/image49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8.png"/><Relationship Id="rId11" Type="http://schemas.openxmlformats.org/officeDocument/2006/relationships/image" Target="../media/image53.svg"/><Relationship Id="rId5" Type="http://schemas.openxmlformats.org/officeDocument/2006/relationships/image" Target="../media/image47.sv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svg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svg"/><Relationship Id="rId7" Type="http://schemas.openxmlformats.org/officeDocument/2006/relationships/image" Target="../media/image49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8.png"/><Relationship Id="rId11" Type="http://schemas.openxmlformats.org/officeDocument/2006/relationships/image" Target="../media/image53.svg"/><Relationship Id="rId5" Type="http://schemas.openxmlformats.org/officeDocument/2006/relationships/image" Target="../media/image47.sv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svg"/><Relationship Id="rId7" Type="http://schemas.openxmlformats.org/officeDocument/2006/relationships/image" Target="../media/image49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8.png"/><Relationship Id="rId11" Type="http://schemas.openxmlformats.org/officeDocument/2006/relationships/image" Target="../media/image53.svg"/><Relationship Id="rId5" Type="http://schemas.openxmlformats.org/officeDocument/2006/relationships/image" Target="../media/image47.sv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sv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svg"/><Relationship Id="rId7" Type="http://schemas.openxmlformats.org/officeDocument/2006/relationships/image" Target="../media/image49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8.png"/><Relationship Id="rId11" Type="http://schemas.openxmlformats.org/officeDocument/2006/relationships/image" Target="../media/image53.svg"/><Relationship Id="rId5" Type="http://schemas.openxmlformats.org/officeDocument/2006/relationships/image" Target="../media/image47.sv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svg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svg"/><Relationship Id="rId7" Type="http://schemas.openxmlformats.org/officeDocument/2006/relationships/image" Target="../media/image49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8.png"/><Relationship Id="rId11" Type="http://schemas.openxmlformats.org/officeDocument/2006/relationships/image" Target="../media/image53.svg"/><Relationship Id="rId5" Type="http://schemas.openxmlformats.org/officeDocument/2006/relationships/image" Target="../media/image47.sv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sv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svg"/><Relationship Id="rId2" Type="http://schemas.openxmlformats.org/officeDocument/2006/relationships/image" Target="../media/image5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7.svg"/><Relationship Id="rId4" Type="http://schemas.openxmlformats.org/officeDocument/2006/relationships/image" Target="../media/image56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svg"/><Relationship Id="rId2" Type="http://schemas.openxmlformats.org/officeDocument/2006/relationships/image" Target="../media/image5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1.svg"/><Relationship Id="rId4" Type="http://schemas.openxmlformats.org/officeDocument/2006/relationships/image" Target="../media/image60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svg"/><Relationship Id="rId2" Type="http://schemas.openxmlformats.org/officeDocument/2006/relationships/image" Target="../media/image6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7.svg"/><Relationship Id="rId4" Type="http://schemas.openxmlformats.org/officeDocument/2006/relationships/image" Target="../media/image56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svg"/><Relationship Id="rId7" Type="http://schemas.openxmlformats.org/officeDocument/2006/relationships/image" Target="../media/image69.svg"/><Relationship Id="rId2" Type="http://schemas.openxmlformats.org/officeDocument/2006/relationships/image" Target="../media/image6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8.png"/><Relationship Id="rId5" Type="http://schemas.openxmlformats.org/officeDocument/2006/relationships/image" Target="../media/image67.svg"/><Relationship Id="rId4" Type="http://schemas.openxmlformats.org/officeDocument/2006/relationships/image" Target="../media/image66.png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3" Type="http://schemas.openxmlformats.org/officeDocument/2006/relationships/image" Target="../media/image71.svg"/><Relationship Id="rId7" Type="http://schemas.openxmlformats.org/officeDocument/2006/relationships/image" Target="../media/image75.svg"/><Relationship Id="rId2" Type="http://schemas.openxmlformats.org/officeDocument/2006/relationships/image" Target="../media/image7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4.png"/><Relationship Id="rId11" Type="http://schemas.openxmlformats.org/officeDocument/2006/relationships/image" Target="../media/image79.svg"/><Relationship Id="rId5" Type="http://schemas.openxmlformats.org/officeDocument/2006/relationships/image" Target="../media/image73.svg"/><Relationship Id="rId10" Type="http://schemas.openxmlformats.org/officeDocument/2006/relationships/image" Target="../media/image78.png"/><Relationship Id="rId4" Type="http://schemas.openxmlformats.org/officeDocument/2006/relationships/image" Target="../media/image72.png"/><Relationship Id="rId9" Type="http://schemas.openxmlformats.org/officeDocument/2006/relationships/image" Target="../media/image77.sv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80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9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14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E6F49A0-FC37-483B-A6BC-0606E841E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7487" y="5095762"/>
            <a:ext cx="1685925" cy="162571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8593BCF-7A5B-4B52-9A30-865508682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49650F-ACEB-47BF-A79C-DAD586C0C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61893-DAA3-44E3-A94E-869276D6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B5EE5E-E323-42F2-925B-E079EA7C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FB584C-1F89-43BB-81D0-EB40F49D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8879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Otsikko ja sisältö">
    <p:bg>
      <p:bgPr>
        <a:solidFill>
          <a:schemeClr val="accent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395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tsikko kaksi sisältökohdett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269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Otsikko kaksi sisältökohdett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4047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Otsikko kaksi sisältökohdett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239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Otsikko kaksi sisältökohdetta">
    <p:bg>
      <p:bgPr>
        <a:solidFill>
          <a:schemeClr val="accent3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1908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Otsikko kaksi sisältökohdetta">
    <p:bg>
      <p:bgPr>
        <a:solidFill>
          <a:schemeClr val="accent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674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Otsikko kaksi bullet laat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976C6E2E-5B4B-49E3-843E-B07694F90B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89006" y="5227846"/>
            <a:ext cx="1779169" cy="1520176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54CDE024-7E5C-4BD8-B2EB-6DCB8B5B1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13081BD-C46C-450D-8618-2AF01473B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A6FE569-744F-416C-ADFB-36FD23C887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7A8968B-4885-4954-A8AE-E2ACB1AB5C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3B1ACDB-129E-441F-867B-CB6C50E8A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DB73D72-9ACC-4A37-B341-2AF2557D8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7543C53-3B89-43A6-A0D7-009362306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4BDA9E4-AED8-49E0-9A30-7FB1AF68F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8505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ko + bulle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BE77E6-615D-4D4C-BE1C-0D771B5DC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F50B41C-A785-442E-8605-9A5C01790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060825"/>
          </a:xfrm>
          <a:noFill/>
          <a:effectLst>
            <a:softEdge rad="0"/>
          </a:effectLst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645685C-3B8E-403A-8CD1-EA81B7092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F1DF58A-BE8F-44E8-8A44-3228E06D3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2476FCF-A79E-4BA9-BB4D-FA18AE632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BC46340-5BE4-4359-84C1-370B1A763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63403A59-05C6-4640-B46D-FE97A44E5B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89006" y="5227846"/>
            <a:ext cx="1779169" cy="152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805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+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</a:t>
            </a:r>
            <a:r>
              <a:rPr lang="fi-FI" dirty="0" err="1"/>
              <a:t>perustyylgffejä</a:t>
            </a:r>
            <a:r>
              <a:rPr lang="fi-FI" dirty="0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4807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+ teksti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</a:t>
            </a:r>
            <a:r>
              <a:rPr lang="fi-FI" dirty="0" err="1"/>
              <a:t>perustyylgffejä</a:t>
            </a:r>
            <a:r>
              <a:rPr lang="fi-FI" dirty="0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29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Otsikko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E6F49A0-FC37-483B-A6BC-0606E841E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7487" y="5095762"/>
            <a:ext cx="1685925" cy="162571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8593BCF-7A5B-4B52-9A30-865508682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49650F-ACEB-47BF-A79C-DAD586C0C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61893-DAA3-44E3-A94E-869276D6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B5EE5E-E323-42F2-925B-E079EA7C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FB584C-1F89-43BB-81D0-EB40F49D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94833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+ teksti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</a:t>
            </a:r>
            <a:r>
              <a:rPr lang="fi-FI" dirty="0" err="1"/>
              <a:t>perustyylgffejä</a:t>
            </a:r>
            <a:r>
              <a:rPr lang="fi-FI" dirty="0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8384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 + teksti">
    <p:bg>
      <p:bgPr>
        <a:solidFill>
          <a:schemeClr val="accent3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</a:t>
            </a:r>
            <a:r>
              <a:rPr lang="fi-FI" dirty="0" err="1"/>
              <a:t>perustyylgffejä</a:t>
            </a:r>
            <a:r>
              <a:rPr lang="fi-FI" dirty="0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2841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+ teksti">
    <p:bg>
      <p:bgPr>
        <a:solidFill>
          <a:schemeClr val="accent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</a:t>
            </a:r>
            <a:r>
              <a:rPr lang="fi-FI" dirty="0" err="1"/>
              <a:t>perustyylgffejä</a:t>
            </a:r>
            <a:r>
              <a:rPr lang="fi-FI" dirty="0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668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inen otsikko +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>
            <a:extLst>
              <a:ext uri="{FF2B5EF4-FFF2-40B4-BE49-F238E27FC236}">
                <a16:creationId xmlns:a16="http://schemas.microsoft.com/office/drawing/2014/main" id="{744BF0AD-73B7-4FC9-A1E5-CF240B8D56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74040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EBB835ED-F1BE-4428-8496-D2CCCE307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987424"/>
            <a:ext cx="3819524" cy="1421928"/>
          </a:xfrm>
        </p:spPr>
        <p:txBody>
          <a:bodyPr wrap="square" anchor="t" anchorCtr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8" name="Sisällön paikkamerkki 2">
            <a:extLst>
              <a:ext uri="{FF2B5EF4-FFF2-40B4-BE49-F238E27FC236}">
                <a16:creationId xmlns:a16="http://schemas.microsoft.com/office/drawing/2014/main" id="{D4EFCC1C-3227-4CEB-A635-14A9CD3AA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3100" y="987424"/>
            <a:ext cx="5649912" cy="4108337"/>
          </a:xfrm>
          <a:noFill/>
          <a:effectLst>
            <a:softEdge rad="0"/>
          </a:effectLst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A562617-38D9-47FA-B49A-D90F6775B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57C4BA12-804C-43D5-9F18-56A37DC8363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72725" y="5204287"/>
            <a:ext cx="1724025" cy="1567295"/>
          </a:xfrm>
          <a:prstGeom prst="rect">
            <a:avLst/>
          </a:prstGeom>
        </p:spPr>
      </p:pic>
      <p:sp>
        <p:nvSpPr>
          <p:cNvPr id="19" name="Tekstiruutu 18">
            <a:extLst>
              <a:ext uri="{FF2B5EF4-FFF2-40B4-BE49-F238E27FC236}">
                <a16:creationId xmlns:a16="http://schemas.microsoft.com/office/drawing/2014/main" id="{B754219F-58F4-4CD3-A3B6-8850AEC290CF}"/>
              </a:ext>
            </a:extLst>
          </p:cNvPr>
          <p:cNvSpPr txBox="1"/>
          <p:nvPr userDrawn="1"/>
        </p:nvSpPr>
        <p:spPr>
          <a:xfrm>
            <a:off x="659981" y="5248354"/>
            <a:ext cx="2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800" b="1" dirty="0"/>
              <a:t>kauppakamari.fi</a:t>
            </a:r>
          </a:p>
        </p:txBody>
      </p:sp>
      <p:sp>
        <p:nvSpPr>
          <p:cNvPr id="20" name="Suorakulmio 19">
            <a:extLst>
              <a:ext uri="{FF2B5EF4-FFF2-40B4-BE49-F238E27FC236}">
                <a16:creationId xmlns:a16="http://schemas.microsoft.com/office/drawing/2014/main" id="{94EBB1DF-6FFB-4870-ABD5-A1537D19ABB0}"/>
              </a:ext>
            </a:extLst>
          </p:cNvPr>
          <p:cNvSpPr/>
          <p:nvPr userDrawn="1"/>
        </p:nvSpPr>
        <p:spPr>
          <a:xfrm>
            <a:off x="647701" y="5987018"/>
            <a:ext cx="122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 dirty="0"/>
              <a:t>@K3FIN</a:t>
            </a:r>
          </a:p>
        </p:txBody>
      </p:sp>
      <p:sp>
        <p:nvSpPr>
          <p:cNvPr id="22" name="Suorakulmio 21">
            <a:extLst>
              <a:ext uri="{FF2B5EF4-FFF2-40B4-BE49-F238E27FC236}">
                <a16:creationId xmlns:a16="http://schemas.microsoft.com/office/drawing/2014/main" id="{5B4B2F60-917B-4BA3-80D6-F6C156BEAAFD}"/>
              </a:ext>
            </a:extLst>
          </p:cNvPr>
          <p:cNvSpPr/>
          <p:nvPr userDrawn="1"/>
        </p:nvSpPr>
        <p:spPr>
          <a:xfrm>
            <a:off x="647701" y="5617686"/>
            <a:ext cx="325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 dirty="0"/>
              <a:t>#Keskuskauppakamari</a:t>
            </a:r>
          </a:p>
        </p:txBody>
      </p:sp>
    </p:spTree>
    <p:extLst>
      <p:ext uri="{BB962C8B-B14F-4D97-AF65-F5344CB8AC3E}">
        <p14:creationId xmlns:p14="http://schemas.microsoft.com/office/powerpoint/2010/main" val="14509045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me otsikko +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F3CB7812-0C1C-4E8B-A124-FBD73E9104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74040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EBB835ED-F1BE-4428-8496-D2CCCE307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987424"/>
            <a:ext cx="3819524" cy="1421928"/>
          </a:xfrm>
        </p:spPr>
        <p:txBody>
          <a:bodyPr wrap="square" anchor="t" anchorCtr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8" name="Sisällön paikkamerkki 2">
            <a:extLst>
              <a:ext uri="{FF2B5EF4-FFF2-40B4-BE49-F238E27FC236}">
                <a16:creationId xmlns:a16="http://schemas.microsoft.com/office/drawing/2014/main" id="{D4EFCC1C-3227-4CEB-A635-14A9CD3AA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3100" y="987424"/>
            <a:ext cx="5649912" cy="4108337"/>
          </a:xfrm>
          <a:noFill/>
          <a:effectLst>
            <a:softEdge rad="0"/>
          </a:effectLst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A562617-38D9-47FA-B49A-D90F6775B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5E98C015-B47F-406B-B133-D92C89B9583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30533" y="5220255"/>
            <a:ext cx="1794792" cy="1533525"/>
          </a:xfrm>
          <a:prstGeom prst="rect">
            <a:avLst/>
          </a:prstGeom>
        </p:spPr>
      </p:pic>
      <p:sp>
        <p:nvSpPr>
          <p:cNvPr id="14" name="Tekstiruutu 13">
            <a:extLst>
              <a:ext uri="{FF2B5EF4-FFF2-40B4-BE49-F238E27FC236}">
                <a16:creationId xmlns:a16="http://schemas.microsoft.com/office/drawing/2014/main" id="{4D6ADFF9-933D-477A-92DA-AE31E5D870E0}"/>
              </a:ext>
            </a:extLst>
          </p:cNvPr>
          <p:cNvSpPr txBox="1"/>
          <p:nvPr userDrawn="1"/>
        </p:nvSpPr>
        <p:spPr>
          <a:xfrm>
            <a:off x="659981" y="5248354"/>
            <a:ext cx="2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800" b="1" dirty="0">
                <a:solidFill>
                  <a:schemeClr val="bg1"/>
                </a:solidFill>
              </a:rPr>
              <a:t>kauppakamari.fi</a:t>
            </a:r>
          </a:p>
        </p:txBody>
      </p:sp>
      <p:sp>
        <p:nvSpPr>
          <p:cNvPr id="19" name="Suorakulmio 18">
            <a:extLst>
              <a:ext uri="{FF2B5EF4-FFF2-40B4-BE49-F238E27FC236}">
                <a16:creationId xmlns:a16="http://schemas.microsoft.com/office/drawing/2014/main" id="{5028139F-43FA-4255-8EA6-5280B22CE8B5}"/>
              </a:ext>
            </a:extLst>
          </p:cNvPr>
          <p:cNvSpPr/>
          <p:nvPr userDrawn="1"/>
        </p:nvSpPr>
        <p:spPr>
          <a:xfrm>
            <a:off x="647701" y="5987018"/>
            <a:ext cx="122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 dirty="0">
                <a:solidFill>
                  <a:schemeClr val="bg1"/>
                </a:solidFill>
              </a:rPr>
              <a:t>@K3FIN</a:t>
            </a:r>
          </a:p>
        </p:txBody>
      </p:sp>
      <p:sp>
        <p:nvSpPr>
          <p:cNvPr id="20" name="Suorakulmio 19">
            <a:extLst>
              <a:ext uri="{FF2B5EF4-FFF2-40B4-BE49-F238E27FC236}">
                <a16:creationId xmlns:a16="http://schemas.microsoft.com/office/drawing/2014/main" id="{C32D1DF7-A978-4054-9954-6A17BC91B4A1}"/>
              </a:ext>
            </a:extLst>
          </p:cNvPr>
          <p:cNvSpPr/>
          <p:nvPr userDrawn="1"/>
        </p:nvSpPr>
        <p:spPr>
          <a:xfrm>
            <a:off x="647701" y="5617686"/>
            <a:ext cx="325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 dirty="0">
                <a:solidFill>
                  <a:schemeClr val="bg1"/>
                </a:solidFill>
              </a:rPr>
              <a:t>#Keskuskauppakamari</a:t>
            </a:r>
          </a:p>
        </p:txBody>
      </p:sp>
    </p:spTree>
    <p:extLst>
      <p:ext uri="{BB962C8B-B14F-4D97-AF65-F5344CB8AC3E}">
        <p14:creationId xmlns:p14="http://schemas.microsoft.com/office/powerpoint/2010/main" val="30478574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nkki otsikko +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71F6A14C-E73B-494A-BA0A-00F7B3CFA0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77200" y="0"/>
            <a:ext cx="871480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EBB835ED-F1BE-4428-8496-D2CCCE307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987424"/>
            <a:ext cx="4200524" cy="978729"/>
          </a:xfrm>
        </p:spPr>
        <p:txBody>
          <a:bodyPr wrap="square" anchor="t" anchorCtr="0">
            <a:spAutoFit/>
          </a:bodyPr>
          <a:lstStyle>
            <a:lvl1pPr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8" name="Sisällön paikkamerkki 2">
            <a:extLst>
              <a:ext uri="{FF2B5EF4-FFF2-40B4-BE49-F238E27FC236}">
                <a16:creationId xmlns:a16="http://schemas.microsoft.com/office/drawing/2014/main" id="{D4EFCC1C-3227-4CEB-A635-14A9CD3AA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0" y="987424"/>
            <a:ext cx="5116512" cy="4108337"/>
          </a:xfrm>
          <a:noFill/>
          <a:effectLst>
            <a:softEdge rad="0"/>
          </a:effectLst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A562617-38D9-47FA-B49A-D90F6775B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24" name="Kuva 23">
            <a:extLst>
              <a:ext uri="{FF2B5EF4-FFF2-40B4-BE49-F238E27FC236}">
                <a16:creationId xmlns:a16="http://schemas.microsoft.com/office/drawing/2014/main" id="{E711D32D-97CF-4BB1-8487-595DEEE710C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72725" y="5204287"/>
            <a:ext cx="1724025" cy="1567295"/>
          </a:xfrm>
          <a:prstGeom prst="rect">
            <a:avLst/>
          </a:prstGeom>
        </p:spPr>
      </p:pic>
      <p:sp>
        <p:nvSpPr>
          <p:cNvPr id="25" name="Tekstiruutu 24">
            <a:extLst>
              <a:ext uri="{FF2B5EF4-FFF2-40B4-BE49-F238E27FC236}">
                <a16:creationId xmlns:a16="http://schemas.microsoft.com/office/drawing/2014/main" id="{AB0685E3-FE53-4D25-A4E3-F1D9DB486A65}"/>
              </a:ext>
            </a:extLst>
          </p:cNvPr>
          <p:cNvSpPr txBox="1"/>
          <p:nvPr userDrawn="1"/>
        </p:nvSpPr>
        <p:spPr>
          <a:xfrm>
            <a:off x="659981" y="5248354"/>
            <a:ext cx="2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800" b="1" dirty="0"/>
              <a:t>kauppakamari.fi</a:t>
            </a:r>
          </a:p>
        </p:txBody>
      </p:sp>
      <p:sp>
        <p:nvSpPr>
          <p:cNvPr id="26" name="Suorakulmio 25">
            <a:extLst>
              <a:ext uri="{FF2B5EF4-FFF2-40B4-BE49-F238E27FC236}">
                <a16:creationId xmlns:a16="http://schemas.microsoft.com/office/drawing/2014/main" id="{F3AAD448-7E1B-4AE5-A44F-DCC6C3FB0F1A}"/>
              </a:ext>
            </a:extLst>
          </p:cNvPr>
          <p:cNvSpPr/>
          <p:nvPr userDrawn="1"/>
        </p:nvSpPr>
        <p:spPr>
          <a:xfrm>
            <a:off x="647701" y="5987018"/>
            <a:ext cx="122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 dirty="0"/>
              <a:t>@K3FIN</a:t>
            </a:r>
          </a:p>
        </p:txBody>
      </p:sp>
      <p:sp>
        <p:nvSpPr>
          <p:cNvPr id="27" name="Suorakulmio 26">
            <a:extLst>
              <a:ext uri="{FF2B5EF4-FFF2-40B4-BE49-F238E27FC236}">
                <a16:creationId xmlns:a16="http://schemas.microsoft.com/office/drawing/2014/main" id="{7D110901-4664-47F6-8E0C-D2E345BE44CD}"/>
              </a:ext>
            </a:extLst>
          </p:cNvPr>
          <p:cNvSpPr/>
          <p:nvPr userDrawn="1"/>
        </p:nvSpPr>
        <p:spPr>
          <a:xfrm>
            <a:off x="647701" y="5617686"/>
            <a:ext cx="325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 dirty="0"/>
              <a:t>#Keskuskauppakamari</a:t>
            </a:r>
          </a:p>
        </p:txBody>
      </p:sp>
    </p:spTree>
    <p:extLst>
      <p:ext uri="{BB962C8B-B14F-4D97-AF65-F5344CB8AC3E}">
        <p14:creationId xmlns:p14="http://schemas.microsoft.com/office/powerpoint/2010/main" val="7784754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petus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AD32259C-5089-4DFC-AAEC-ACD866E8EC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" y="1298713"/>
            <a:ext cx="3056893" cy="5565113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E5AB0A2-A25E-4043-A46E-A9CA4FBD7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2EB94C0-3792-4862-BBB6-2763C9378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D5BFA4-030D-40A2-93EE-3FC7AB08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1B303F84-82A0-4615-B07A-3C78721E1B9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24383" y="2826600"/>
            <a:ext cx="2943225" cy="1076325"/>
          </a:xfrm>
          <a:prstGeom prst="rect">
            <a:avLst/>
          </a:prstGeom>
        </p:spPr>
      </p:pic>
      <p:sp>
        <p:nvSpPr>
          <p:cNvPr id="16" name="Tekstiruutu 15">
            <a:extLst>
              <a:ext uri="{FF2B5EF4-FFF2-40B4-BE49-F238E27FC236}">
                <a16:creationId xmlns:a16="http://schemas.microsoft.com/office/drawing/2014/main" id="{F60FA21E-F841-4CEC-B1A5-C4131AF1EC68}"/>
              </a:ext>
            </a:extLst>
          </p:cNvPr>
          <p:cNvSpPr txBox="1"/>
          <p:nvPr userDrawn="1"/>
        </p:nvSpPr>
        <p:spPr>
          <a:xfrm>
            <a:off x="4882231" y="3808008"/>
            <a:ext cx="2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800" b="1" dirty="0"/>
              <a:t>kauppakamari.fi</a:t>
            </a:r>
          </a:p>
        </p:txBody>
      </p:sp>
      <p:sp>
        <p:nvSpPr>
          <p:cNvPr id="17" name="Suorakulmio 16">
            <a:extLst>
              <a:ext uri="{FF2B5EF4-FFF2-40B4-BE49-F238E27FC236}">
                <a16:creationId xmlns:a16="http://schemas.microsoft.com/office/drawing/2014/main" id="{0A6FEDA2-CEE8-45DB-BCDD-8D9A8210A504}"/>
              </a:ext>
            </a:extLst>
          </p:cNvPr>
          <p:cNvSpPr/>
          <p:nvPr userDrawn="1"/>
        </p:nvSpPr>
        <p:spPr>
          <a:xfrm>
            <a:off x="5482971" y="4546672"/>
            <a:ext cx="122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800" dirty="0"/>
              <a:t>@K3FIN</a:t>
            </a:r>
          </a:p>
        </p:txBody>
      </p:sp>
      <p:sp>
        <p:nvSpPr>
          <p:cNvPr id="18" name="Suorakulmio 17">
            <a:extLst>
              <a:ext uri="{FF2B5EF4-FFF2-40B4-BE49-F238E27FC236}">
                <a16:creationId xmlns:a16="http://schemas.microsoft.com/office/drawing/2014/main" id="{C0379771-1F8D-4B6A-ADD8-52B18F9E110B}"/>
              </a:ext>
            </a:extLst>
          </p:cNvPr>
          <p:cNvSpPr/>
          <p:nvPr userDrawn="1"/>
        </p:nvSpPr>
        <p:spPr>
          <a:xfrm>
            <a:off x="4469110" y="4177340"/>
            <a:ext cx="325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800" dirty="0"/>
              <a:t>#Keskuskauppakamari</a:t>
            </a:r>
          </a:p>
        </p:txBody>
      </p:sp>
      <p:pic>
        <p:nvPicPr>
          <p:cNvPr id="21" name="Kuva 20">
            <a:extLst>
              <a:ext uri="{FF2B5EF4-FFF2-40B4-BE49-F238E27FC236}">
                <a16:creationId xmlns:a16="http://schemas.microsoft.com/office/drawing/2014/main" id="{0373A784-1E92-4F2F-99D8-BC219553F02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71962" y="157045"/>
            <a:ext cx="1556595" cy="149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095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petu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02B87ECA-4C1C-43B8-95DC-31D54347D3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31791" y="0"/>
            <a:ext cx="6860209" cy="6860209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34E3AEA7-AD9C-45DB-AA69-6B27570416C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6000" y="4770119"/>
            <a:ext cx="5393693" cy="2087881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3383DC0D-EA75-4640-9145-D945491E56E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732100" y="6477552"/>
            <a:ext cx="1601052" cy="380448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9C2DC9C2-3B15-4D8D-A81A-EEF51E52AC0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2007" y="-8834"/>
            <a:ext cx="8878711" cy="3352800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E5AB0A2-A25E-4043-A46E-A9CA4FBD7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2EB94C0-3792-4862-BBB6-2763C9378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D5BFA4-030D-40A2-93EE-3FC7AB08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B97ADFAD-DB62-460B-B9ED-5BBF13607061}"/>
              </a:ext>
            </a:extLst>
          </p:cNvPr>
          <p:cNvSpPr txBox="1"/>
          <p:nvPr userDrawn="1"/>
        </p:nvSpPr>
        <p:spPr>
          <a:xfrm>
            <a:off x="961530" y="4761550"/>
            <a:ext cx="2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800" b="1" dirty="0"/>
              <a:t>kauppakamari.fi</a:t>
            </a:r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BC66F7D2-1182-49B4-903B-669E144920FF}"/>
              </a:ext>
            </a:extLst>
          </p:cNvPr>
          <p:cNvSpPr/>
          <p:nvPr userDrawn="1"/>
        </p:nvSpPr>
        <p:spPr>
          <a:xfrm>
            <a:off x="1562269" y="5427532"/>
            <a:ext cx="122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800" dirty="0"/>
              <a:t>@K3FIN</a:t>
            </a: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B3608A50-A537-479B-BA63-D7AC141691AC}"/>
              </a:ext>
            </a:extLst>
          </p:cNvPr>
          <p:cNvSpPr/>
          <p:nvPr userDrawn="1"/>
        </p:nvSpPr>
        <p:spPr>
          <a:xfrm>
            <a:off x="548407" y="5094541"/>
            <a:ext cx="325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800" dirty="0"/>
              <a:t>#Keskuskauppakamari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D50B3E8B-5257-48E8-9DA2-E88712DC9E3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49874" y="3811117"/>
            <a:ext cx="2250840" cy="830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9243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imaatio ra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Kuva, joka sisältää kohteen peili&#10;&#10;Kuvaus luotu automaattisesti">
            <a:extLst>
              <a:ext uri="{FF2B5EF4-FFF2-40B4-BE49-F238E27FC236}">
                <a16:creationId xmlns:a16="http://schemas.microsoft.com/office/drawing/2014/main" id="{9721A0EE-F1BE-4508-9173-1027A57158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450" y="1281112"/>
            <a:ext cx="3857625" cy="3857625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6BF11A40-E7AB-4C72-87F5-F77751B117E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70580" y="5576888"/>
            <a:ext cx="2250840" cy="830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26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Otsikkodia">
    <p:bg>
      <p:bgPr>
        <a:solidFill>
          <a:schemeClr val="accent6"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E6F49A0-FC37-483B-A6BC-0606E841E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7487" y="5095762"/>
            <a:ext cx="1685925" cy="162571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8593BCF-7A5B-4B52-9A30-865508682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49650F-ACEB-47BF-A79C-DAD586C0C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61893-DAA3-44E3-A94E-869276D6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B5EE5E-E323-42F2-925B-E079EA7C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FB584C-1F89-43BB-81D0-EB40F49D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83924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tsikkodia">
    <p:bg>
      <p:bgPr>
        <a:solidFill>
          <a:schemeClr val="accent3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E6F49A0-FC37-483B-A6BC-0606E841E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7487" y="5095762"/>
            <a:ext cx="1685925" cy="162571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8593BCF-7A5B-4B52-9A30-865508682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49650F-ACEB-47BF-A79C-DAD586C0C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61893-DAA3-44E3-A94E-869276D6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B5EE5E-E323-42F2-925B-E079EA7C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FB584C-1F89-43BB-81D0-EB40F49D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08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Otsikkodia">
    <p:bg>
      <p:bgPr>
        <a:solidFill>
          <a:schemeClr val="accent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E6F49A0-FC37-483B-A6BC-0606E841E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7487" y="5095762"/>
            <a:ext cx="1685925" cy="162571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8593BCF-7A5B-4B52-9A30-865508682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49650F-ACEB-47BF-A79C-DAD586C0C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61893-DAA3-44E3-A94E-869276D6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B5EE5E-E323-42F2-925B-E079EA7C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FB584C-1F89-43BB-81D0-EB40F49D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0364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39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Otsikko ja sisältö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453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Otsikko ja sisältö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01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Otsikko ja sisältö">
    <p:bg>
      <p:bgPr>
        <a:solidFill>
          <a:schemeClr val="accent3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69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3A9A917-2756-4B1C-B5A2-6E76E0EBF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0E947D9-D7F5-4E2E-BC0F-C46013278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86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5D6F238-1512-49AC-800B-A41D62D8E0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2A5D2-D68A-4A66-AE72-43EBAABD802B}" type="datetimeFigureOut">
              <a:rPr lang="fi-FI" smtClean="0"/>
              <a:t>29.9.2020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33B8269-62FA-4826-90E8-DA20573F0C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647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7423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94" r:id="rId2"/>
    <p:sldLayoutId id="2147483697" r:id="rId3"/>
    <p:sldLayoutId id="2147483691" r:id="rId4"/>
    <p:sldLayoutId id="2147483692" r:id="rId5"/>
    <p:sldLayoutId id="2147483675" r:id="rId6"/>
    <p:sldLayoutId id="2147483696" r:id="rId7"/>
    <p:sldLayoutId id="2147483690" r:id="rId8"/>
    <p:sldLayoutId id="2147483695" r:id="rId9"/>
    <p:sldLayoutId id="2147483693" r:id="rId10"/>
    <p:sldLayoutId id="2147483689" r:id="rId11"/>
    <p:sldLayoutId id="2147483698" r:id="rId12"/>
    <p:sldLayoutId id="2147483699" r:id="rId13"/>
    <p:sldLayoutId id="2147483700" r:id="rId14"/>
    <p:sldLayoutId id="2147483701" r:id="rId15"/>
    <p:sldLayoutId id="2147483678" r:id="rId16"/>
    <p:sldLayoutId id="2147483681" r:id="rId17"/>
    <p:sldLayoutId id="2147483682" r:id="rId18"/>
    <p:sldLayoutId id="2147483702" r:id="rId19"/>
    <p:sldLayoutId id="2147483705" r:id="rId20"/>
    <p:sldLayoutId id="2147483703" r:id="rId21"/>
    <p:sldLayoutId id="2147483704" r:id="rId22"/>
    <p:sldLayoutId id="2147483686" r:id="rId23"/>
    <p:sldLayoutId id="2147483688" r:id="rId24"/>
    <p:sldLayoutId id="2147483679" r:id="rId25"/>
    <p:sldLayoutId id="2147483680" r:id="rId26"/>
    <p:sldLayoutId id="2147483685" r:id="rId27"/>
    <p:sldLayoutId id="2147483687" r:id="rId2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EB69E4-9B4C-4267-964C-6FEBC99D7B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Kauppakamarikysely osaajapulasta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426F39C-38B3-485B-B1BA-CCF777148F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Kysely toteutettu 16.-21.9.2020</a:t>
            </a:r>
          </a:p>
        </p:txBody>
      </p:sp>
    </p:spTree>
    <p:extLst>
      <p:ext uri="{BB962C8B-B14F-4D97-AF65-F5344CB8AC3E}">
        <p14:creationId xmlns:p14="http://schemas.microsoft.com/office/powerpoint/2010/main" val="3184165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ED758E-6DBC-480E-801C-839C67C71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 anchor="ctr">
            <a:normAutofit/>
          </a:bodyPr>
          <a:lstStyle/>
          <a:p>
            <a:r>
              <a:rPr lang="fi-FI" dirty="0"/>
              <a:t>Yrityksen henkilöstömäärä</a:t>
            </a:r>
          </a:p>
        </p:txBody>
      </p:sp>
      <p:graphicFrame>
        <p:nvGraphicFramePr>
          <p:cNvPr id="7" name="Cont1">
            <a:extLst>
              <a:ext uri="{FF2B5EF4-FFF2-40B4-BE49-F238E27FC236}">
                <a16:creationId xmlns:a16="http://schemas.microsoft.com/office/drawing/2014/main" id="{91836205-6EDC-4208-8D3A-20C7EDF701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6239303"/>
              </p:ext>
            </p:extLst>
          </p:nvPr>
        </p:nvGraphicFramePr>
        <p:xfrm>
          <a:off x="1638299" y="1825625"/>
          <a:ext cx="10265229" cy="4667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3895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0463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FFEDD4-A9A4-4745-893B-0303518D9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800" dirty="0"/>
              <a:t>Osaajapulaa koskevat kysymykset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6898B0C-9A96-42C1-8E25-A91405B4A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28464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ED758E-6DBC-480E-801C-839C67C71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 anchor="ctr">
            <a:normAutofit fontScale="90000"/>
          </a:bodyPr>
          <a:lstStyle/>
          <a:p>
            <a:r>
              <a:rPr lang="fi-FI" dirty="0"/>
              <a:t>Onko yrityksenne tarvitsemaa osaavaa työvoimaa saatavilla tällä hetkellä?</a:t>
            </a:r>
          </a:p>
        </p:txBody>
      </p:sp>
      <p:graphicFrame>
        <p:nvGraphicFramePr>
          <p:cNvPr id="5" name="Cont1">
            <a:extLst>
              <a:ext uri="{FF2B5EF4-FFF2-40B4-BE49-F238E27FC236}">
                <a16:creationId xmlns:a16="http://schemas.microsoft.com/office/drawing/2014/main" id="{6B35832F-78BC-4C49-814B-4E4A47D04C5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38299" y="1825625"/>
          <a:ext cx="10232571" cy="4667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4143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ED758E-6DBC-480E-801C-839C67C71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 anchor="ctr">
            <a:normAutofit fontScale="90000"/>
          </a:bodyPr>
          <a:lstStyle/>
          <a:p>
            <a:r>
              <a:rPr lang="fi-FI" dirty="0"/>
              <a:t>Millainen on yrityksenne näkymä lähitulevaisuuden rekrytointitarpeesta (seuraavat 6 kuukautta)?</a:t>
            </a:r>
          </a:p>
        </p:txBody>
      </p:sp>
      <p:graphicFrame>
        <p:nvGraphicFramePr>
          <p:cNvPr id="7" name="Cont1">
            <a:extLst>
              <a:ext uri="{FF2B5EF4-FFF2-40B4-BE49-F238E27FC236}">
                <a16:creationId xmlns:a16="http://schemas.microsoft.com/office/drawing/2014/main" id="{6D9CAB7E-66A5-4DC5-9B2D-35124B99D3E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38299" y="1825625"/>
          <a:ext cx="10216243" cy="4667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891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ED758E-6DBC-480E-801C-839C67C71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 anchor="ctr">
            <a:normAutofit fontScale="90000"/>
          </a:bodyPr>
          <a:lstStyle/>
          <a:p>
            <a:r>
              <a:rPr lang="fi-FI" dirty="0"/>
              <a:t>Millainen on yrityksenne näkymä tulevaisuuden rekrytointitarpeesta </a:t>
            </a:r>
            <a:br>
              <a:rPr lang="fi-FI" dirty="0"/>
            </a:br>
            <a:r>
              <a:rPr lang="fi-FI" dirty="0"/>
              <a:t>(2-3 vuoden aikajänne)?</a:t>
            </a:r>
          </a:p>
        </p:txBody>
      </p:sp>
      <p:graphicFrame>
        <p:nvGraphicFramePr>
          <p:cNvPr id="5" name="Cont1">
            <a:extLst>
              <a:ext uri="{FF2B5EF4-FFF2-40B4-BE49-F238E27FC236}">
                <a16:creationId xmlns:a16="http://schemas.microsoft.com/office/drawing/2014/main" id="{837A7715-008D-427F-83DF-1F1BFADF197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38300" y="1825625"/>
          <a:ext cx="10199914" cy="4667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0737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FFEDD4-A9A4-4745-893B-0303518D9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800" dirty="0"/>
              <a:t>Taustakysymykset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6898B0C-9A96-42C1-8E25-A91405B4A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2334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ED758E-6DBC-480E-801C-839C67C71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 anchor="ctr">
            <a:normAutofit/>
          </a:bodyPr>
          <a:lstStyle/>
          <a:p>
            <a:r>
              <a:rPr lang="fi-FI" dirty="0"/>
              <a:t>Minkä kauppakamarin jäsen yrityksenne on?</a:t>
            </a:r>
          </a:p>
        </p:txBody>
      </p:sp>
      <p:graphicFrame>
        <p:nvGraphicFramePr>
          <p:cNvPr id="5" name="Cont1">
            <a:extLst>
              <a:ext uri="{FF2B5EF4-FFF2-40B4-BE49-F238E27FC236}">
                <a16:creationId xmlns:a16="http://schemas.microsoft.com/office/drawing/2014/main" id="{12092BFD-6E09-46F8-B6DB-AEB19A6752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258229"/>
              </p:ext>
            </p:extLst>
          </p:nvPr>
        </p:nvGraphicFramePr>
        <p:xfrm>
          <a:off x="1639018" y="1825625"/>
          <a:ext cx="10313496" cy="4803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479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ED758E-6DBC-480E-801C-839C67C71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 anchor="ctr">
            <a:normAutofit/>
          </a:bodyPr>
          <a:lstStyle/>
          <a:p>
            <a:r>
              <a:rPr lang="fi-FI" dirty="0"/>
              <a:t>Yrityksen toimiala</a:t>
            </a:r>
          </a:p>
        </p:txBody>
      </p:sp>
      <p:graphicFrame>
        <p:nvGraphicFramePr>
          <p:cNvPr id="11" name="Cont1">
            <a:extLst>
              <a:ext uri="{FF2B5EF4-FFF2-40B4-BE49-F238E27FC236}">
                <a16:creationId xmlns:a16="http://schemas.microsoft.com/office/drawing/2014/main" id="{14414C96-6DB6-41C2-B865-AE9725EAE2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1964870"/>
              </p:ext>
            </p:extLst>
          </p:nvPr>
        </p:nvGraphicFramePr>
        <p:xfrm>
          <a:off x="1638300" y="1825625"/>
          <a:ext cx="10363200" cy="4836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0432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ED758E-6DBC-480E-801C-839C67C71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 anchor="ctr">
            <a:normAutofit/>
          </a:bodyPr>
          <a:lstStyle/>
          <a:p>
            <a:r>
              <a:rPr lang="fi-FI" dirty="0"/>
              <a:t>Yrityksen vuosiliikevaihto</a:t>
            </a:r>
          </a:p>
        </p:txBody>
      </p:sp>
      <p:graphicFrame>
        <p:nvGraphicFramePr>
          <p:cNvPr id="5" name="Cont1">
            <a:extLst>
              <a:ext uri="{FF2B5EF4-FFF2-40B4-BE49-F238E27FC236}">
                <a16:creationId xmlns:a16="http://schemas.microsoft.com/office/drawing/2014/main" id="{1F838A3F-FD79-4E95-BF5D-09D9EE77B9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9290619"/>
              </p:ext>
            </p:extLst>
          </p:nvPr>
        </p:nvGraphicFramePr>
        <p:xfrm>
          <a:off x="1638299" y="1825625"/>
          <a:ext cx="10265229" cy="4667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4872943"/>
      </p:ext>
    </p:extLst>
  </p:cSld>
  <p:clrMapOvr>
    <a:masterClrMapping/>
  </p:clrMapOvr>
</p:sld>
</file>

<file path=ppt/theme/theme1.xml><?xml version="1.0" encoding="utf-8"?>
<a:theme xmlns:a="http://schemas.openxmlformats.org/drawingml/2006/main" name="Valkoinen pohja">
  <a:themeElements>
    <a:clrScheme name="Kauppakamari värit">
      <a:dk1>
        <a:srgbClr val="002663"/>
      </a:dk1>
      <a:lt1>
        <a:sysClr val="window" lastClr="FFFFFF"/>
      </a:lt1>
      <a:dk2>
        <a:srgbClr val="44546A"/>
      </a:dk2>
      <a:lt2>
        <a:srgbClr val="E7E6E6"/>
      </a:lt2>
      <a:accent1>
        <a:srgbClr val="A5C9E7"/>
      </a:accent1>
      <a:accent2>
        <a:srgbClr val="E8E2D5"/>
      </a:accent2>
      <a:accent3>
        <a:srgbClr val="F2B7BF"/>
      </a:accent3>
      <a:accent4>
        <a:srgbClr val="BB95EF"/>
      </a:accent4>
      <a:accent5>
        <a:srgbClr val="E66342"/>
      </a:accent5>
      <a:accent6>
        <a:srgbClr val="D1E57C"/>
      </a:accent6>
      <a:hlink>
        <a:srgbClr val="002663"/>
      </a:hlink>
      <a:folHlink>
        <a:srgbClr val="FB973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eskuskauppakamarin PowerPoint pohja_  -  Vain luku" id="{E2A50804-E89B-4CAD-8B1E-35919BC21D3D}" vid="{5CED8B15-687C-47F9-ADC9-0137AA806E60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41F3A54ADD6A847B8C835DD3EECF3C1" ma:contentTypeVersion="10" ma:contentTypeDescription="Luo uusi asiakirja." ma:contentTypeScope="" ma:versionID="940e2088bf6f7647479d0985f03eefb9">
  <xsd:schema xmlns:xsd="http://www.w3.org/2001/XMLSchema" xmlns:xs="http://www.w3.org/2001/XMLSchema" xmlns:p="http://schemas.microsoft.com/office/2006/metadata/properties" xmlns:ns3="7afcfd1f-adc8-47a2-b53c-5af8a7ddcaa3" xmlns:ns4="4fb87332-1e5f-435d-81fa-ae95667597f0" targetNamespace="http://schemas.microsoft.com/office/2006/metadata/properties" ma:root="true" ma:fieldsID="f8cf7e3589b3e54ef6de16918fd7e90a" ns3:_="" ns4:_="">
    <xsd:import namespace="7afcfd1f-adc8-47a2-b53c-5af8a7ddcaa3"/>
    <xsd:import namespace="4fb87332-1e5f-435d-81fa-ae95667597f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fcfd1f-adc8-47a2-b53c-5af8a7ddca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b87332-1e5f-435d-81fa-ae95667597f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590707-8F11-4F17-B1FE-29391FC699C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56644C4-ED9A-4771-AEBA-0BFE1E84E2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fcfd1f-adc8-47a2-b53c-5af8a7ddcaa3"/>
    <ds:schemaRef ds:uri="4fb87332-1e5f-435d-81fa-ae95667597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0C85F8-88D4-4B6F-BBE5-DAC24B2075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62</Words>
  <Application>Microsoft Office PowerPoint</Application>
  <PresentationFormat>Laajakuva</PresentationFormat>
  <Paragraphs>18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5" baseType="lpstr">
      <vt:lpstr>Arial</vt:lpstr>
      <vt:lpstr>Calibri</vt:lpstr>
      <vt:lpstr>Century Gothic</vt:lpstr>
      <vt:lpstr>Valkoinen pohja</vt:lpstr>
      <vt:lpstr>Kauppakamarikysely osaajapulasta</vt:lpstr>
      <vt:lpstr>Osaajapulaa koskevat kysymykset</vt:lpstr>
      <vt:lpstr>Onko yrityksenne tarvitsemaa osaavaa työvoimaa saatavilla tällä hetkellä?</vt:lpstr>
      <vt:lpstr>Millainen on yrityksenne näkymä lähitulevaisuuden rekrytointitarpeesta (seuraavat 6 kuukautta)?</vt:lpstr>
      <vt:lpstr>Millainen on yrityksenne näkymä tulevaisuuden rekrytointitarpeesta  (2-3 vuoden aikajänne)?</vt:lpstr>
      <vt:lpstr>Taustakysymykset</vt:lpstr>
      <vt:lpstr>Minkä kauppakamarin jäsen yrityksenne on?</vt:lpstr>
      <vt:lpstr>Yrityksen toimiala</vt:lpstr>
      <vt:lpstr>Yrityksen vuosiliikevaihto</vt:lpstr>
      <vt:lpstr>Yrityksen henkilöstömäärä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Kauppakamarikysely osaajapulasta</dc:title>
  <dc:creator>Mikko Valtonen</dc:creator>
  <cp:lastModifiedBy>Anna Yli-Saunamäki</cp:lastModifiedBy>
  <cp:revision>3</cp:revision>
  <dcterms:created xsi:type="dcterms:W3CDTF">2020-09-29T06:49:15Z</dcterms:created>
  <dcterms:modified xsi:type="dcterms:W3CDTF">2020-09-29T10:11:11Z</dcterms:modified>
</cp:coreProperties>
</file>