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  <p:sldMasterId id="2147483663" r:id="rId5"/>
    <p:sldMasterId id="2147483699" r:id="rId6"/>
    <p:sldMasterId id="2147483726" r:id="rId7"/>
  </p:sldMasterIdLst>
  <p:sldIdLst>
    <p:sldId id="256" r:id="rId8"/>
    <p:sldId id="282" r:id="rId9"/>
    <p:sldId id="280" r:id="rId10"/>
    <p:sldId id="281" r:id="rId11"/>
    <p:sldId id="283" r:id="rId12"/>
    <p:sldId id="284" r:id="rId13"/>
    <p:sldId id="285" r:id="rId14"/>
    <p:sldId id="286" r:id="rId15"/>
    <p:sldId id="287" r:id="rId16"/>
    <p:sldId id="288" r:id="rId17"/>
    <p:sldId id="270" r:id="rId18"/>
    <p:sldId id="260" r:id="rId19"/>
    <p:sldId id="265" r:id="rId20"/>
    <p:sldId id="267" r:id="rId21"/>
    <p:sldId id="268" r:id="rId22"/>
    <p:sldId id="263" r:id="rId23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63"/>
    <a:srgbClr val="E87511"/>
    <a:srgbClr val="77CDCB"/>
    <a:srgbClr val="F94F8E"/>
    <a:srgbClr val="6BC7C7"/>
    <a:srgbClr val="C6C6C6"/>
    <a:srgbClr val="998C7C"/>
    <a:srgbClr val="FFC61E"/>
    <a:srgbClr val="FF8000"/>
    <a:srgbClr val="ED6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92DC0C-5EBF-4E01-A85C-0AC44922F514}" v="62" dt="2020-04-28T09:58:42.2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6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4.5\Pikakysely%20koronavirustilanteesta%20YHTEENS&#196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2AA-4124-8531-B22EF06A4B2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2AA-4124-8531-B22EF06A4B2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2AA-4124-8531-B22EF06A4B2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2AA-4124-8531-B22EF06A4B2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02AA-4124-8531-B22EF06A4B20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'11 Kysymys'!$B$34:$B$38</c:f>
              <c:strCache>
                <c:ptCount val="5"/>
                <c:pt idx="0">
                  <c:v>Erittäin hyvin</c:v>
                </c:pt>
                <c:pt idx="1">
                  <c:v>Melko hyvin</c:v>
                </c:pt>
                <c:pt idx="2">
                  <c:v>En osaa sanoa</c:v>
                </c:pt>
                <c:pt idx="3">
                  <c:v>Melko huonosti</c:v>
                </c:pt>
                <c:pt idx="4">
                  <c:v>Erittäin huonosti</c:v>
                </c:pt>
              </c:strCache>
            </c:strRef>
          </c:cat>
          <c:val>
            <c:numRef>
              <c:f>'11 Kysymys'!$C$34:$C$38</c:f>
              <c:numCache>
                <c:formatCode>0.0%</c:formatCode>
                <c:ptCount val="5"/>
                <c:pt idx="0">
                  <c:v>0.12766814337495</c:v>
                </c:pt>
                <c:pt idx="1">
                  <c:v>0.65203383004430104</c:v>
                </c:pt>
                <c:pt idx="2">
                  <c:v>8.9810712847362098E-2</c:v>
                </c:pt>
                <c:pt idx="3">
                  <c:v>0.108739428111156</c:v>
                </c:pt>
                <c:pt idx="4">
                  <c:v>2.1747885622231199E-2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2AA-4124-8531-B22EF06A4B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59151870"/>
        <c:axId val="32726322"/>
      </c:barChart>
      <c:catAx>
        <c:axId val="5915187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32726322"/>
        <c:crosses val="autoZero"/>
        <c:auto val="0"/>
        <c:lblAlgn val="ctr"/>
        <c:lblOffset val="100"/>
        <c:noMultiLvlLbl val="0"/>
      </c:catAx>
      <c:valAx>
        <c:axId val="32726322"/>
        <c:scaling>
          <c:orientation val="minMax"/>
          <c:max val="0.70000000000000007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59151870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AA1-4B84-9041-83884F74AF6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AA1-4B84-9041-83884F74AF63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AA1-4B84-9041-83884F74AF6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AA1-4B84-9041-83884F74AF63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AA1-4B84-9041-83884F74AF63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AA1-4B84-9041-83884F74AF63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AA1-4B84-9041-83884F74AF63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AA1-4B84-9041-83884F74AF63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AA1-4B84-9041-83884F74AF63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3AA1-4B84-9041-83884F74AF63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3AA1-4B84-9041-83884F74AF63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6-3AA1-4B84-9041-83884F74AF63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8-3AA1-4B84-9041-83884F74AF63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A-3AA1-4B84-9041-83884F74AF63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C-3AA1-4B84-9041-83884F74AF63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E-3AA1-4B84-9041-83884F74AF63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0-3AA1-4B84-9041-83884F74AF63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2-3AA1-4B84-9041-83884F74AF63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4-3AA1-4B84-9041-83884F74AF63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6-3AA1-4B84-9041-83884F74AF63}"/>
              </c:ext>
            </c:extLst>
          </c:dPt>
          <c:dPt>
            <c:idx val="2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7-3AA1-4B84-9041-83884F74AF63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 Kysymys'!$B$34:$B$54</c:f>
              <c:strCache>
                <c:ptCount val="21"/>
                <c:pt idx="0">
                  <c:v>Kotitalouksien toiminta työnantajina</c:v>
                </c:pt>
                <c:pt idx="1">
                  <c:v>Kaivostoiminta ja louhinta</c:v>
                </c:pt>
                <c:pt idx="2">
                  <c:v>Kansainvälisten organisaatioiden ja toimielinten toiminta</c:v>
                </c:pt>
                <c:pt idx="3">
                  <c:v>Julkinen hallinto ja maanpuolustus</c:v>
                </c:pt>
                <c:pt idx="4">
                  <c:v>Vesihuolto, viemäri- ja jätevesihuolto, jätehuolto</c:v>
                </c:pt>
                <c:pt idx="5">
                  <c:v>Maatalous, metsätalous ja kalatalous</c:v>
                </c:pt>
                <c:pt idx="6">
                  <c:v>Sähkö-, kaasu- ja lämpöhuolto, jäähdytysliiketoiminta</c:v>
                </c:pt>
                <c:pt idx="7">
                  <c:v>Taiteet, viihde ja virkistys</c:v>
                </c:pt>
                <c:pt idx="8">
                  <c:v>Koulutus</c:v>
                </c:pt>
                <c:pt idx="9">
                  <c:v>Rahoitus- ja vakuutustoiminta</c:v>
                </c:pt>
                <c:pt idx="10">
                  <c:v>Terveys- ja sosiaalipalvelut</c:v>
                </c:pt>
                <c:pt idx="11">
                  <c:v>Ammatillinen, tieteellinen ja tekninen toiminta</c:v>
                </c:pt>
                <c:pt idx="12">
                  <c:v>Kiinteistöalan toiminta</c:v>
                </c:pt>
                <c:pt idx="13">
                  <c:v>Kuljetus ja varastointi</c:v>
                </c:pt>
                <c:pt idx="14">
                  <c:v>Hallinto- ja tukipalvelutoiminta</c:v>
                </c:pt>
                <c:pt idx="15">
                  <c:v>Majoitus- ja ravitsemistoiminta</c:v>
                </c:pt>
                <c:pt idx="16">
                  <c:v>Informaatio ja viestintä</c:v>
                </c:pt>
                <c:pt idx="17">
                  <c:v>Rakentaminen </c:v>
                </c:pt>
                <c:pt idx="18">
                  <c:v>Tukku- ja vähittäiskauppa</c:v>
                </c:pt>
                <c:pt idx="19">
                  <c:v>Muu palvelutoiminta</c:v>
                </c:pt>
                <c:pt idx="20">
                  <c:v>Teollisuus</c:v>
                </c:pt>
              </c:strCache>
            </c:strRef>
          </c:cat>
          <c:val>
            <c:numRef>
              <c:f>'2 Kysymys'!$C$34:$C$54</c:f>
              <c:numCache>
                <c:formatCode>0.0%</c:formatCode>
                <c:ptCount val="21"/>
                <c:pt idx="0">
                  <c:v>0</c:v>
                </c:pt>
                <c:pt idx="1">
                  <c:v>3.2219089810712801E-3</c:v>
                </c:pt>
                <c:pt idx="2">
                  <c:v>3.6246476037051999E-3</c:v>
                </c:pt>
                <c:pt idx="3">
                  <c:v>4.8328634716069303E-3</c:v>
                </c:pt>
                <c:pt idx="4">
                  <c:v>7.6520338300442997E-3</c:v>
                </c:pt>
                <c:pt idx="5">
                  <c:v>9.2629883205799408E-3</c:v>
                </c:pt>
                <c:pt idx="6">
                  <c:v>1.8123238018526E-2</c:v>
                </c:pt>
                <c:pt idx="7">
                  <c:v>1.8525976641159899E-2</c:v>
                </c:pt>
                <c:pt idx="8">
                  <c:v>2.4567055980668499E-2</c:v>
                </c:pt>
                <c:pt idx="9">
                  <c:v>2.8997180829641599E-2</c:v>
                </c:pt>
                <c:pt idx="10">
                  <c:v>3.1816351188078899E-2</c:v>
                </c:pt>
                <c:pt idx="11">
                  <c:v>3.4232782923882397E-2</c:v>
                </c:pt>
                <c:pt idx="12">
                  <c:v>3.8662907772855401E-2</c:v>
                </c:pt>
                <c:pt idx="13">
                  <c:v>3.9468385018123199E-2</c:v>
                </c:pt>
                <c:pt idx="14">
                  <c:v>4.8328634716069303E-2</c:v>
                </c:pt>
                <c:pt idx="15">
                  <c:v>5.3564236810310098E-2</c:v>
                </c:pt>
                <c:pt idx="16">
                  <c:v>7.9339508658880398E-2</c:v>
                </c:pt>
                <c:pt idx="17">
                  <c:v>8.5783326621023004E-2</c:v>
                </c:pt>
                <c:pt idx="18">
                  <c:v>0.11880789367700401</c:v>
                </c:pt>
                <c:pt idx="19">
                  <c:v>0.15424889246878801</c:v>
                </c:pt>
                <c:pt idx="20">
                  <c:v>0.196939186467982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3AA1-4B84-9041-83884F74AF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2102323"/>
        <c:axId val="50775133"/>
      </c:barChart>
      <c:catAx>
        <c:axId val="32102323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50775133"/>
        <c:crosses val="autoZero"/>
        <c:auto val="0"/>
        <c:lblAlgn val="ctr"/>
        <c:lblOffset val="100"/>
        <c:noMultiLvlLbl val="0"/>
      </c:catAx>
      <c:valAx>
        <c:axId val="50775133"/>
        <c:scaling>
          <c:orientation val="minMax"/>
          <c:max val="0.22000000000000003"/>
          <c:min val="0"/>
        </c:scaling>
        <c:delete val="0"/>
        <c:axPos val="b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32102323"/>
        <c:crosses val="autoZero"/>
        <c:crossBetween val="between"/>
        <c:majorUnit val="5.000000000000001E-2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F7D-4711-AB56-760CAE248F8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F7D-4711-AB56-760CAE248F8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7F7D-4711-AB56-760CAE248F8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7F7D-4711-AB56-760CAE248F8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 Kysymys'!$B$34:$B$37</c:f>
              <c:strCache>
                <c:ptCount val="4"/>
                <c:pt idx="0">
                  <c:v>alle 10</c:v>
                </c:pt>
                <c:pt idx="1">
                  <c:v>10-49</c:v>
                </c:pt>
                <c:pt idx="2">
                  <c:v>50-249</c:v>
                </c:pt>
                <c:pt idx="3">
                  <c:v>250 tai yli</c:v>
                </c:pt>
              </c:strCache>
            </c:strRef>
          </c:cat>
          <c:val>
            <c:numRef>
              <c:f>'3 Kysymys'!$C$34:$C$37</c:f>
              <c:numCache>
                <c:formatCode>0.0%</c:formatCode>
                <c:ptCount val="4"/>
                <c:pt idx="0">
                  <c:v>0.43213854208618602</c:v>
                </c:pt>
                <c:pt idx="1">
                  <c:v>0.33870318163511898</c:v>
                </c:pt>
                <c:pt idx="2">
                  <c:v>0.16028997180829599</c:v>
                </c:pt>
                <c:pt idx="3">
                  <c:v>6.8868304470398697E-2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F7D-4711-AB56-760CAE248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59945816"/>
        <c:axId val="35861122"/>
      </c:barChart>
      <c:catAx>
        <c:axId val="5994581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35861122"/>
        <c:crosses val="autoZero"/>
        <c:auto val="0"/>
        <c:lblAlgn val="ctr"/>
        <c:lblOffset val="100"/>
        <c:noMultiLvlLbl val="0"/>
      </c:catAx>
      <c:valAx>
        <c:axId val="35861122"/>
        <c:scaling>
          <c:orientation val="minMax"/>
          <c:max val="0.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59945816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F8F-45E2-86BF-551DBAAFD53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F8F-45E2-86BF-551DBAAFD53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F8F-45E2-86BF-551DBAAFD53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F8F-45E2-86BF-551DBAAFD53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'4 Kysymys'!$B$34:$B$37</c:f>
              <c:strCache>
                <c:ptCount val="4"/>
                <c:pt idx="0">
                  <c:v>alle 2 miljoonaa euroa </c:v>
                </c:pt>
                <c:pt idx="1">
                  <c:v>2-10 miljoonaa euroa</c:v>
                </c:pt>
                <c:pt idx="2">
                  <c:v>11-49 miljoonaa euroa</c:v>
                </c:pt>
                <c:pt idx="3">
                  <c:v>50 miljoonaa euroa tai enemmän</c:v>
                </c:pt>
              </c:strCache>
            </c:strRef>
          </c:cat>
          <c:val>
            <c:numRef>
              <c:f>'4 Kysymys'!$C$34:$C$37</c:f>
              <c:numCache>
                <c:formatCode>0.0%</c:formatCode>
                <c:ptCount val="4"/>
                <c:pt idx="0">
                  <c:v>0.472815142972211</c:v>
                </c:pt>
                <c:pt idx="1">
                  <c:v>0.29077728554168297</c:v>
                </c:pt>
                <c:pt idx="2">
                  <c:v>0.144985904148208</c:v>
                </c:pt>
                <c:pt idx="3">
                  <c:v>9.1421667337897694E-2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F8F-45E2-86BF-551DBAAFD5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9958761"/>
        <c:axId val="15483173"/>
      </c:barChart>
      <c:catAx>
        <c:axId val="29958761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15483173"/>
        <c:crosses val="autoZero"/>
        <c:auto val="0"/>
        <c:lblAlgn val="ctr"/>
        <c:lblOffset val="100"/>
        <c:noMultiLvlLbl val="0"/>
      </c:catAx>
      <c:valAx>
        <c:axId val="15483173"/>
        <c:scaling>
          <c:orientation val="minMax"/>
          <c:max val="0.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29958761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D39-49A4-8EED-56ACBCC1593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D39-49A4-8EED-56ACBCC1593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D39-49A4-8EED-56ACBCC1593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D39-49A4-8EED-56ACBCC15937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CD39-49A4-8EED-56ACBCC1593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'12 Kysymys'!$B$34:$B$38</c:f>
              <c:strCache>
                <c:ptCount val="5"/>
                <c:pt idx="0">
                  <c:v>Erittäin hyvin</c:v>
                </c:pt>
                <c:pt idx="1">
                  <c:v>Melko hyvin</c:v>
                </c:pt>
                <c:pt idx="2">
                  <c:v>En osaa sanoa</c:v>
                </c:pt>
                <c:pt idx="3">
                  <c:v>Melko huonosti</c:v>
                </c:pt>
                <c:pt idx="4">
                  <c:v>Erittäin huonosti</c:v>
                </c:pt>
              </c:strCache>
            </c:strRef>
          </c:cat>
          <c:val>
            <c:numRef>
              <c:f>'12 Kysymys'!$C$34:$C$38</c:f>
              <c:numCache>
                <c:formatCode>0.0%</c:formatCode>
                <c:ptCount val="5"/>
                <c:pt idx="0">
                  <c:v>1.49013290374547E-2</c:v>
                </c:pt>
                <c:pt idx="1">
                  <c:v>0.25936367297623802</c:v>
                </c:pt>
                <c:pt idx="2">
                  <c:v>0.17237213048731401</c:v>
                </c:pt>
                <c:pt idx="3">
                  <c:v>0.42891663310511502</c:v>
                </c:pt>
                <c:pt idx="4">
                  <c:v>0.124446234393878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D39-49A4-8EED-56ACBCC15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4509230"/>
        <c:axId val="12238363"/>
      </c:barChart>
      <c:catAx>
        <c:axId val="2450923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12238363"/>
        <c:crosses val="autoZero"/>
        <c:auto val="0"/>
        <c:lblAlgn val="ctr"/>
        <c:lblOffset val="100"/>
        <c:noMultiLvlLbl val="0"/>
      </c:catAx>
      <c:valAx>
        <c:axId val="12238363"/>
        <c:scaling>
          <c:orientation val="minMax"/>
          <c:max val="0.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24509230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84C-41FD-9A2A-81C991961A5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84C-41FD-9A2A-81C991961A5B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'5 Kysymys'!$B$34:$B$35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'5 Kysymys'!$C$34:$C$35</c:f>
              <c:numCache>
                <c:formatCode>0.0%</c:formatCode>
                <c:ptCount val="2"/>
                <c:pt idx="0">
                  <c:v>0.91018928715263803</c:v>
                </c:pt>
                <c:pt idx="1">
                  <c:v>8.9810712847362098E-2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4C-41FD-9A2A-81C991961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1343349"/>
        <c:axId val="9198908"/>
      </c:barChart>
      <c:catAx>
        <c:axId val="61343349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9198908"/>
        <c:crosses val="autoZero"/>
        <c:auto val="0"/>
        <c:lblAlgn val="ctr"/>
        <c:lblOffset val="100"/>
        <c:noMultiLvlLbl val="0"/>
      </c:catAx>
      <c:valAx>
        <c:axId val="919890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61343349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4C5-4556-AD1B-7F306D48908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4C5-4556-AD1B-7F306D48908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4C5-4556-AD1B-7F306D48908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F4C5-4556-AD1B-7F306D48908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F4C5-4556-AD1B-7F306D489080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'6 Kysymys'!$B$34:$B$38</c:f>
              <c:strCache>
                <c:ptCount val="5"/>
                <c:pt idx="0">
                  <c:v>Liikevaihto on pysynyt ennallaan tai kasvanut</c:v>
                </c:pt>
                <c:pt idx="1">
                  <c:v>Vähentänyt 1–25 % </c:v>
                </c:pt>
                <c:pt idx="2">
                  <c:v>Vähentänyt 25–50 % </c:v>
                </c:pt>
                <c:pt idx="3">
                  <c:v>Vähentänyt 50–75 % </c:v>
                </c:pt>
                <c:pt idx="4">
                  <c:v>Vähentänyt 75–100 % </c:v>
                </c:pt>
              </c:strCache>
            </c:strRef>
          </c:cat>
          <c:val>
            <c:numRef>
              <c:f>'6 Kysymys'!$C$34:$C$38</c:f>
              <c:numCache>
                <c:formatCode>0.0%</c:formatCode>
                <c:ptCount val="5"/>
                <c:pt idx="0">
                  <c:v>0.21769911504424799</c:v>
                </c:pt>
                <c:pt idx="1">
                  <c:v>0.39203539823008898</c:v>
                </c:pt>
                <c:pt idx="2">
                  <c:v>0.177433628318584</c:v>
                </c:pt>
                <c:pt idx="3">
                  <c:v>8.4955752212389393E-2</c:v>
                </c:pt>
                <c:pt idx="4">
                  <c:v>0.12787610619469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4C5-4556-AD1B-7F306D4890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47907257"/>
        <c:axId val="33565356"/>
      </c:barChart>
      <c:catAx>
        <c:axId val="47907257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33565356"/>
        <c:crosses val="autoZero"/>
        <c:auto val="0"/>
        <c:lblAlgn val="ctr"/>
        <c:lblOffset val="100"/>
        <c:noMultiLvlLbl val="0"/>
      </c:catAx>
      <c:valAx>
        <c:axId val="33565356"/>
        <c:scaling>
          <c:orientation val="minMax"/>
          <c:max val="0.4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47907257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A9-49DD-9350-EE823410261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AA9-49DD-9350-EE823410261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AA9-49DD-9350-EE82341026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AA9-49DD-9350-EE823410261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CAA9-49DD-9350-EE823410261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'7 Kysymys'!$B$34:$B$38</c:f>
              <c:strCache>
                <c:ptCount val="5"/>
                <c:pt idx="0">
                  <c:v>Liikevaihto pysyy ennallaan tai kasvaa </c:v>
                </c:pt>
                <c:pt idx="1">
                  <c:v>Vähentää 1–25 %</c:v>
                </c:pt>
                <c:pt idx="2">
                  <c:v>Vähentää 25–50 % </c:v>
                </c:pt>
                <c:pt idx="3">
                  <c:v>Vähentää 50–75 %</c:v>
                </c:pt>
                <c:pt idx="4">
                  <c:v>Vähentää 75–100 % </c:v>
                </c:pt>
              </c:strCache>
            </c:strRef>
          </c:cat>
          <c:val>
            <c:numRef>
              <c:f>'7 Kysymys'!$C$34:$C$38</c:f>
              <c:numCache>
                <c:formatCode>0.0%</c:formatCode>
                <c:ptCount val="5"/>
                <c:pt idx="0">
                  <c:v>0.13097345132743399</c:v>
                </c:pt>
                <c:pt idx="1">
                  <c:v>0.45309734513274302</c:v>
                </c:pt>
                <c:pt idx="2">
                  <c:v>0.21681415929203501</c:v>
                </c:pt>
                <c:pt idx="3">
                  <c:v>9.6902654867256605E-2</c:v>
                </c:pt>
                <c:pt idx="4">
                  <c:v>0.102212389380531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AA9-49DD-9350-EE8234102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5444389"/>
        <c:axId val="24972748"/>
      </c:barChart>
      <c:catAx>
        <c:axId val="35444389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24972748"/>
        <c:crosses val="autoZero"/>
        <c:auto val="0"/>
        <c:lblAlgn val="ctr"/>
        <c:lblOffset val="100"/>
        <c:noMultiLvlLbl val="0"/>
      </c:catAx>
      <c:valAx>
        <c:axId val="24972748"/>
        <c:scaling>
          <c:orientation val="minMax"/>
          <c:max val="0.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35444389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59D-4A81-8ADF-F0C02428B02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59D-4A81-8ADF-F0C02428B02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59D-4A81-8ADF-F0C02428B02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59D-4A81-8ADF-F0C02428B02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059D-4A81-8ADF-F0C02428B02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'8 Kysymys'!$B$34:$B$38</c:f>
              <c:strCache>
                <c:ptCount val="5"/>
                <c:pt idx="0">
                  <c:v>Henkilöstön määrä on pysynyt ennallaan tai kasvanut </c:v>
                </c:pt>
                <c:pt idx="1">
                  <c:v>Vähentänyt 1–25 %</c:v>
                </c:pt>
                <c:pt idx="2">
                  <c:v>Vähentänyt 25–50 % </c:v>
                </c:pt>
                <c:pt idx="3">
                  <c:v>Vähentänyt 50–75 % </c:v>
                </c:pt>
                <c:pt idx="4">
                  <c:v>Vähentänyt 75–100 % </c:v>
                </c:pt>
              </c:strCache>
            </c:strRef>
          </c:cat>
          <c:val>
            <c:numRef>
              <c:f>'8 Kysymys'!$C$34:$C$38</c:f>
              <c:numCache>
                <c:formatCode>0.0%</c:formatCode>
                <c:ptCount val="5"/>
                <c:pt idx="0">
                  <c:v>0.52300884955752203</c:v>
                </c:pt>
                <c:pt idx="1">
                  <c:v>0.25</c:v>
                </c:pt>
                <c:pt idx="2">
                  <c:v>8.7610619469026596E-2</c:v>
                </c:pt>
                <c:pt idx="3">
                  <c:v>5.1327433628318597E-2</c:v>
                </c:pt>
                <c:pt idx="4">
                  <c:v>8.8053097345132794E-2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59D-4A81-8ADF-F0C02428B0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5318229"/>
        <c:axId val="17977570"/>
      </c:barChart>
      <c:catAx>
        <c:axId val="25318229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17977570"/>
        <c:crosses val="autoZero"/>
        <c:auto val="0"/>
        <c:lblAlgn val="ctr"/>
        <c:lblOffset val="100"/>
        <c:noMultiLvlLbl val="0"/>
      </c:catAx>
      <c:valAx>
        <c:axId val="17977570"/>
        <c:scaling>
          <c:orientation val="minMax"/>
          <c:max val="0.55000000000000004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25318229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020-440D-B0EB-C8C4DA035F2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020-440D-B0EB-C8C4DA035F2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020-440D-B0EB-C8C4DA035F2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020-440D-B0EB-C8C4DA035F2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020-440D-B0EB-C8C4DA035F2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'9 Kysymys'!$B$34:$B$38</c:f>
              <c:strCache>
                <c:ptCount val="5"/>
                <c:pt idx="0">
                  <c:v>Henkilöstön määrä pysyy ennallaan tai kasvaa</c:v>
                </c:pt>
                <c:pt idx="1">
                  <c:v>Vähentää 1–25 % </c:v>
                </c:pt>
                <c:pt idx="2">
                  <c:v>Vähentää 25–50 % </c:v>
                </c:pt>
                <c:pt idx="3">
                  <c:v>Vähentää 50–75 % </c:v>
                </c:pt>
                <c:pt idx="4">
                  <c:v>Vähentää 75–100 % </c:v>
                </c:pt>
              </c:strCache>
            </c:strRef>
          </c:cat>
          <c:val>
            <c:numRef>
              <c:f>'9 Kysymys'!$C$34:$C$38</c:f>
              <c:numCache>
                <c:formatCode>0.0%</c:formatCode>
                <c:ptCount val="5"/>
                <c:pt idx="0">
                  <c:v>0.428761061946903</c:v>
                </c:pt>
                <c:pt idx="1">
                  <c:v>0.32522123893805299</c:v>
                </c:pt>
                <c:pt idx="2">
                  <c:v>0.11504424778761101</c:v>
                </c:pt>
                <c:pt idx="3">
                  <c:v>6.2389380530973503E-2</c:v>
                </c:pt>
                <c:pt idx="4">
                  <c:v>6.85840707964602E-2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020-440D-B0EB-C8C4DA035F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3111960"/>
        <c:axId val="38946212"/>
      </c:barChart>
      <c:catAx>
        <c:axId val="2311196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38946212"/>
        <c:crosses val="autoZero"/>
        <c:auto val="0"/>
        <c:lblAlgn val="ctr"/>
        <c:lblOffset val="100"/>
        <c:noMultiLvlLbl val="0"/>
      </c:catAx>
      <c:valAx>
        <c:axId val="38946212"/>
        <c:scaling>
          <c:orientation val="minMax"/>
          <c:max val="0.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23111960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962-438E-9C83-921C839C9AC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962-438E-9C83-921C839C9AC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'10 Kysymys'!$B$34:$B$35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'10 Kysymys'!$C$34:$C$35</c:f>
              <c:numCache>
                <c:formatCode>0.0%</c:formatCode>
                <c:ptCount val="2"/>
                <c:pt idx="0">
                  <c:v>0.26592920353982302</c:v>
                </c:pt>
                <c:pt idx="1">
                  <c:v>0.73407079646017703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62-438E-9C83-921C839C9A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6808300"/>
        <c:axId val="7324343"/>
      </c:barChart>
      <c:catAx>
        <c:axId val="2680830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7324343"/>
        <c:crosses val="autoZero"/>
        <c:auto val="0"/>
        <c:lblAlgn val="ctr"/>
        <c:lblOffset val="100"/>
        <c:noMultiLvlLbl val="0"/>
      </c:catAx>
      <c:valAx>
        <c:axId val="7324343"/>
        <c:scaling>
          <c:orientation val="minMax"/>
          <c:max val="0.8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26808300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D61-43F8-A9EC-8F024DD38EF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D61-43F8-A9EC-8F024DD38EF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D61-43F8-A9EC-8F024DD38EF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D61-43F8-A9EC-8F024DD38EF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8D61-43F8-A9EC-8F024DD38EFE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8D61-43F8-A9EC-8F024DD38EF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8D61-43F8-A9EC-8F024DD38EF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8D61-43F8-A9EC-8F024DD38EF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8D61-43F8-A9EC-8F024DD38EFE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8D61-43F8-A9EC-8F024DD38EFE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8D61-43F8-A9EC-8F024DD38EFE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6-8D61-43F8-A9EC-8F024DD38EFE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8-8D61-43F8-A9EC-8F024DD38EFE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A-8D61-43F8-A9EC-8F024DD38EFE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C-8D61-43F8-A9EC-8F024DD38EFE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E-8D61-43F8-A9EC-8F024DD38EFE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0-8D61-43F8-A9EC-8F024DD38EFE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2-8D61-43F8-A9EC-8F024DD38EFE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4-8D61-43F8-A9EC-8F024DD38EF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 Kysymys'!$B$36:$B$54</c:f>
              <c:strCache>
                <c:ptCount val="19"/>
                <c:pt idx="0">
                  <c:v>Ålands handelskammare</c:v>
                </c:pt>
                <c:pt idx="1">
                  <c:v>Rauman kauppakamari</c:v>
                </c:pt>
                <c:pt idx="2">
                  <c:v>Länsi-Uudenmaan kauppakamari</c:v>
                </c:pt>
                <c:pt idx="3">
                  <c:v>Riihimäen-Hyvinkään kauppakamari</c:v>
                </c:pt>
                <c:pt idx="4">
                  <c:v>Etelä-Savon kauppakamari</c:v>
                </c:pt>
                <c:pt idx="5">
                  <c:v>Etelä-Karjalan kauppakamari</c:v>
                </c:pt>
                <c:pt idx="6">
                  <c:v>Keski-Suomen kauppakamari</c:v>
                </c:pt>
                <c:pt idx="7">
                  <c:v>Kymenlaakson kauppakamari</c:v>
                </c:pt>
                <c:pt idx="8">
                  <c:v>Lapin kauppakamari</c:v>
                </c:pt>
                <c:pt idx="9">
                  <c:v>Pohjois-Karjalan kauppakamari</c:v>
                </c:pt>
                <c:pt idx="10">
                  <c:v>Etelä-Pohjanmaan kauppakamari</c:v>
                </c:pt>
                <c:pt idx="11">
                  <c:v>Satakunnan kauppakamari</c:v>
                </c:pt>
                <c:pt idx="12">
                  <c:v>Kuopion alueen kauppakamari</c:v>
                </c:pt>
                <c:pt idx="13">
                  <c:v>Hämeen kauppakamari</c:v>
                </c:pt>
                <c:pt idx="14">
                  <c:v>Pohjanmaan kauppakamari</c:v>
                </c:pt>
                <c:pt idx="15">
                  <c:v>Oulun kauppakamari</c:v>
                </c:pt>
                <c:pt idx="16">
                  <c:v>Turun kauppakamari</c:v>
                </c:pt>
                <c:pt idx="17">
                  <c:v>Tampereen kauppakamari</c:v>
                </c:pt>
                <c:pt idx="18">
                  <c:v>Helsingin seudun kauppakamari</c:v>
                </c:pt>
              </c:strCache>
            </c:strRef>
          </c:cat>
          <c:val>
            <c:numRef>
              <c:f>'1 Kysymys'!$C$36:$C$54</c:f>
              <c:numCache>
                <c:formatCode>0.0%</c:formatCode>
                <c:ptCount val="19"/>
                <c:pt idx="0">
                  <c:v>0</c:v>
                </c:pt>
                <c:pt idx="1">
                  <c:v>1.12766814337495E-2</c:v>
                </c:pt>
                <c:pt idx="2">
                  <c:v>1.28876359242851E-2</c:v>
                </c:pt>
                <c:pt idx="3">
                  <c:v>1.7720499395892101E-2</c:v>
                </c:pt>
                <c:pt idx="4">
                  <c:v>1.97341925090616E-2</c:v>
                </c:pt>
                <c:pt idx="5">
                  <c:v>2.0136931131695499E-2</c:v>
                </c:pt>
                <c:pt idx="6">
                  <c:v>2.6580749093838101E-2</c:v>
                </c:pt>
                <c:pt idx="7">
                  <c:v>2.8191703584373701E-2</c:v>
                </c:pt>
                <c:pt idx="8">
                  <c:v>2.9802658074909401E-2</c:v>
                </c:pt>
                <c:pt idx="9">
                  <c:v>3.1816351188078899E-2</c:v>
                </c:pt>
                <c:pt idx="10">
                  <c:v>3.3024567055980697E-2</c:v>
                </c:pt>
                <c:pt idx="11">
                  <c:v>4.1884816753926697E-2</c:v>
                </c:pt>
                <c:pt idx="12">
                  <c:v>4.2690293999194502E-2</c:v>
                </c:pt>
                <c:pt idx="13">
                  <c:v>4.5912202980265798E-2</c:v>
                </c:pt>
                <c:pt idx="14">
                  <c:v>5.9605316149818802E-2</c:v>
                </c:pt>
                <c:pt idx="15">
                  <c:v>6.92710430930326E-2</c:v>
                </c:pt>
                <c:pt idx="16">
                  <c:v>8.6991542488924697E-2</c:v>
                </c:pt>
                <c:pt idx="17">
                  <c:v>0.103101087394281</c:v>
                </c:pt>
                <c:pt idx="18">
                  <c:v>0.31937172774869099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8D61-43F8-A9EC-8F024DD38E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50772765"/>
        <c:axId val="59536176"/>
      </c:barChart>
      <c:catAx>
        <c:axId val="50772765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59536176"/>
        <c:crosses val="autoZero"/>
        <c:auto val="0"/>
        <c:lblAlgn val="ctr"/>
        <c:lblOffset val="100"/>
        <c:noMultiLvlLbl val="0"/>
      </c:catAx>
      <c:valAx>
        <c:axId val="59536176"/>
        <c:scaling>
          <c:orientation val="minMax"/>
          <c:max val="0.35000000000000003"/>
          <c:min val="0"/>
        </c:scaling>
        <c:delete val="0"/>
        <c:axPos val="b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50772765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DE7CD88-B92D-4BA9-BC99-DC7810744D6A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EB3290CD-885E-41EA-8D79-7C0551A08694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E54903E-5177-4013-9E40-17C53E1BBFB5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065C50FE-807D-4C19-84BE-ABFAAC1BC306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804EF45E-4AC3-4CDB-9052-1C958E4B86EC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E52F4A3-4720-4340-A3B8-A2E87F55E4D3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24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kelitain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55CDE10-4E0E-49A7-A54E-D2F5D716A6C5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3C1FAB8D-618C-4114-866C-ABF24E36696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87C17A-7933-4D9D-92AB-CF9307A68E93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A552B3F8-3754-413F-9FE2-38647D8AABE4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0D6388E-0238-4237-8D46-A2BA2536474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060EFE-9C0C-4076-A61C-760E0788E5DB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88375F5D-B6E2-4563-80C1-28CA7D2AC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705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DBC93C50-100C-4401-B047-32F94FEB831C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D2C8AA6C-6316-44D0-84E9-B285EFD44BD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79E000CD-26D7-4A8D-8CAD-AC1F37F3FC43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41A5272D-6631-4249-B596-76B9AA123FF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726389A-2515-4EF0-B8DF-F6ACC7EAA505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4D272008-10E4-45D9-AFC0-24DE89F82433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5802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harma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A1098A3-42E6-4270-B7D5-D982E2B6CEB4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AD90DA66-507D-49CB-BC10-C5514A8DF134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F01C24A-62FE-4DE4-A3EF-0E495E0C52CC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CA5DD9AE-8EC1-4474-9376-246FB5792F79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1D4E12E-1A12-49BE-9CFA-E5DA1D0488F1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99729A4-250D-4D00-8D64-06587FC98296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4BD15668-2DC9-48D2-861A-450977627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702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DB81928-390E-48BE-870C-39516B7DDC1D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C540E27F-BEFF-4DE6-834D-89751BAD304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3E0AE9E8-3A08-426B-B62C-4D84CDF8784A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50960EC-1855-4BD0-90AE-2DCDD6C83388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DEAA5CC2-F372-4707-AACB-98237D265C6D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2E8AEB84-6224-456F-8118-8D7517F44E80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449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pinkk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0CC6801-BE26-4CF3-B326-3F1BF0DA103C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7706696E-6720-4693-AC93-013B266C711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2E941C7E-3458-4E0E-945B-91132AE117F1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51BC2586-4345-4C73-BEF4-4F8CEDE8A921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652D0D68-FC5D-4A94-8D2B-451213082064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3CD30A4D-9B54-486F-8C4B-73642DCE7F7C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B9233BAF-7B31-4A6E-BFC6-9DB87D995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773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20B6B173-53A1-4937-8652-BF8B25F5920B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F69A6DFD-4492-40CE-ADE3-E0E5BE3DB4E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8309C0B9-1669-4160-8BB4-AACA8564652A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09A8548A-6A1D-438E-B202-C0EF8576AF63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D9D5A24E-3B8E-4B20-A89E-60B414FC3EED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027AF870-6132-4A41-8615-F2F61D4DC46C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178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turkoos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97DD597-896C-46AD-986D-48A349733953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6476FF91-EF06-4019-B517-1AA406348044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29DDC19-AE19-40CB-863E-6EFA7C4398B1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6BB93C1A-5876-4FDA-A420-D14ADB023241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7595E51A-BCCB-4FA2-A536-7B7A42658C5D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A1ECB41E-B16F-4546-BAF2-48EB3082C27F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6A8A4BCF-A8C8-4008-8F8F-A1085A850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478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91A96E41-B5F2-4E44-A346-B03F7DA1FB36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7AC42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89E71436-0703-4132-8A02-A5B1F836498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EBEA5E9B-938C-4975-8854-42ADA3FF7D10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40529679-D0A2-476C-9027-90074A05E28D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62DB3E6B-F276-4D66-A4B1-E030B7923638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5EC5FA66-4CCA-4ED4-A326-2C0BB18E5D2B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402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vihreä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305C540-8F63-42A2-A566-0CB6A5C781D2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7AC42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50D99F00-81C3-4573-9A49-0BC899CFAB5E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2863C29D-C290-4989-986D-27F44B9CB6AC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FA675265-85AC-41D7-8634-363EF104B323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B29E3423-C559-4787-BDC4-58ACA9D28BF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E881303-F57C-4DBA-8CAC-CA11ECF32E2E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7016B564-D58C-416D-8E89-A1EA96335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0875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mu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FC501007-38D6-435D-8950-DBC8D86550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41677939-AB91-41FD-ADD4-2B3CFAEE8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EBE3C28-BF5D-46B1-9847-B703B952CA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0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189FB6C7-14B3-4BE6-A871-13133DD5010D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5B269640-6E47-47D8-9184-78E77A08C051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A8B589A-F20B-4E9D-9066-8A9F57F3B645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4169014B-E4E5-4992-A9CA-C9ECF2909286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7403B478-F116-4082-A8E3-A5024FC0B385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0CA271C2-EB24-4910-9AE6-A923F65ED801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642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7C515A0-0CCA-473D-BB43-4A659EBA1F18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00266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5A1091F6-F266-45D1-AD3D-B65538CAB0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698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DE445E77-AADE-42FF-8F54-D51F339900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F217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41677939-AB91-41FD-ADD4-2B3CFAEE8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DC92B06B-6637-4AE6-8C93-6288342C4D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1432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(ansiomerki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Kuva 21">
            <a:extLst>
              <a:ext uri="{FF2B5EF4-FFF2-40B4-BE49-F238E27FC236}">
                <a16:creationId xmlns:a16="http://schemas.microsoft.com/office/drawing/2014/main" id="{96088D80-7A46-4A4A-B060-42C9E7103E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5662E28-938D-48A2-8AA9-70E6CBEDD1B0}"/>
              </a:ext>
            </a:extLst>
          </p:cNvPr>
          <p:cNvSpPr txBox="1"/>
          <p:nvPr userDrawn="1"/>
        </p:nvSpPr>
        <p:spPr>
          <a:xfrm>
            <a:off x="2466498" y="678519"/>
            <a:ext cx="72590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8000" b="1" dirty="0">
                <a:solidFill>
                  <a:schemeClr val="bg1"/>
                </a:solidFill>
                <a:latin typeface="+mj-lt"/>
              </a:rPr>
              <a:t>Kiitos!</a:t>
            </a:r>
            <a:endParaRPr lang="en-GB" sz="4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36278FD-4CB3-4D95-AB5D-D052293BC9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  <p:pic>
        <p:nvPicPr>
          <p:cNvPr id="26" name="Kuva 25">
            <a:extLst>
              <a:ext uri="{FF2B5EF4-FFF2-40B4-BE49-F238E27FC236}">
                <a16:creationId xmlns:a16="http://schemas.microsoft.com/office/drawing/2014/main" id="{BCCC97AF-AE92-4C89-B18A-73AE169BF7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843" y="2724394"/>
            <a:ext cx="6112652" cy="641327"/>
          </a:xfrm>
          <a:prstGeom prst="rect">
            <a:avLst/>
          </a:prstGeom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0F6C18D7-A24E-48ED-97EF-44C96324C02E}"/>
              </a:ext>
            </a:extLst>
          </p:cNvPr>
          <p:cNvSpPr txBox="1"/>
          <p:nvPr userDrawn="1"/>
        </p:nvSpPr>
        <p:spPr>
          <a:xfrm>
            <a:off x="2777812" y="3487154"/>
            <a:ext cx="6891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spc="300" dirty="0">
                <a:solidFill>
                  <a:schemeClr val="bg1"/>
                </a:solidFill>
                <a:latin typeface="+mj-lt"/>
              </a:rPr>
              <a:t>AJAN KESTÄVÄ TAPA PALKITA</a:t>
            </a:r>
            <a:endParaRPr lang="en-GB" sz="2400" b="1" spc="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A1508C-1AEF-4E3C-9114-D0166761B1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6143" y="4544668"/>
            <a:ext cx="5359713" cy="461666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0" name="Tekstin paikkamerkki 3">
            <a:extLst>
              <a:ext uri="{FF2B5EF4-FFF2-40B4-BE49-F238E27FC236}">
                <a16:creationId xmlns:a16="http://schemas.microsoft.com/office/drawing/2014/main" id="{B31DD6C0-09B8-42DA-A6BD-07227D66C0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6142" y="5056345"/>
            <a:ext cx="5359713" cy="120108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titteli</a:t>
            </a:r>
          </a:p>
          <a:p>
            <a:pPr lvl="0"/>
            <a:r>
              <a:rPr lang="fi-FI" dirty="0"/>
              <a:t>yhteystiedot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98CF702-6637-4B27-ABC3-22B7238F0D60}"/>
              </a:ext>
            </a:extLst>
          </p:cNvPr>
          <p:cNvSpPr txBox="1"/>
          <p:nvPr userDrawn="1"/>
        </p:nvSpPr>
        <p:spPr>
          <a:xfrm>
            <a:off x="2484475" y="6382520"/>
            <a:ext cx="6891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spc="0" dirty="0">
                <a:solidFill>
                  <a:schemeClr val="bg1"/>
                </a:solidFill>
                <a:latin typeface="+mj-lt"/>
              </a:rPr>
              <a:t>kauppakamari.fi  |  ansiomerkit.fi</a:t>
            </a:r>
            <a:endParaRPr lang="en-GB" sz="2400" b="1" spc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1691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222860E-EAF0-425C-8A71-043031439B60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00266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AB6153F8-BE90-4805-BAF3-8A5FDA7F893B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D080FCF2-922F-4908-85A2-E8435AE22C32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B6BA55B6-F35D-4D0E-A8D0-F938CD8C9E02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3C360AF-EB2C-41C8-ACA9-3E233A3054B4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25FFA4F-A116-4BDB-8526-1860D4BF108E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527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A781173-786A-4CC0-B39B-9186C8CBC768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4F217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1E3D1351-E6C1-4E99-8176-9B9DA5113629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58CBAB45-8625-4F55-8147-8E64B9F1B6A4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6450F766-35A2-4145-B171-EFB816932955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EC3F83A-52EF-4475-A945-540F6B7BD919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070F98C-C34E-45C6-8913-467F2FEF67E0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71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90395E46-11EC-4790-B047-9DABE6B1D39E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11E7A747-61FE-49EF-999B-636A00EFA3D5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7DFBE729-C6D1-4CB0-87D2-0C6070E50C38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0CC3CD9B-7F13-4109-81D6-CAA14EAABA2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BADB3AD-15BA-4906-858A-01B8FC3C72FA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3BB6D0B4-EEE5-4563-A736-44749921A157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586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8CEE58B3-7A29-40B4-93F6-C0ABC4E05D0A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EBB2C448-3632-4C39-82ED-5E139C33AA02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C0969D-F665-4DDB-8B61-F45B5A8AE28F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86019A3D-D3D1-4EB9-B740-B3426BD9E60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A81B1841-D940-4549-B41B-09AEDB67635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C9895F0C-845F-42CB-97FF-CDDC86770B5F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996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mu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75EAEEF3-A41F-42B5-8927-981DADC15CD3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077E766C-A697-4578-97AE-56AD9972C3CA}"/>
              </a:ext>
            </a:extLst>
          </p:cNvPr>
          <p:cNvGrpSpPr/>
          <p:nvPr/>
        </p:nvGrpSpPr>
        <p:grpSpPr>
          <a:xfrm>
            <a:off x="0" y="5988323"/>
            <a:ext cx="6152321" cy="248481"/>
            <a:chOff x="0" y="5988323"/>
            <a:chExt cx="6152321" cy="248481"/>
          </a:xfrm>
          <a:solidFill>
            <a:schemeClr val="accent1"/>
          </a:solidFill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C63702AF-0CBF-49A7-82EB-E1D4AC74A805}"/>
                </a:ext>
              </a:extLst>
            </p:cNvPr>
            <p:cNvSpPr/>
            <p:nvPr/>
          </p:nvSpPr>
          <p:spPr>
            <a:xfrm>
              <a:off x="0" y="5988325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859AFAD2-1AA9-4115-8AF2-F0FEA057BCD4}"/>
                </a:ext>
              </a:extLst>
            </p:cNvPr>
            <p:cNvSpPr/>
            <p:nvPr/>
          </p:nvSpPr>
          <p:spPr>
            <a:xfrm>
              <a:off x="1712843" y="5988324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3F6A2F75-4DA5-457C-A5AC-27D5988F7F54}"/>
                </a:ext>
              </a:extLst>
            </p:cNvPr>
            <p:cNvSpPr/>
            <p:nvPr/>
          </p:nvSpPr>
          <p:spPr>
            <a:xfrm>
              <a:off x="3425686" y="5988324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B6B975E6-7F87-4907-B1E3-535E1D7E8AEE}"/>
                </a:ext>
              </a:extLst>
            </p:cNvPr>
            <p:cNvSpPr/>
            <p:nvPr/>
          </p:nvSpPr>
          <p:spPr>
            <a:xfrm>
              <a:off x="5138529" y="5988323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639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Sisältödia kelitain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55CDE10-4E0E-49A7-A54E-D2F5D716A6C5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3C1FAB8D-618C-4114-866C-ABF24E36696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87C17A-7933-4D9D-92AB-CF9307A68E93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A552B3F8-3754-413F-9FE2-38647D8AABE4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0D6388E-0238-4237-8D46-A2BA2536474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060EFE-9C0C-4076-A61C-760E0788E5DB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88375F5D-B6E2-4563-80C1-28CA7D2AC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4029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6448F3D0-FA8B-49E4-AA9D-5CB26D5D5EDD}"/>
              </a:ext>
            </a:extLst>
          </p:cNvPr>
          <p:cNvSpPr/>
          <p:nvPr/>
        </p:nvSpPr>
        <p:spPr>
          <a:xfrm>
            <a:off x="0" y="-34724"/>
            <a:ext cx="12192000" cy="4351338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6E205174-6D65-410B-A141-AFBD9A4F5B4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D7189401-CD3F-48D3-93A0-A18C69575826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3CEE411C-84F4-4DAF-9022-09777F2A163B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14D11D-4234-4422-B456-52CB02F97BE0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4C02746F-09B5-4C57-B92E-065DBCDB1FAF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1A8A899F-1C47-46F9-AAF3-C8B61CAD7A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955800"/>
            <a:ext cx="10515600" cy="423665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on paikkamerkki 1">
            <a:extLst>
              <a:ext uri="{FF2B5EF4-FFF2-40B4-BE49-F238E27FC236}">
                <a16:creationId xmlns:a16="http://schemas.microsoft.com/office/drawing/2014/main" id="{49036310-C1D2-4216-8B9B-5CB6DC8E04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</a:t>
            </a:r>
            <a:r>
              <a:rPr lang="fi-FI" altLang="en-US" dirty="0" err="1"/>
              <a:t>ots</a:t>
            </a:r>
            <a:r>
              <a:rPr lang="fi-FI" altLang="en-US" dirty="0"/>
              <a:t>. </a:t>
            </a:r>
            <a:r>
              <a:rPr lang="fi-FI" altLang="en-US" dirty="0" err="1"/>
              <a:t>perustyyl</a:t>
            </a:r>
            <a:r>
              <a:rPr lang="fi-FI" altLang="en-US" dirty="0"/>
              <a:t>. </a:t>
            </a:r>
            <a:r>
              <a:rPr lang="fi-FI" altLang="en-US" dirty="0" err="1"/>
              <a:t>napsautt</a:t>
            </a:r>
            <a:r>
              <a:rPr lang="fi-FI" altLang="en-US" dirty="0"/>
              <a:t>.</a:t>
            </a:r>
            <a:endParaRPr lang="en-GB" altLang="en-US" dirty="0"/>
          </a:p>
        </p:txBody>
      </p:sp>
      <p:pic>
        <p:nvPicPr>
          <p:cNvPr id="2052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306F86D4-4066-47FC-924A-8458607AA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A5C53D7A-07F7-41A1-819B-900C91183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tekstin perustyylejä</a:t>
            </a:r>
          </a:p>
          <a:p>
            <a:pPr lvl="1"/>
            <a:r>
              <a:rPr lang="fi-FI" altLang="en-US" dirty="0"/>
              <a:t>toinen taso</a:t>
            </a:r>
          </a:p>
          <a:p>
            <a:pPr lvl="2"/>
            <a:r>
              <a:rPr lang="fi-FI" altLang="en-US" dirty="0"/>
              <a:t>kolmas taso</a:t>
            </a:r>
          </a:p>
          <a:p>
            <a:pPr lvl="3"/>
            <a:r>
              <a:rPr lang="fi-FI" altLang="en-US" dirty="0"/>
              <a:t>neljäs taso</a:t>
            </a:r>
          </a:p>
          <a:p>
            <a:pPr lvl="4"/>
            <a:r>
              <a:rPr lang="fi-FI" altLang="en-US" dirty="0"/>
              <a:t>viides taso</a:t>
            </a:r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41" r:id="rId2"/>
    <p:sldLayoutId id="2147483842" r:id="rId3"/>
    <p:sldLayoutId id="2147483846" r:id="rId4"/>
    <p:sldLayoutId id="2147483848" r:id="rId5"/>
    <p:sldLayoutId id="2147483851" r:id="rId6"/>
    <p:sldLayoutId id="2147483854" r:id="rId7"/>
    <p:sldLayoutId id="2147483857" r:id="rId8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on paikkamerkki 1">
            <a:extLst>
              <a:ext uri="{FF2B5EF4-FFF2-40B4-BE49-F238E27FC236}">
                <a16:creationId xmlns:a16="http://schemas.microsoft.com/office/drawing/2014/main" id="{47869722-03E9-4761-AB26-7215E66D16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ots. perustyyl. napsautt.</a:t>
            </a:r>
            <a:endParaRPr lang="en-GB" altLang="en-US"/>
          </a:p>
        </p:txBody>
      </p:sp>
      <p:sp>
        <p:nvSpPr>
          <p:cNvPr id="3075" name="Tekstin paikkamerkki 2">
            <a:extLst>
              <a:ext uri="{FF2B5EF4-FFF2-40B4-BE49-F238E27FC236}">
                <a16:creationId xmlns:a16="http://schemas.microsoft.com/office/drawing/2014/main" id="{75293C33-07C1-4988-88C3-C73296A207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tekstin perustyylejä</a:t>
            </a:r>
          </a:p>
          <a:p>
            <a:pPr lvl="1"/>
            <a:r>
              <a:rPr lang="fi-FI" altLang="en-US" dirty="0"/>
              <a:t>toinen taso</a:t>
            </a:r>
          </a:p>
          <a:p>
            <a:pPr lvl="2"/>
            <a:r>
              <a:rPr lang="fi-FI" altLang="en-US" dirty="0"/>
              <a:t>kolmas taso</a:t>
            </a:r>
          </a:p>
          <a:p>
            <a:pPr lvl="3"/>
            <a:r>
              <a:rPr lang="fi-FI" altLang="en-US" dirty="0"/>
              <a:t>neljäs taso</a:t>
            </a:r>
          </a:p>
          <a:p>
            <a:pPr lvl="4"/>
            <a:r>
              <a:rPr lang="fi-FI" altLang="en-US" dirty="0"/>
              <a:t>viides taso</a:t>
            </a:r>
            <a:endParaRPr lang="en-GB" altLang="en-US" dirty="0"/>
          </a:p>
        </p:txBody>
      </p:sp>
      <p:pic>
        <p:nvPicPr>
          <p:cNvPr id="3076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B78CAC1C-0D0B-456A-9974-2D454D318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5" r:id="rId2"/>
    <p:sldLayoutId id="2147483819" r:id="rId3"/>
    <p:sldLayoutId id="2147483818" r:id="rId4"/>
    <p:sldLayoutId id="2147483850" r:id="rId5"/>
    <p:sldLayoutId id="2147483849" r:id="rId6"/>
    <p:sldLayoutId id="2147483853" r:id="rId7"/>
    <p:sldLayoutId id="2147483852" r:id="rId8"/>
    <p:sldLayoutId id="2147483855" r:id="rId9"/>
    <p:sldLayoutId id="2147483856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on paikkamerkki 1">
            <a:extLst>
              <a:ext uri="{FF2B5EF4-FFF2-40B4-BE49-F238E27FC236}">
                <a16:creationId xmlns:a16="http://schemas.microsoft.com/office/drawing/2014/main" id="{4AB3B488-870E-47B6-9953-5C7F9BEB73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ots. perustyyl. napsautt.</a:t>
            </a:r>
            <a:endParaRPr lang="en-GB" altLang="en-US"/>
          </a:p>
        </p:txBody>
      </p:sp>
      <p:sp>
        <p:nvSpPr>
          <p:cNvPr id="7171" name="Tekstin paikkamerkki 2">
            <a:extLst>
              <a:ext uri="{FF2B5EF4-FFF2-40B4-BE49-F238E27FC236}">
                <a16:creationId xmlns:a16="http://schemas.microsoft.com/office/drawing/2014/main" id="{CD5D0502-750A-4BE6-A335-CFB580D51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tekstin perustyylejä</a:t>
            </a:r>
          </a:p>
          <a:p>
            <a:pPr lvl="1"/>
            <a:r>
              <a:rPr lang="fi-FI" altLang="en-US" dirty="0"/>
              <a:t>toinen taso</a:t>
            </a:r>
          </a:p>
          <a:p>
            <a:pPr lvl="2"/>
            <a:r>
              <a:rPr lang="fi-FI" altLang="en-US" dirty="0"/>
              <a:t>kolmas taso</a:t>
            </a:r>
          </a:p>
          <a:p>
            <a:pPr lvl="3"/>
            <a:r>
              <a:rPr lang="fi-FI" altLang="en-US" dirty="0"/>
              <a:t>neljäs taso</a:t>
            </a:r>
          </a:p>
          <a:p>
            <a:pPr lvl="4"/>
            <a:r>
              <a:rPr lang="fi-FI" altLang="en-US" dirty="0"/>
              <a:t>viides taso</a:t>
            </a:r>
            <a:endParaRPr lang="en-GB" altLang="en-US" dirty="0"/>
          </a:p>
        </p:txBody>
      </p:sp>
      <p:pic>
        <p:nvPicPr>
          <p:cNvPr id="7172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D8DFD9F9-3627-4C37-885E-86D75F99E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35" r:id="rId2"/>
    <p:sldLayoutId id="2147483847" r:id="rId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on paikkamerkki 1">
            <a:extLst>
              <a:ext uri="{FF2B5EF4-FFF2-40B4-BE49-F238E27FC236}">
                <a16:creationId xmlns:a16="http://schemas.microsoft.com/office/drawing/2014/main" id="{EB57CFD1-DE27-486E-A28D-988D7D753B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</a:t>
            </a:r>
            <a:r>
              <a:rPr lang="fi-FI" altLang="en-US" dirty="0" err="1"/>
              <a:t>ots</a:t>
            </a:r>
            <a:r>
              <a:rPr lang="fi-FI" altLang="en-US" dirty="0"/>
              <a:t>. </a:t>
            </a:r>
            <a:r>
              <a:rPr lang="fi-FI" altLang="en-US" dirty="0" err="1"/>
              <a:t>perustyyl</a:t>
            </a:r>
            <a:r>
              <a:rPr lang="fi-FI" altLang="en-US" dirty="0"/>
              <a:t>. </a:t>
            </a:r>
            <a:r>
              <a:rPr lang="fi-FI" altLang="en-US" dirty="0" err="1"/>
              <a:t>napsautt</a:t>
            </a:r>
            <a:r>
              <a:rPr lang="fi-FI" altLang="en-US" dirty="0"/>
              <a:t>.</a:t>
            </a:r>
            <a:endParaRPr lang="en-GB" altLang="en-US" dirty="0"/>
          </a:p>
        </p:txBody>
      </p:sp>
      <p:sp>
        <p:nvSpPr>
          <p:cNvPr id="10243" name="Tekstin paikkamerkki 2">
            <a:extLst>
              <a:ext uri="{FF2B5EF4-FFF2-40B4-BE49-F238E27FC236}">
                <a16:creationId xmlns:a16="http://schemas.microsoft.com/office/drawing/2014/main" id="{57B7EE03-4EB6-40AA-8639-428920B6E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tekstin perustyylejä</a:t>
            </a:r>
          </a:p>
          <a:p>
            <a:pPr lvl="1"/>
            <a:r>
              <a:rPr lang="fi-FI" altLang="en-US" dirty="0"/>
              <a:t>toinen taso</a:t>
            </a:r>
          </a:p>
          <a:p>
            <a:pPr lvl="2"/>
            <a:r>
              <a:rPr lang="fi-FI" altLang="en-US" dirty="0"/>
              <a:t>kolmas taso</a:t>
            </a:r>
          </a:p>
          <a:p>
            <a:pPr lvl="3"/>
            <a:r>
              <a:rPr lang="fi-FI" altLang="en-US" dirty="0"/>
              <a:t>neljäs taso</a:t>
            </a:r>
          </a:p>
          <a:p>
            <a:pPr lvl="4"/>
            <a:r>
              <a:rPr lang="fi-FI" altLang="en-US" dirty="0"/>
              <a:t>viides taso</a:t>
            </a:r>
            <a:endParaRPr lang="en-GB" altLang="en-US" dirty="0"/>
          </a:p>
        </p:txBody>
      </p:sp>
      <p:pic>
        <p:nvPicPr>
          <p:cNvPr id="10244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362565F8-5988-49F8-9B74-40E09E075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8D8E44-4385-40D1-A74A-F4A9E0950B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i-FI" sz="6600" dirty="0">
                <a:solidFill>
                  <a:schemeClr val="bg1"/>
                </a:solidFill>
              </a:rPr>
              <a:t>Pikakysely koronavirustilanteesta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E82DA1-0F8F-42C8-B3A0-0A88C7D5AE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Embargo 6.5.</a:t>
            </a:r>
            <a:r>
              <a:rPr lang="en-GB" dirty="0">
                <a:solidFill>
                  <a:schemeClr val="bg1"/>
                </a:solidFill>
              </a:rPr>
              <a:t>2020 </a:t>
            </a:r>
            <a:r>
              <a:rPr lang="en-GB" dirty="0" err="1">
                <a:solidFill>
                  <a:schemeClr val="bg1"/>
                </a:solidFill>
              </a:rPr>
              <a:t>klo</a:t>
            </a:r>
            <a:r>
              <a:rPr lang="en-GB" dirty="0">
                <a:solidFill>
                  <a:schemeClr val="bg1"/>
                </a:solidFill>
              </a:rPr>
              <a:t> 00.01</a:t>
            </a:r>
          </a:p>
        </p:txBody>
      </p:sp>
    </p:spTree>
    <p:extLst>
      <p:ext uri="{BB962C8B-B14F-4D97-AF65-F5344CB8AC3E}">
        <p14:creationId xmlns:p14="http://schemas.microsoft.com/office/powerpoint/2010/main" val="660273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2EDC1-3479-4E72-BFA5-BE6D7B0AA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341659" cy="863040"/>
          </a:xfrm>
        </p:spPr>
        <p:txBody>
          <a:bodyPr>
            <a:normAutofit/>
          </a:bodyPr>
          <a:lstStyle/>
          <a:p>
            <a:r>
              <a:rPr lang="fi-FI" sz="2800" dirty="0"/>
              <a:t>Onko yrityksesi konkurssin riski noussut merkittävästi koronavirusepidemian takia?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DBEDD14-2788-48A1-B803-0F0525D9FB34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4165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4566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3737AB-A648-4E2C-8CCF-824E0CC67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306638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Taustakysymykset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62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4F4EAA-00BF-4C65-95D5-C15300DFAE61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i-FI" dirty="0"/>
              <a:t>Minkä kauppakamarin jäsen yrityksenne on?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9D4347AD-CCB5-4110-A664-5F2C8D14E99D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560554"/>
              </p:ext>
            </p:extLst>
          </p:nvPr>
        </p:nvGraphicFramePr>
        <p:xfrm>
          <a:off x="838200" y="1825624"/>
          <a:ext cx="8354438" cy="4925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2889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484D3D-FB9F-4ED2-AB3F-DC1C9E405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68553" cy="1325563"/>
          </a:xfrm>
        </p:spPr>
        <p:txBody>
          <a:bodyPr/>
          <a:lstStyle/>
          <a:p>
            <a:r>
              <a:rPr lang="fi-FI" dirty="0"/>
              <a:t>Valitse yrityksesi päätoimiala tai sopivin toimiala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5E9A2EF-8B9B-4487-820C-23964EE1BE45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1441707"/>
              </p:ext>
            </p:extLst>
          </p:nvPr>
        </p:nvGraphicFramePr>
        <p:xfrm>
          <a:off x="838200" y="1690688"/>
          <a:ext cx="8368553" cy="5254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3022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57F767-466C-44FB-AFC5-B05ACAF01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Yrityksen henkilöstömäärä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3BB2E0F-8306-4B25-9F07-21FF55FBB5C7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3673652"/>
              </p:ext>
            </p:extLst>
          </p:nvPr>
        </p:nvGraphicFramePr>
        <p:xfrm>
          <a:off x="838200" y="1825625"/>
          <a:ext cx="832525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9588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971E25-C97D-4068-8D05-3FF86C0DD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Yrityksen vuosiliikevaihto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04C9F15-6B82-483E-ADBC-09E7C8377BC8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11358"/>
              </p:ext>
            </p:extLst>
          </p:nvPr>
        </p:nvGraphicFramePr>
        <p:xfrm>
          <a:off x="838200" y="1825625"/>
          <a:ext cx="834471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9227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7726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85F9D5D-2F9C-41EB-A9C6-EA6F8B5356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Koronatilannetta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koskevat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kysymykset</a:t>
            </a:r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814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7D1F93C-727C-4904-9358-180360E7C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323729" cy="997510"/>
          </a:xfrm>
        </p:spPr>
        <p:txBody>
          <a:bodyPr>
            <a:normAutofit/>
          </a:bodyPr>
          <a:lstStyle/>
          <a:p>
            <a:r>
              <a:rPr lang="fi-FI" sz="2800" dirty="0"/>
              <a:t>Miten hallitus on onnistunut koronaepidemian hoidossa?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D1F011F-B469-4F32-89D5-38E133239CF5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2372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7993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9E518A-372D-4876-B027-740F14A9F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325255" cy="923330"/>
          </a:xfrm>
        </p:spPr>
        <p:txBody>
          <a:bodyPr>
            <a:normAutofit/>
          </a:bodyPr>
          <a:lstStyle/>
          <a:p>
            <a:r>
              <a:rPr lang="fi-FI" sz="2800" dirty="0"/>
              <a:t>Miten hallitus on onnistunut koronaepidemian aiheuttaman talouskriisin hoidossa? 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5C6A6D2-03E2-411B-B27A-1DBCF6655FFA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0D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2525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072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615C4A-9B1B-4524-9553-6EC475B0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211"/>
          </a:xfrm>
        </p:spPr>
        <p:txBody>
          <a:bodyPr>
            <a:noAutofit/>
          </a:bodyPr>
          <a:lstStyle/>
          <a:p>
            <a:r>
              <a:rPr lang="fi-FI" sz="3200" dirty="0"/>
              <a:t>Onko koronavirus vaikuttanut tai tuleeko vaikuttamaan yrityksesi toimintaan?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EA0B306-BC4A-405F-8A9B-50A0FA6871A6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5443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0814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FA9FA-8F8C-449C-8692-C1046914F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441987" cy="909198"/>
          </a:xfrm>
        </p:spPr>
        <p:txBody>
          <a:bodyPr>
            <a:noAutofit/>
          </a:bodyPr>
          <a:lstStyle/>
          <a:p>
            <a:r>
              <a:rPr lang="fi-FI" sz="3200" dirty="0"/>
              <a:t>Onko koronavirusepidemia vaikuttanut liikevaihtoonne negatiivisesti?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94A79EBB-E758-4887-A008-DC8384679427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4"/>
          <a:ext cx="8364166" cy="4667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0425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F11208-4A3D-49A8-8DC9-3A45AEAAE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88294" cy="1298305"/>
          </a:xfrm>
        </p:spPr>
        <p:txBody>
          <a:bodyPr>
            <a:normAutofit fontScale="90000"/>
          </a:bodyPr>
          <a:lstStyle/>
          <a:p>
            <a:r>
              <a:rPr lang="fi-FI" sz="3200" dirty="0"/>
              <a:t>Odotatko koronavirusepidemian vaikuttavan liikevaihtoonne negatiivisesti seuraavan </a:t>
            </a:r>
            <a:br>
              <a:rPr lang="fi-FI" sz="3200" dirty="0"/>
            </a:br>
            <a:r>
              <a:rPr lang="fi-FI" sz="3200" dirty="0"/>
              <a:t>2 kuukauden aikana? 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192BCB81-D7E9-46AC-B343-252C47976E28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8362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50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A86437-C153-4F03-BE24-B0FC2C30A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395447" cy="1069227"/>
          </a:xfrm>
        </p:spPr>
        <p:txBody>
          <a:bodyPr>
            <a:normAutofit fontScale="90000"/>
          </a:bodyPr>
          <a:lstStyle/>
          <a:p>
            <a:r>
              <a:rPr lang="fi-FI" sz="2800" dirty="0"/>
              <a:t>Miten arvioisitte koronavirusepidemian vaikuttaneen yrityksenne henkilöstön määrään (lomautusten tai irtisanomisten kautta) verrattuna normaalitilanteeseen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0635A89F-227C-463F-BD07-A942C8F04EE4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9544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1001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0D8EE4-8E4E-45F4-8F39-AC18E3F7D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5447" cy="1460499"/>
          </a:xfrm>
        </p:spPr>
        <p:txBody>
          <a:bodyPr>
            <a:normAutofit fontScale="90000"/>
          </a:bodyPr>
          <a:lstStyle/>
          <a:p>
            <a:r>
              <a:rPr lang="fi-FI" sz="2800" dirty="0"/>
              <a:t>Miten arvioisitte koronavirusepidemian vaikuttavan yrityksenne henkilöstön määrään (lomautusten tai irtisanomisten kautta) seuraavien 2 kuukauden aikana verrattuna normaalitilanteeseen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CE9BA7DA-4A39-4810-BB3C-C384313D9012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2483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0A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9544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4690321"/>
      </p:ext>
    </p:extLst>
  </p:cSld>
  <p:clrMapOvr>
    <a:masterClrMapping/>
  </p:clrMapOvr>
</p:sld>
</file>

<file path=ppt/theme/theme1.xml><?xml version="1.0" encoding="utf-8"?>
<a:theme xmlns:a="http://schemas.openxmlformats.org/drawingml/2006/main" name="Otsikkodia">
  <a:themeElements>
    <a:clrScheme name="Keskuskauppakamari 2018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FC61E"/>
      </a:accent1>
      <a:accent2>
        <a:srgbClr val="C6C6C6"/>
      </a:accent2>
      <a:accent3>
        <a:srgbClr val="002663"/>
      </a:accent3>
      <a:accent4>
        <a:srgbClr val="F94F8E"/>
      </a:accent4>
      <a:accent5>
        <a:srgbClr val="4F2170"/>
      </a:accent5>
      <a:accent6>
        <a:srgbClr val="77CDCB"/>
      </a:accent6>
      <a:hlink>
        <a:srgbClr val="000000"/>
      </a:hlink>
      <a:folHlink>
        <a:srgbClr val="000000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uppakamarilaisten perehtymispäivä runko esityksille  -  Vain luku" id="{72F6BF3C-F28E-4C09-A905-79126DC96A35}" vid="{990B1455-C2EE-44AF-967A-332F93404ED6}"/>
    </a:ext>
  </a:extLst>
</a:theme>
</file>

<file path=ppt/theme/theme2.xml><?xml version="1.0" encoding="utf-8"?>
<a:theme xmlns:a="http://schemas.openxmlformats.org/drawingml/2006/main" name="Sisältöd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uppakamarilaisten perehtymispäivä runko esityksille  -  Vain luku" id="{72F6BF3C-F28E-4C09-A905-79126DC96A35}" vid="{FB2B4713-94A9-4522-9F9C-B923CFEB5616}"/>
    </a:ext>
  </a:extLst>
</a:theme>
</file>

<file path=ppt/theme/theme3.xml><?xml version="1.0" encoding="utf-8"?>
<a:theme xmlns:a="http://schemas.openxmlformats.org/drawingml/2006/main" name="Sisältödia yksivärin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uppakamarilaisten perehtymispäivä runko esityksille  -  Vain luku" id="{72F6BF3C-F28E-4C09-A905-79126DC96A35}" vid="{B0321B9F-1779-4FDC-9D38-F0E09B89FEF4}"/>
    </a:ext>
  </a:extLst>
</a:theme>
</file>

<file path=ppt/theme/theme4.xml><?xml version="1.0" encoding="utf-8"?>
<a:theme xmlns:a="http://schemas.openxmlformats.org/drawingml/2006/main" name="Lopet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uppakamarilaisten perehtymispäivä runko esityksille  -  Vain luku" id="{72F6BF3C-F28E-4C09-A905-79126DC96A35}" vid="{AB99AF6F-0219-4F93-A9FD-6CC0E043B44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1F3A54ADD6A847B8C835DD3EECF3C1" ma:contentTypeVersion="10" ma:contentTypeDescription="Luo uusi asiakirja." ma:contentTypeScope="" ma:versionID="940e2088bf6f7647479d0985f03eefb9">
  <xsd:schema xmlns:xsd="http://www.w3.org/2001/XMLSchema" xmlns:xs="http://www.w3.org/2001/XMLSchema" xmlns:p="http://schemas.microsoft.com/office/2006/metadata/properties" xmlns:ns3="7afcfd1f-adc8-47a2-b53c-5af8a7ddcaa3" xmlns:ns4="4fb87332-1e5f-435d-81fa-ae95667597f0" targetNamespace="http://schemas.microsoft.com/office/2006/metadata/properties" ma:root="true" ma:fieldsID="f8cf7e3589b3e54ef6de16918fd7e90a" ns3:_="" ns4:_="">
    <xsd:import namespace="7afcfd1f-adc8-47a2-b53c-5af8a7ddcaa3"/>
    <xsd:import namespace="4fb87332-1e5f-435d-81fa-ae95667597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cfd1f-adc8-47a2-b53c-5af8a7ddca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b87332-1e5f-435d-81fa-ae95667597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6ED06D-11FC-4487-9D9E-5CB8899164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fcfd1f-adc8-47a2-b53c-5af8a7ddcaa3"/>
    <ds:schemaRef ds:uri="4fb87332-1e5f-435d-81fa-ae95667597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8A7EC8F-5967-4BC9-911B-9BCAD92FEC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657717-A011-42E5-9FFC-0F978BA0B21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147</Words>
  <Application>Microsoft Office PowerPoint</Application>
  <PresentationFormat>Laajakuva</PresentationFormat>
  <Paragraphs>41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16</vt:i4>
      </vt:variant>
    </vt:vector>
  </HeadingPairs>
  <TitlesOfParts>
    <vt:vector size="24" baseType="lpstr">
      <vt:lpstr>Arial</vt:lpstr>
      <vt:lpstr>Calibri</vt:lpstr>
      <vt:lpstr>Myriad Pro</vt:lpstr>
      <vt:lpstr>Myriad Pro Light</vt:lpstr>
      <vt:lpstr>Otsikkodia</vt:lpstr>
      <vt:lpstr>Sisältödia</vt:lpstr>
      <vt:lpstr>Sisältödia yksivärinen</vt:lpstr>
      <vt:lpstr>Lopetus</vt:lpstr>
      <vt:lpstr>Pikakysely koronavirustilanteesta</vt:lpstr>
      <vt:lpstr>Koronatilannetta koskevat kysymykset</vt:lpstr>
      <vt:lpstr>Miten hallitus on onnistunut koronaepidemian hoidossa?</vt:lpstr>
      <vt:lpstr>Miten hallitus on onnistunut koronaepidemian aiheuttaman talouskriisin hoidossa? </vt:lpstr>
      <vt:lpstr>Onko koronavirus vaikuttanut tai tuleeko vaikuttamaan yrityksesi toimintaan?</vt:lpstr>
      <vt:lpstr>Onko koronavirusepidemia vaikuttanut liikevaihtoonne negatiivisesti?</vt:lpstr>
      <vt:lpstr>Odotatko koronavirusepidemian vaikuttavan liikevaihtoonne negatiivisesti seuraavan  2 kuukauden aikana? </vt:lpstr>
      <vt:lpstr>Miten arvioisitte koronavirusepidemian vaikuttaneen yrityksenne henkilöstön määrään (lomautusten tai irtisanomisten kautta) verrattuna normaalitilanteeseen</vt:lpstr>
      <vt:lpstr>Miten arvioisitte koronavirusepidemian vaikuttavan yrityksenne henkilöstön määrään (lomautusten tai irtisanomisten kautta) seuraavien 2 kuukauden aikana verrattuna normaalitilanteeseen</vt:lpstr>
      <vt:lpstr>Onko yrityksesi konkurssin riski noussut merkittävästi koronavirusepidemian takia?</vt:lpstr>
      <vt:lpstr>Taustakysymykset</vt:lpstr>
      <vt:lpstr>Minkä kauppakamarin jäsen yrityksenne on?</vt:lpstr>
      <vt:lpstr>Valitse yrityksesi päätoimiala tai sopivin toimiala</vt:lpstr>
      <vt:lpstr>Yrityksen henkilöstömäärä</vt:lpstr>
      <vt:lpstr>Yrityksen vuosiliikevaihto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Kauppakamarin vientijohtajabarometri</dc:title>
  <dc:creator>Tanja Arvola</dc:creator>
  <cp:lastModifiedBy>Pauliina Pulkkinen</cp:lastModifiedBy>
  <cp:revision>76</cp:revision>
  <dcterms:created xsi:type="dcterms:W3CDTF">2020-04-28T09:40:12Z</dcterms:created>
  <dcterms:modified xsi:type="dcterms:W3CDTF">2020-05-05T10:02:15Z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0x010100541F3A54ADD6A847B8C835DD3EECF3C1</vt:lpwstr>
  </property>
</Properties>
</file>