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.xml" ContentType="application/vnd.openxmlformats-officedocument.theme+xml"/>
  <Override PartName="/ppt/charts/colors2.xml" ContentType="application/vnd.ms-office.chartcolorstyle+xml"/>
  <Override PartName="/ppt/charts/style2.xml" ContentType="application/vnd.ms-office.chartstyl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style3.xml" ContentType="application/vnd.ms-office.chartstyle+xml"/>
  <Override PartName="/ppt/charts/colors3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7" r:id="rId5"/>
    <p:sldId id="258" r:id="rId6"/>
    <p:sldId id="259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Alkuperätodistusten</a:t>
            </a:r>
            <a:r>
              <a:rPr lang="en-US" dirty="0"/>
              <a:t> </a:t>
            </a:r>
            <a:r>
              <a:rPr lang="en-US" dirty="0" err="1"/>
              <a:t>määrä</a:t>
            </a:r>
            <a:r>
              <a:rPr lang="en-US" dirty="0"/>
              <a:t> </a:t>
            </a:r>
            <a:r>
              <a:rPr lang="en-US" dirty="0" err="1"/>
              <a:t>kuukausittain</a:t>
            </a:r>
            <a:endParaRPr lang="en-US" dirty="0"/>
          </a:p>
        </c:rich>
      </c:tx>
      <c:layout>
        <c:manualLayout>
          <c:xMode val="edge"/>
          <c:yMode val="edge"/>
          <c:x val="0.2857462588742809"/>
          <c:y val="2.0776344729363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'Alkuperätodistusten lukumäärä'!$B$1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'Alkuperätodistusten lukumäärä'!$A$2:$A$13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'Alkuperätodistusten lukumäärä'!$B$2:$B$13</c:f>
              <c:numCache>
                <c:formatCode>0</c:formatCode>
                <c:ptCount val="12"/>
                <c:pt idx="0">
                  <c:v>5152</c:v>
                </c:pt>
                <c:pt idx="1">
                  <c:v>5572</c:v>
                </c:pt>
                <c:pt idx="2">
                  <c:v>6394</c:v>
                </c:pt>
                <c:pt idx="3">
                  <c:v>6711</c:v>
                </c:pt>
                <c:pt idx="4">
                  <c:v>6348</c:v>
                </c:pt>
                <c:pt idx="5">
                  <c:v>6217</c:v>
                </c:pt>
                <c:pt idx="6">
                  <c:v>7102</c:v>
                </c:pt>
                <c:pt idx="7">
                  <c:v>6322</c:v>
                </c:pt>
                <c:pt idx="8">
                  <c:v>6536</c:v>
                </c:pt>
                <c:pt idx="9">
                  <c:v>6553</c:v>
                </c:pt>
                <c:pt idx="10">
                  <c:v>6415</c:v>
                </c:pt>
                <c:pt idx="11">
                  <c:v>6101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B-41F7-919B-6EE4D780B932}"/>
            </c:ext>
          </c:extLst>
        </c:ser>
        <c:ser>
          <c:idx val="1"/>
          <c:order val="1"/>
          <c:tx>
            <c:strRef>
              <c:f>'Alkuperätodistusten lukumäärä'!$C$1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'Alkuperätodistusten lukumäärä'!$A$2:$A$13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'Alkuperätodistusten lukumäärä'!$C$2:$C$13</c:f>
              <c:numCache>
                <c:formatCode>0</c:formatCode>
                <c:ptCount val="12"/>
                <c:pt idx="0">
                  <c:v>6100</c:v>
                </c:pt>
                <c:pt idx="1">
                  <c:v>5743</c:v>
                </c:pt>
                <c:pt idx="2">
                  <c:v>6310</c:v>
                </c:pt>
                <c:pt idx="3">
                  <c:v>5763</c:v>
                </c:pt>
                <c:pt idx="4">
                  <c:v>5153</c:v>
                </c:pt>
                <c:pt idx="5">
                  <c:v>5818</c:v>
                </c:pt>
                <c:pt idx="6">
                  <c:v>5932</c:v>
                </c:pt>
                <c:pt idx="7">
                  <c:v>5308</c:v>
                </c:pt>
                <c:pt idx="8">
                  <c:v>6100</c:v>
                </c:pt>
                <c:pt idx="9">
                  <c:v>5945</c:v>
                </c:pt>
                <c:pt idx="10">
                  <c:v>5904</c:v>
                </c:pt>
                <c:pt idx="11">
                  <c:v>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B-41F7-919B-6EE4D780B932}"/>
            </c:ext>
          </c:extLst>
        </c:ser>
        <c:ser>
          <c:idx val="2"/>
          <c:order val="2"/>
          <c:tx>
            <c:strRef>
              <c:f>'Alkuperätodistusten lukumäärä'!$D$1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'Alkuperätodistusten lukumäärä'!$A$2:$A$13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'Alkuperätodistusten lukumäärä'!$D$2:$D$13</c:f>
              <c:numCache>
                <c:formatCode>0</c:formatCode>
                <c:ptCount val="12"/>
                <c:pt idx="0">
                  <c:v>4980</c:v>
                </c:pt>
                <c:pt idx="1">
                  <c:v>5273</c:v>
                </c:pt>
                <c:pt idx="2">
                  <c:v>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0B-41F7-919B-6EE4D780B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4612096"/>
        <c:axId val="989584944"/>
      </c:barChart>
      <c:catAx>
        <c:axId val="104461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89584944"/>
        <c:crosses val="autoZero"/>
        <c:auto val="1"/>
        <c:lblAlgn val="ctr"/>
        <c:lblOffset val="100"/>
        <c:noMultiLvlLbl val="0"/>
      </c:catAx>
      <c:valAx>
        <c:axId val="98958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4461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Alkuperätodistusten</a:t>
            </a:r>
            <a:r>
              <a:rPr lang="fi-FI" baseline="0"/>
              <a:t> määrä </a:t>
            </a:r>
            <a:r>
              <a:rPr lang="fi-FI"/>
              <a:t>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'Alkuperätodistusten lukumäärä'!$G$1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'Alkuperätodistusten lukumäärä'!$F$2:$F$4</c:f>
              <c:strCache>
                <c:ptCount val="3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</c:strCache>
            </c:strRef>
          </c:cat>
          <c:val>
            <c:numRef>
              <c:f>'Alkuperätodistusten lukumäärä'!$G$2:$G$4</c:f>
              <c:numCache>
                <c:formatCode>0</c:formatCode>
                <c:ptCount val="3"/>
                <c:pt idx="0">
                  <c:v>4980</c:v>
                </c:pt>
                <c:pt idx="1">
                  <c:v>5273</c:v>
                </c:pt>
                <c:pt idx="2">
                  <c:v>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5A-44F9-AF12-736A3B010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8960719"/>
        <c:axId val="1559039503"/>
      </c:barChart>
      <c:catAx>
        <c:axId val="159896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59039503"/>
        <c:crosses val="autoZero"/>
        <c:auto val="1"/>
        <c:lblAlgn val="ctr"/>
        <c:lblOffset val="100"/>
        <c:noMultiLvlLbl val="0"/>
      </c:catAx>
      <c:valAx>
        <c:axId val="1559039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98960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Alkuperätodistusten määrä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'Alkuperätodistusten lukumäärä'!$G$1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'Alkuperätodistusten lukumäärä'!$F$2:$F$4</c:f>
              <c:strCache>
                <c:ptCount val="3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</c:strCache>
            </c:strRef>
          </c:cat>
          <c:val>
            <c:numRef>
              <c:f>'Alkuperätodistusten lukumäärä'!$G$2:$G$4</c:f>
              <c:numCache>
                <c:formatCode>0</c:formatCode>
                <c:ptCount val="3"/>
                <c:pt idx="0">
                  <c:v>4980</c:v>
                </c:pt>
                <c:pt idx="1">
                  <c:v>5273</c:v>
                </c:pt>
                <c:pt idx="2">
                  <c:v>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BF-4A4E-BB61-D1F2FCBC1CDA}"/>
            </c:ext>
          </c:extLst>
        </c:ser>
        <c:ser>
          <c:idx val="1"/>
          <c:order val="1"/>
          <c:tx>
            <c:strRef>
              <c:f>'Alkuperätodistusten lukumäärä'!$H$1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'Alkuperätodistusten lukumäärä'!$F$2:$F$4</c:f>
              <c:strCache>
                <c:ptCount val="3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</c:strCache>
            </c:strRef>
          </c:cat>
          <c:val>
            <c:numRef>
              <c:f>'Alkuperätodistusten lukumäärä'!$H$2:$H$4</c:f>
              <c:numCache>
                <c:formatCode>#,##0</c:formatCode>
                <c:ptCount val="3"/>
                <c:pt idx="0">
                  <c:v>6100</c:v>
                </c:pt>
                <c:pt idx="1">
                  <c:v>5743</c:v>
                </c:pt>
                <c:pt idx="2">
                  <c:v>6310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BF-4A4E-BB61-D1F2FCBC1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2972815"/>
        <c:axId val="1559044911"/>
      </c:barChart>
      <c:catAx>
        <c:axId val="1332972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59044911"/>
        <c:crosses val="autoZero"/>
        <c:auto val="1"/>
        <c:lblAlgn val="ctr"/>
        <c:lblOffset val="100"/>
        <c:noMultiLvlLbl val="0"/>
      </c:catAx>
      <c:valAx>
        <c:axId val="1559044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32972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BA0B76-1A4F-4024-BE17-CA9FD546D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0867023-EC0D-4332-B3A2-3742F4316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DE2D3F-B947-4D0F-A680-B5304F58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B5AF78-3565-46BC-BAE1-3617E75E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7C24CA-3F51-49DB-8455-51EE015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52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B80D2-028F-4318-951C-0E286ECE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0FD051-2EAF-48AB-9206-F0C1A7DCA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E3BAA1-FA4C-4EDF-87CB-8D4E8AB1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32ECDE-FE26-4A65-810E-6D3AB925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770A8A-E300-4D68-A38C-13574254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342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24FF50E-686E-4179-A76B-00086B2DB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5CC2C28-488B-46F1-AE50-FF83AD8CC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BB8D9E-C987-49DA-9AB5-BDD64066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177403-2DD9-43A2-AECC-E21632D21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32EACA-14F4-4413-906E-8C8306661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19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D176ED-D248-4728-B6BD-AA8CF0AA2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146391-9C75-4FCF-9193-9FC8CB127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B72A48-A543-4A64-8C2B-16A0F00A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57829E-F8E9-4C93-A7F6-B4EF45A0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14CF06-6523-4A27-9BA8-A339A716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4163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8FF360-653B-4649-9D31-D66F6C5B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8BB5-A5E0-4238-A92E-863F522F7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62F5D7-6399-4C80-888F-B1809942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FDD718-A5DD-4C0B-8DE4-8B2AA378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63E9BE-5F51-4527-B03F-4AD67CED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3979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62B13C-9C29-4CBA-9366-1966C49B8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E1878FC-BA28-4F0B-AD91-8281A9DB9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7B9B3A-86D4-4F5D-B3D4-84D5A0D3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133358-AC7A-4213-AF46-652FB486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501DD8-9312-4870-886A-3836D6A8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482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D741FD-36CE-4B85-9F28-1CBC12AFD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DB5B23-F521-4DB8-AA9B-FD71195AB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3A648B-D237-4024-AB85-1A75FF5FE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393CF98-F060-4DDC-AB31-39D52840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4EC06F-6E33-4B43-8F0C-6A7F612A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70B179-F653-4009-8FF5-92421FA2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601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239E51-1AD0-49C9-B96A-F40C3431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F94297-04FF-46D4-BF08-A6099FB77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8980551-C76D-4475-B9F5-CEA7B6CB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9F97DEA-02C5-4B54-B744-D60AEE2D9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CB64A8F-62FE-444A-BF26-5AFBA18FE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C5FA18-4E53-441B-A3A5-059E65CB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B94FCE2-9D60-4A6F-B88E-4747CD6D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2719D34-85A6-4667-B3B0-057E5BC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1981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C9F7AB-206C-4271-9865-07E76859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947FFE1-B446-42F6-B977-34FF127F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94B799-8828-4DCA-A633-5682F66A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E4FDBB-0AE7-48C5-A12A-C9ECEB1A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3744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42EF9FB-FE98-471A-871C-278E1E5B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4D0CC26-1D01-46EB-8EA1-1C8FB14A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C67DB58-E635-4FD0-BF58-A0D3DB5A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7936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0BE3A7-B4E0-42F1-B92A-9910BCBE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278374-899C-44DD-8F69-04250D6BF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4EB29A0-DF8C-45AB-868B-ED1F2632D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1F66DD-F138-4A40-9FE3-2F6DA147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9235EEB-7B95-4032-A3D4-438D5B4A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356E9D6-B19D-4A3D-9CD1-0A714792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9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B950A3-6A6D-4ACA-8C3B-EA90FF88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F2DE43-4ACA-4F8D-939D-537AF4A78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E0A906-4CE2-48B7-BB29-6A35E0854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B86CFA-97A2-4966-B77F-EA783DAFE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B05E04-8D4F-49ED-859D-DA07D2C4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1468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0155CE-B1AB-4BA3-AEB7-3CBB6A05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10DE389-E9C6-4C24-A0BA-094109713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9B81B86-B881-436C-AFED-424A04ABB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FD13BD-8034-4631-9CED-E64A6C97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157F8B-FA6D-4B5F-A138-11BA648D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B5ADF8E-EEE8-435D-9139-15D01E28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6233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81F481-5FA4-41E3-99D9-CEE164D9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477E70-D287-46C4-A32C-B3702EBB4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D48B0B-763A-4BAE-B0CA-33763A5D7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63A8D9-E5C6-4E44-ACD3-0221435E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E40FCD-8666-4507-B2E5-1E8AFFBB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1165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DBB77D2-9D70-405C-B384-D03A24E6C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B2EF4F-65FA-46B2-99AA-30A34405B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86184B-06E8-4D28-8C6D-444345DC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10F8B7-D45D-4B83-B185-FCDC06C1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90FF21-393D-42BF-BF05-C551B68A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4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C8D12D-7E72-4CB7-AD7F-EDF91D64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884961-E99B-4D53-8CE1-7EF9D0DC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15E409-15E8-4E08-A998-3EA92BFC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D7C93D-0026-48A1-A0BE-0C0D4F69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390F7D-BB07-429E-BFE8-94D048B4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73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9EE088-5D58-4A15-962F-5BBD3226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C963ED-0426-44CD-9433-DE667F660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6414D76-B06D-49A9-AF26-F98A7675E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8833FA0-E615-4149-B0C8-2C41532F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C2CD3A-87FA-4B01-AE55-FCDE8D9A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6D545D9-5937-4402-83A5-E0932B71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29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31B698-A26E-4BA8-93F9-C3FB946E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DCFB244-6B3D-448A-A5C2-73CED284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97A7ED5-0EEF-4F2E-9805-19C6BAD5F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53148DE-2AED-45ED-912E-CEAD32BAC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580FE36-38BA-4A0D-840E-3EA6E3B42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8202B70-FD4A-4B5A-8A14-67ACBE14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63C70FF-24F4-4F8E-AAC5-E45338C2D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161234F-360C-4405-857B-9B61AEF9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28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76CE5A-38F8-49C6-8AD6-8FE7EB5B3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E04200B-D099-4A83-B082-BCFFB052C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62FC520-B831-4A29-A284-108A1764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A54627-4AC9-4AA9-A490-B5D1B1CE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6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BF9DD2-5C8A-407D-BB40-B77E0F9C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B9D40EF-D2D3-4FE0-9DA9-DCB71ED9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ED9E8EB-006B-41BE-B8DE-DD28F638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612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58962E-89F3-496F-85ED-3DBA9ABB3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F97E62-A466-49AB-B08E-D5857BC6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81E6B85-6ABB-4097-83C3-ED2A0173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2EE2D4-1BAB-4328-A7BE-45ED8704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9C6C5B-0EB3-4FE9-A338-3CDB83E8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A703E6-C1E0-4561-82AA-0430CA5F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88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57BB5F-D674-4923-ADB0-374841B17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6D9F625-7EDE-40AA-ADC7-873CF9B1F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0991138-DBDA-4414-9C7E-F9FBFD064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055826-A6D0-4E9C-8E86-D2200BC7A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BAD7FA8-E389-4AFA-9D98-C8928EA7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58D194C-D32A-4239-94AC-03DED7DED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55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249F3C2-B1AD-4411-B51E-09C0CA78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62FF40-7A15-4299-94AC-ADAF81A6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7541D6-72D4-40F9-80DD-21BD78FA6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6BA38-6418-4CCF-B8E5-0A8EAC5DDE00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F72DF7-D682-467E-BF04-835F056FD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7502D4-D118-42C2-A395-3D473316E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A634-5DB8-47EA-9C35-28747D6C1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85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7474E45-4E4A-459E-A3E6-47FF81E50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28C888E-1E69-44DF-BA8A-9FD95D18E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835E2C-7A61-4065-BFAB-3997B558D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89FA-852F-4DD5-BFE5-3C3ACE5C0D4D}" type="datetimeFigureOut">
              <a:rPr lang="fi-FI" smtClean="0"/>
              <a:t>8.4.2021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0BD92A-7B25-4292-B3B9-4D875B4E5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2A5491-DDD1-4AFA-83B3-F57CFAE1E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CD11D-DBA2-4FBF-86EF-A106F3E74B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414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annele.visuri@chamber.fi" TargetMode="External"/><Relationship Id="rId2" Type="http://schemas.openxmlformats.org/officeDocument/2006/relationships/hyperlink" Target="mailto:timo.vuori@chamber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9AA52F-9DC9-4131-BB18-2CDDC75687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5400" b="1" dirty="0">
                <a:solidFill>
                  <a:srgbClr val="0070C0"/>
                </a:solidFill>
              </a:rPr>
              <a:t>KAUPPAKAMARIRYHMÄ</a:t>
            </a:r>
            <a:br>
              <a:rPr lang="fi-FI" sz="5400" b="1" dirty="0">
                <a:solidFill>
                  <a:srgbClr val="0070C0"/>
                </a:solidFill>
              </a:rPr>
            </a:br>
            <a:r>
              <a:rPr lang="fi-FI" sz="5400" b="1" dirty="0">
                <a:solidFill>
                  <a:srgbClr val="0070C0"/>
                </a:solidFill>
              </a:rPr>
              <a:t>YHTEENVETO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08853D5-CF47-4CE0-9D4E-65B61F4324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600" b="1" dirty="0">
                <a:solidFill>
                  <a:srgbClr val="0070C0"/>
                </a:solidFill>
              </a:rPr>
              <a:t>VIENTIASIAKIRJAT – ALKUPERÄTODISTUKSET</a:t>
            </a:r>
          </a:p>
          <a:p>
            <a:r>
              <a:rPr lang="fi-FI" sz="3600" b="1" dirty="0">
                <a:solidFill>
                  <a:srgbClr val="0070C0"/>
                </a:solidFill>
              </a:rPr>
              <a:t> Q1 2021 KEHITYS</a:t>
            </a:r>
          </a:p>
          <a:p>
            <a:r>
              <a:rPr lang="fi-FI" b="1" i="1" dirty="0">
                <a:solidFill>
                  <a:srgbClr val="0070C0"/>
                </a:solidFill>
              </a:rPr>
              <a:t>Keskuskauppakamari ©</a:t>
            </a:r>
          </a:p>
        </p:txBody>
      </p:sp>
    </p:spTree>
    <p:extLst>
      <p:ext uri="{BB962C8B-B14F-4D97-AF65-F5344CB8AC3E}">
        <p14:creationId xmlns:p14="http://schemas.microsoft.com/office/powerpoint/2010/main" val="270195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A58C6F-B710-43CB-A0C7-82174AA9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KAUPPAKAMARIN VIENTIASIAKIRJAT PERUSINFO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AB3D0D-7C9F-4117-BC57-2441B15DA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000" dirty="0"/>
              <a:t>Kauppakamarit myöntävät vientiyrityksille alkuperätodistuksia ja muita erityistodistuksia </a:t>
            </a:r>
            <a:r>
              <a:rPr lang="fi-FI" sz="2000" b="1" dirty="0"/>
              <a:t>vientimaiden viranomaisten vaatimusten tai asiakkaiden tarpeiden </a:t>
            </a:r>
            <a:r>
              <a:rPr lang="fi-FI" sz="2000" dirty="0"/>
              <a:t>mukaan. </a:t>
            </a:r>
          </a:p>
          <a:p>
            <a:r>
              <a:rPr lang="fi-FI" sz="2000" b="1" dirty="0"/>
              <a:t>Alkuperätodistuksella</a:t>
            </a:r>
            <a:r>
              <a:rPr lang="fi-FI" sz="2000" dirty="0"/>
              <a:t> osoittaa, missä tavara on tuotettu tai sitä on jalostettu merkittävästi.</a:t>
            </a:r>
          </a:p>
          <a:p>
            <a:r>
              <a:rPr lang="fi-FI" sz="2000" dirty="0"/>
              <a:t>Kauppakamarien myöntämiä alkuperätodistuksia ja erityistodistuksia tarvitaan </a:t>
            </a:r>
            <a:r>
              <a:rPr lang="fi-FI" sz="2000" b="1" dirty="0"/>
              <a:t>viennissä EU:n ulkopuolisiin maihin</a:t>
            </a:r>
            <a:r>
              <a:rPr lang="fi-FI" sz="2000" dirty="0"/>
              <a:t>, kuten Kiina, Intia, Venäjä, Turkki, Saudi Arabia, Vietnam, Ukraina.</a:t>
            </a:r>
          </a:p>
          <a:p>
            <a:r>
              <a:rPr lang="fi-FI" sz="2000" dirty="0"/>
              <a:t>Kauppakamarien myöntämiä vientiasiakirjoja </a:t>
            </a:r>
            <a:r>
              <a:rPr lang="fi-FI" sz="2000" b="1" dirty="0"/>
              <a:t>vientiyritykset hakevat sen kauppakamarin alueelta</a:t>
            </a:r>
            <a:r>
              <a:rPr lang="fi-FI" sz="2000" dirty="0"/>
              <a:t>, missä niillä on tuotantoa tai muuta toimintaa. Keskuskauppakamari ylläpitää ja kehittää järjestelmää yhdessä 19 kauppakamarin kanssa, kuten pääasiallisesti tapahtuu maailmanlaajuisesti kunkin maan kauppakamarin johdolla.</a:t>
            </a:r>
          </a:p>
          <a:p>
            <a:r>
              <a:rPr lang="fi-FI" sz="2000" dirty="0"/>
              <a:t>Kauppakamarien myöntämät vientiasiakirjat ja niiden määrät osoittava pitkällä aikavälillä varsin hyvin </a:t>
            </a:r>
            <a:r>
              <a:rPr lang="fi-FI" sz="2000" b="1" dirty="0"/>
              <a:t>Suomen viennin kehitystä</a:t>
            </a:r>
            <a:r>
              <a:rPr lang="fi-FI" sz="2000" dirty="0"/>
              <a:t>, erityisesti EU:n ulkopuolelle, kolmansiin maihin. Keskuskauppakamari saa nämä tiedot sähköisestä asiakirjajärjestelmästä reaaliajassa ja voi täten ennakoida viennin kehitystä.</a:t>
            </a:r>
          </a:p>
          <a:p>
            <a:r>
              <a:rPr lang="fi-FI" sz="2000" b="1" dirty="0"/>
              <a:t>Maailmantalouden kasvusta </a:t>
            </a:r>
            <a:r>
              <a:rPr lang="fi-FI" sz="2000" dirty="0"/>
              <a:t>lähivuosina jopa 85 % uskotaan tapahtuvan EU:n ulkopuolella.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4818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6CE02A4-A30A-49D1-88F9-04B3DAAAC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302269"/>
              </p:ext>
            </p:extLst>
          </p:nvPr>
        </p:nvGraphicFramePr>
        <p:xfrm>
          <a:off x="612648" y="557784"/>
          <a:ext cx="10741152" cy="561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04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6DE3CE2-7C1A-4672-946F-9D7628F67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557151"/>
              </p:ext>
            </p:extLst>
          </p:nvPr>
        </p:nvGraphicFramePr>
        <p:xfrm>
          <a:off x="713232" y="548640"/>
          <a:ext cx="10640568" cy="5628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5003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07A4A80-D0DE-4A08-BCD5-09C1F2C182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388353"/>
              </p:ext>
            </p:extLst>
          </p:nvPr>
        </p:nvGraphicFramePr>
        <p:xfrm>
          <a:off x="749808" y="722376"/>
          <a:ext cx="10603992" cy="545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947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139733-BBD5-4158-AA86-25F997D8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C37CD0-7007-482E-B11D-506428DE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Johtaja </a:t>
            </a:r>
            <a:r>
              <a:rPr lang="fi-FI" b="1" dirty="0"/>
              <a:t>Timo Vuori</a:t>
            </a:r>
            <a:r>
              <a:rPr lang="fi-FI" dirty="0"/>
              <a:t>, Keskuskauppakamari</a:t>
            </a:r>
          </a:p>
          <a:p>
            <a:pPr marL="0" indent="0">
              <a:buNone/>
            </a:pPr>
            <a:r>
              <a:rPr lang="fi-FI" dirty="0"/>
              <a:t>050 553 5319 </a:t>
            </a:r>
            <a:r>
              <a:rPr lang="fi-FI" dirty="0">
                <a:hlinkClick r:id="rId2"/>
              </a:rPr>
              <a:t>timo.vuori@chamber.fi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Asiantuntija </a:t>
            </a:r>
            <a:r>
              <a:rPr lang="fi-FI" b="1" dirty="0"/>
              <a:t>Hannele Visuri</a:t>
            </a:r>
            <a:r>
              <a:rPr lang="fi-FI" dirty="0"/>
              <a:t>, Keskuskauppakamari</a:t>
            </a:r>
          </a:p>
          <a:p>
            <a:pPr marL="0" indent="0">
              <a:buNone/>
            </a:pPr>
            <a:r>
              <a:rPr lang="fi-FI" dirty="0"/>
              <a:t>040 736 8781 </a:t>
            </a:r>
            <a:r>
              <a:rPr lang="fi-FI" dirty="0">
                <a:hlinkClick r:id="rId3"/>
              </a:rPr>
              <a:t>hannele.visuri@chamber.fi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691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51F6173DF1CA740AB4BE5C12B4B66D3" ma:contentTypeVersion="12" ma:contentTypeDescription="Luo uusi asiakirja." ma:contentTypeScope="" ma:versionID="447cfb979009e25726314b3006457bb0">
  <xsd:schema xmlns:xsd="http://www.w3.org/2001/XMLSchema" xmlns:xs="http://www.w3.org/2001/XMLSchema" xmlns:p="http://schemas.microsoft.com/office/2006/metadata/properties" xmlns:ns2="29c900ee-4407-47ec-8d07-5c6835b0d808" xmlns:ns3="17e892d1-d202-4cf4-9210-22d4ce3b54e5" targetNamespace="http://schemas.microsoft.com/office/2006/metadata/properties" ma:root="true" ma:fieldsID="90380f6e6036b4c9450b86ab76dcff89" ns2:_="" ns3:_="">
    <xsd:import namespace="29c900ee-4407-47ec-8d07-5c6835b0d808"/>
    <xsd:import namespace="17e892d1-d202-4cf4-9210-22d4ce3b54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900ee-4407-47ec-8d07-5c6835b0d8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892d1-d202-4cf4-9210-22d4ce3b54e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E6C7E-4631-42E1-9971-F1A1684B9E6F}"/>
</file>

<file path=customXml/itemProps2.xml><?xml version="1.0" encoding="utf-8"?>
<ds:datastoreItem xmlns:ds="http://schemas.openxmlformats.org/officeDocument/2006/customXml" ds:itemID="{2F97F897-A946-475A-87E7-16E2222D8341}"/>
</file>

<file path=customXml/itemProps3.xml><?xml version="1.0" encoding="utf-8"?>
<ds:datastoreItem xmlns:ds="http://schemas.openxmlformats.org/officeDocument/2006/customXml" ds:itemID="{0684F683-5F9E-4506-A08A-2C33D4E7B343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198</Words>
  <Application>Microsoft Office PowerPoint</Application>
  <PresentationFormat>Laajakuva</PresentationFormat>
  <Paragraphs>21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1_Office-teema</vt:lpstr>
      <vt:lpstr>KAUPPAKAMARIRYHMÄ YHTEENVETO</vt:lpstr>
      <vt:lpstr>KAUPPAKAMARIN VIENTIASIAKIRJAT PERUSINFO</vt:lpstr>
      <vt:lpstr>PowerPoint-esitys</vt:lpstr>
      <vt:lpstr>PowerPoint-esitys</vt:lpstr>
      <vt:lpstr>PowerPoint-esitys</vt:lpstr>
      <vt:lpstr>Lisätiedot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Hannele Visuri</dc:creator>
  <cp:lastModifiedBy>Timo</cp:lastModifiedBy>
  <cp:revision>5</cp:revision>
  <dcterms:created xsi:type="dcterms:W3CDTF">2021-04-08T07:20:34Z</dcterms:created>
  <dcterms:modified xsi:type="dcterms:W3CDTF">2021-04-08T13:15:13Z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0x010100251F6173DF1CA740AB4BE5C12B4B66D3</vt:lpwstr>
  </property>
</Properties>
</file>