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theme/theme4.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 id="2147483663" r:id="rId2"/>
    <p:sldMasterId id="2147483699" r:id="rId3"/>
    <p:sldMasterId id="2147483726" r:id="rId4"/>
  </p:sldMasterIdLst>
  <p:sldIdLst>
    <p:sldId id="256" r:id="rId5"/>
    <p:sldId id="270" r:id="rId6"/>
    <p:sldId id="260" r:id="rId7"/>
    <p:sldId id="265" r:id="rId8"/>
    <p:sldId id="267" r:id="rId9"/>
    <p:sldId id="268" r:id="rId10"/>
    <p:sldId id="271" r:id="rId11"/>
    <p:sldId id="269" r:id="rId12"/>
    <p:sldId id="272" r:id="rId13"/>
    <p:sldId id="273" r:id="rId14"/>
    <p:sldId id="274" r:id="rId15"/>
    <p:sldId id="275" r:id="rId16"/>
    <p:sldId id="276" r:id="rId17"/>
    <p:sldId id="277" r:id="rId18"/>
    <p:sldId id="278" r:id="rId19"/>
    <p:sldId id="284" r:id="rId20"/>
    <p:sldId id="283" r:id="rId21"/>
    <p:sldId id="285" r:id="rId22"/>
    <p:sldId id="286" r:id="rId23"/>
    <p:sldId id="279" r:id="rId24"/>
    <p:sldId id="280" r:id="rId25"/>
    <p:sldId id="281" r:id="rId26"/>
    <p:sldId id="282" r:id="rId27"/>
    <p:sldId id="287" r:id="rId28"/>
    <p:sldId id="288" r:id="rId29"/>
    <p:sldId id="289" r:id="rId30"/>
    <p:sldId id="263" r:id="rId31"/>
  </p:sldIdLst>
  <p:sldSz cx="12192000" cy="6858000"/>
  <p:notesSz cx="6858000" cy="9144000"/>
  <p:defaultTextStyle>
    <a:defPPr>
      <a:defRPr lang="en-GB"/>
    </a:defPPr>
    <a:lvl1pPr algn="l" rtl="0" eaLnBrk="0" fontAlgn="base" hangingPunct="0">
      <a:spcBef>
        <a:spcPct val="0"/>
      </a:spcBef>
      <a:spcAft>
        <a:spcPct val="0"/>
      </a:spcAft>
      <a:defRPr kern="1200">
        <a:solidFill>
          <a:schemeClr val="tx1"/>
        </a:solidFill>
        <a:latin typeface="Myriad Pro Light" panose="020B0603030403020204" pitchFamily="34" charset="0"/>
        <a:ea typeface="+mn-ea"/>
        <a:cs typeface="+mn-cs"/>
      </a:defRPr>
    </a:lvl1pPr>
    <a:lvl2pPr marL="457200" algn="l" rtl="0" eaLnBrk="0" fontAlgn="base" hangingPunct="0">
      <a:spcBef>
        <a:spcPct val="0"/>
      </a:spcBef>
      <a:spcAft>
        <a:spcPct val="0"/>
      </a:spcAft>
      <a:defRPr kern="1200">
        <a:solidFill>
          <a:schemeClr val="tx1"/>
        </a:solidFill>
        <a:latin typeface="Myriad Pro Light" panose="020B0603030403020204" pitchFamily="34" charset="0"/>
        <a:ea typeface="+mn-ea"/>
        <a:cs typeface="+mn-cs"/>
      </a:defRPr>
    </a:lvl2pPr>
    <a:lvl3pPr marL="914400" algn="l" rtl="0" eaLnBrk="0" fontAlgn="base" hangingPunct="0">
      <a:spcBef>
        <a:spcPct val="0"/>
      </a:spcBef>
      <a:spcAft>
        <a:spcPct val="0"/>
      </a:spcAft>
      <a:defRPr kern="1200">
        <a:solidFill>
          <a:schemeClr val="tx1"/>
        </a:solidFill>
        <a:latin typeface="Myriad Pro Light" panose="020B0603030403020204" pitchFamily="34" charset="0"/>
        <a:ea typeface="+mn-ea"/>
        <a:cs typeface="+mn-cs"/>
      </a:defRPr>
    </a:lvl3pPr>
    <a:lvl4pPr marL="1371600" algn="l" rtl="0" eaLnBrk="0" fontAlgn="base" hangingPunct="0">
      <a:spcBef>
        <a:spcPct val="0"/>
      </a:spcBef>
      <a:spcAft>
        <a:spcPct val="0"/>
      </a:spcAft>
      <a:defRPr kern="1200">
        <a:solidFill>
          <a:schemeClr val="tx1"/>
        </a:solidFill>
        <a:latin typeface="Myriad Pro Light" panose="020B0603030403020204" pitchFamily="34" charset="0"/>
        <a:ea typeface="+mn-ea"/>
        <a:cs typeface="+mn-cs"/>
      </a:defRPr>
    </a:lvl4pPr>
    <a:lvl5pPr marL="1828800" algn="l" rtl="0" eaLnBrk="0" fontAlgn="base" hangingPunct="0">
      <a:spcBef>
        <a:spcPct val="0"/>
      </a:spcBef>
      <a:spcAft>
        <a:spcPct val="0"/>
      </a:spcAft>
      <a:defRPr kern="1200">
        <a:solidFill>
          <a:schemeClr val="tx1"/>
        </a:solidFill>
        <a:latin typeface="Myriad Pro Light" panose="020B0603030403020204" pitchFamily="34" charset="0"/>
        <a:ea typeface="+mn-ea"/>
        <a:cs typeface="+mn-cs"/>
      </a:defRPr>
    </a:lvl5pPr>
    <a:lvl6pPr marL="2286000" algn="l" defTabSz="914400" rtl="0" eaLnBrk="1" latinLnBrk="0" hangingPunct="1">
      <a:defRPr kern="1200">
        <a:solidFill>
          <a:schemeClr val="tx1"/>
        </a:solidFill>
        <a:latin typeface="Myriad Pro Light" panose="020B0603030403020204" pitchFamily="34" charset="0"/>
        <a:ea typeface="+mn-ea"/>
        <a:cs typeface="+mn-cs"/>
      </a:defRPr>
    </a:lvl6pPr>
    <a:lvl7pPr marL="2743200" algn="l" defTabSz="914400" rtl="0" eaLnBrk="1" latinLnBrk="0" hangingPunct="1">
      <a:defRPr kern="1200">
        <a:solidFill>
          <a:schemeClr val="tx1"/>
        </a:solidFill>
        <a:latin typeface="Myriad Pro Light" panose="020B0603030403020204" pitchFamily="34" charset="0"/>
        <a:ea typeface="+mn-ea"/>
        <a:cs typeface="+mn-cs"/>
      </a:defRPr>
    </a:lvl7pPr>
    <a:lvl8pPr marL="3200400" algn="l" defTabSz="914400" rtl="0" eaLnBrk="1" latinLnBrk="0" hangingPunct="1">
      <a:defRPr kern="1200">
        <a:solidFill>
          <a:schemeClr val="tx1"/>
        </a:solidFill>
        <a:latin typeface="Myriad Pro Light" panose="020B0603030403020204" pitchFamily="34" charset="0"/>
        <a:ea typeface="+mn-ea"/>
        <a:cs typeface="+mn-cs"/>
      </a:defRPr>
    </a:lvl8pPr>
    <a:lvl9pPr marL="3657600" algn="l" defTabSz="914400" rtl="0" eaLnBrk="1" latinLnBrk="0" hangingPunct="1">
      <a:defRPr kern="1200">
        <a:solidFill>
          <a:schemeClr val="tx1"/>
        </a:solidFill>
        <a:latin typeface="Myriad Pro Light" panose="020B0603030403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663"/>
    <a:srgbClr val="77CDCB"/>
    <a:srgbClr val="E87511"/>
    <a:srgbClr val="F94F8E"/>
    <a:srgbClr val="6BC7C7"/>
    <a:srgbClr val="C6C6C6"/>
    <a:srgbClr val="998C7C"/>
    <a:srgbClr val="FFC61E"/>
    <a:srgbClr val="FF8000"/>
    <a:srgbClr val="ED6EA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Vaalea tyyli 3 - Korostus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Normaali tyyli 2 - Korostu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2" d="100"/>
          <a:sy n="82" d="100"/>
        </p:scale>
        <p:origin x="600" y="7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 Id="rId8" Type="http://schemas.openxmlformats.org/officeDocument/2006/relationships/slide" Target="slides/slide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Vuosiliikevaihto</c:v>
                </c:pt>
              </c:strCache>
            </c:strRef>
          </c:tx>
          <c:spPr>
            <a:solidFill>
              <a:srgbClr val="002663"/>
            </a:solidFill>
            <a:ln>
              <a:solidFill>
                <a:srgbClr val="4682B4"/>
              </a:solidFill>
            </a:ln>
          </c:spPr>
          <c:invertIfNegative val="0"/>
          <c:dPt>
            <c:idx val="0"/>
            <c:invertIfNegative val="0"/>
            <c:bubble3D val="0"/>
            <c:spPr>
              <a:solidFill>
                <a:srgbClr val="002663"/>
              </a:solidFill>
            </c:spPr>
            <c:extLst>
              <c:ext xmlns:c16="http://schemas.microsoft.com/office/drawing/2014/chart" uri="{C3380CC4-5D6E-409C-BE32-E72D297353CC}">
                <c16:uniqueId val="{00000001-19F2-4B08-A8B4-9A82379F506F}"/>
              </c:ext>
            </c:extLst>
          </c:dPt>
          <c:dPt>
            <c:idx val="1"/>
            <c:invertIfNegative val="0"/>
            <c:bubble3D val="0"/>
            <c:spPr>
              <a:solidFill>
                <a:srgbClr val="002663"/>
              </a:solidFill>
            </c:spPr>
            <c:extLst>
              <c:ext xmlns:c16="http://schemas.microsoft.com/office/drawing/2014/chart" uri="{C3380CC4-5D6E-409C-BE32-E72D297353CC}">
                <c16:uniqueId val="{00000003-19F2-4B08-A8B4-9A82379F506F}"/>
              </c:ext>
            </c:extLst>
          </c:dPt>
          <c:dPt>
            <c:idx val="2"/>
            <c:invertIfNegative val="0"/>
            <c:bubble3D val="0"/>
            <c:spPr>
              <a:solidFill>
                <a:srgbClr val="002663"/>
              </a:solidFill>
            </c:spPr>
            <c:extLst>
              <c:ext xmlns:c16="http://schemas.microsoft.com/office/drawing/2014/chart" uri="{C3380CC4-5D6E-409C-BE32-E72D297353CC}">
                <c16:uniqueId val="{00000005-19F2-4B08-A8B4-9A82379F506F}"/>
              </c:ext>
            </c:extLst>
          </c:dPt>
          <c:dPt>
            <c:idx val="3"/>
            <c:invertIfNegative val="0"/>
            <c:bubble3D val="0"/>
            <c:spPr>
              <a:solidFill>
                <a:srgbClr val="002663"/>
              </a:solidFill>
            </c:spPr>
            <c:extLst>
              <c:ext xmlns:c16="http://schemas.microsoft.com/office/drawing/2014/chart" uri="{C3380CC4-5D6E-409C-BE32-E72D297353CC}">
                <c16:uniqueId val="{00000007-19F2-4B08-A8B4-9A82379F506F}"/>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Alle 2 miljoonaa euroa</c:v>
                </c:pt>
                <c:pt idx="1">
                  <c:v>2-10 miljoonaa euroa</c:v>
                </c:pt>
                <c:pt idx="2">
                  <c:v>11-49 miljoonaa euroa</c:v>
                </c:pt>
                <c:pt idx="3">
                  <c:v>50 miljoonaa euroa tai enemmän</c:v>
                </c:pt>
              </c:strCache>
            </c:strRef>
          </c:cat>
          <c:val>
            <c:numRef>
              <c:f>Sheet1!$B$2:$B$5</c:f>
              <c:numCache>
                <c:formatCode>0.0%</c:formatCode>
                <c:ptCount val="4"/>
                <c:pt idx="0">
                  <c:v>0.21604938271604937</c:v>
                </c:pt>
                <c:pt idx="1">
                  <c:v>0.22530864197530864</c:v>
                </c:pt>
                <c:pt idx="2">
                  <c:v>0.21296296296296297</c:v>
                </c:pt>
                <c:pt idx="3">
                  <c:v>0.34567901234567899</c:v>
                </c:pt>
              </c:numCache>
            </c:numRef>
          </c:val>
          <c:extLst>
            <c:ext xmlns:c16="http://schemas.microsoft.com/office/drawing/2014/chart" uri="{C3380CC4-5D6E-409C-BE32-E72D297353CC}">
              <c16:uniqueId val="{00000008-19F2-4B08-A8B4-9A82379F506F}"/>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valAx>
        <c:axId val="66437120"/>
        <c:scaling>
          <c:orientation val="minMax"/>
          <c:max val="0.4"/>
        </c:scaling>
        <c:delete val="0"/>
        <c:axPos val="l"/>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autoZero"/>
        <c:crossBetween val="between"/>
      </c:valAx>
    </c:plotArea>
    <c:plotVisOnly val="1"/>
    <c:dispBlanksAs val="zero"/>
    <c:showDLblsOverMax val="1"/>
  </c:chart>
  <c:txPr>
    <a:bodyPr/>
    <a:lstStyle/>
    <a:p>
      <a:pPr>
        <a:defRPr sz="1800"/>
      </a:pPr>
      <a:endParaRPr lang="fi-FI"/>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Joku muu ongelma tai markkinahäiriö, mikä? (Tarkentakaa seuraavassa kysymyksessä)</c:v>
                </c:pt>
              </c:strCache>
            </c:strRef>
          </c:tx>
          <c:spPr>
            <a:solidFill>
              <a:srgbClr val="77CDCB"/>
            </a:solidFill>
            <a:ln>
              <a:solidFill>
                <a:srgbClr val="4682B4"/>
              </a:solidFill>
            </a:ln>
          </c:spPr>
          <c:invertIfNegative val="0"/>
          <c:dPt>
            <c:idx val="0"/>
            <c:invertIfNegative val="0"/>
            <c:bubble3D val="0"/>
            <c:spPr>
              <a:solidFill>
                <a:srgbClr val="77CDCB"/>
              </a:solidFill>
            </c:spPr>
            <c:extLst>
              <c:ext xmlns:c16="http://schemas.microsoft.com/office/drawing/2014/chart" uri="{C3380CC4-5D6E-409C-BE32-E72D297353CC}">
                <c16:uniqueId val="{00000001-C2DC-419C-ABD5-4E8F3DAB644B}"/>
              </c:ext>
            </c:extLst>
          </c:dPt>
          <c:dPt>
            <c:idx val="1"/>
            <c:invertIfNegative val="0"/>
            <c:bubble3D val="0"/>
            <c:spPr>
              <a:solidFill>
                <a:srgbClr val="77CDCB"/>
              </a:solidFill>
            </c:spPr>
            <c:extLst>
              <c:ext xmlns:c16="http://schemas.microsoft.com/office/drawing/2014/chart" uri="{C3380CC4-5D6E-409C-BE32-E72D297353CC}">
                <c16:uniqueId val="{00000003-C2DC-419C-ABD5-4E8F3DAB644B}"/>
              </c:ext>
            </c:extLst>
          </c:dPt>
          <c:dPt>
            <c:idx val="2"/>
            <c:invertIfNegative val="0"/>
            <c:bubble3D val="0"/>
            <c:spPr>
              <a:solidFill>
                <a:srgbClr val="77CDCB"/>
              </a:solidFill>
            </c:spPr>
            <c:extLst>
              <c:ext xmlns:c16="http://schemas.microsoft.com/office/drawing/2014/chart" uri="{C3380CC4-5D6E-409C-BE32-E72D297353CC}">
                <c16:uniqueId val="{00000005-C2DC-419C-ABD5-4E8F3DAB644B}"/>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Ei ongelmia </c:v>
                </c:pt>
                <c:pt idx="1">
                  <c:v>Jonkin verran ongelmia </c:v>
                </c:pt>
                <c:pt idx="2">
                  <c:v>Paljon ongelmia</c:v>
                </c:pt>
              </c:strCache>
            </c:strRef>
          </c:cat>
          <c:val>
            <c:numRef>
              <c:f>Sheet1!$B$2:$B$4</c:f>
              <c:numCache>
                <c:formatCode>0.0%</c:formatCode>
                <c:ptCount val="3"/>
                <c:pt idx="0">
                  <c:v>0.54104477611940294</c:v>
                </c:pt>
                <c:pt idx="1">
                  <c:v>0.19402985074626866</c:v>
                </c:pt>
                <c:pt idx="2">
                  <c:v>0.26492537313432835</c:v>
                </c:pt>
              </c:numCache>
            </c:numRef>
          </c:val>
          <c:extLst>
            <c:ext xmlns:c16="http://schemas.microsoft.com/office/drawing/2014/chart" uri="{C3380CC4-5D6E-409C-BE32-E72D297353CC}">
              <c16:uniqueId val="{00000006-C2DC-419C-ABD5-4E8F3DAB644B}"/>
            </c:ext>
          </c:extLst>
        </c:ser>
        <c:dLbls>
          <c:showLegendKey val="0"/>
          <c:showVal val="0"/>
          <c:showCatName val="0"/>
          <c:showSerName val="0"/>
          <c:showPercent val="0"/>
          <c:showBubbleSize val="0"/>
        </c:dLbls>
        <c:gapWidth val="40"/>
        <c:axId val="67451136"/>
        <c:axId val="66437120"/>
      </c:barChart>
      <c:valAx>
        <c:axId val="66437120"/>
        <c:scaling>
          <c:orientation val="minMax"/>
          <c:max val="0.60000000000000009"/>
        </c:scaling>
        <c:delete val="0"/>
        <c:axPos val="b"/>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max"/>
        <c:crossBetween val="between"/>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Millä tavoin uskotte koronakriisin ja kunkin maan omien talouden ja yritysten tukitoimien vaikuttavan yrityksenne kilpailukykyyn keskeisillä kohdemarkkinoilla?</c:v>
                </c:pt>
              </c:strCache>
            </c:strRef>
          </c:tx>
          <c:spPr>
            <a:solidFill>
              <a:srgbClr val="002663"/>
            </a:solidFill>
            <a:ln>
              <a:solidFill>
                <a:srgbClr val="4682B4"/>
              </a:solidFill>
            </a:ln>
          </c:spPr>
          <c:invertIfNegative val="0"/>
          <c:dPt>
            <c:idx val="0"/>
            <c:invertIfNegative val="0"/>
            <c:bubble3D val="0"/>
            <c:spPr>
              <a:solidFill>
                <a:srgbClr val="002663"/>
              </a:solidFill>
            </c:spPr>
            <c:extLst>
              <c:ext xmlns:c16="http://schemas.microsoft.com/office/drawing/2014/chart" uri="{C3380CC4-5D6E-409C-BE32-E72D297353CC}">
                <c16:uniqueId val="{00000001-04B3-42AE-9C4B-4B599A32DEE6}"/>
              </c:ext>
            </c:extLst>
          </c:dPt>
          <c:dPt>
            <c:idx val="1"/>
            <c:invertIfNegative val="0"/>
            <c:bubble3D val="0"/>
            <c:spPr>
              <a:solidFill>
                <a:srgbClr val="002663"/>
              </a:solidFill>
            </c:spPr>
            <c:extLst>
              <c:ext xmlns:c16="http://schemas.microsoft.com/office/drawing/2014/chart" uri="{C3380CC4-5D6E-409C-BE32-E72D297353CC}">
                <c16:uniqueId val="{00000003-04B3-42AE-9C4B-4B599A32DEE6}"/>
              </c:ext>
            </c:extLst>
          </c:dPt>
          <c:dPt>
            <c:idx val="2"/>
            <c:invertIfNegative val="0"/>
            <c:bubble3D val="0"/>
            <c:spPr>
              <a:solidFill>
                <a:srgbClr val="002663"/>
              </a:solidFill>
            </c:spPr>
            <c:extLst>
              <c:ext xmlns:c16="http://schemas.microsoft.com/office/drawing/2014/chart" uri="{C3380CC4-5D6E-409C-BE32-E72D297353CC}">
                <c16:uniqueId val="{00000005-04B3-42AE-9C4B-4B599A32DEE6}"/>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Markkina-asemamme ja kilpailukykymme heikkenee</c:v>
                </c:pt>
                <c:pt idx="1">
                  <c:v>Markkina-asemamme ja kilpailukykymme paranee</c:v>
                </c:pt>
                <c:pt idx="2">
                  <c:v>Markkina-asemamme ja kilpailukykymme ei muutu</c:v>
                </c:pt>
              </c:strCache>
            </c:strRef>
          </c:cat>
          <c:val>
            <c:numRef>
              <c:f>Sheet1!$B$2:$B$4</c:f>
              <c:numCache>
                <c:formatCode>0.0%</c:formatCode>
                <c:ptCount val="3"/>
                <c:pt idx="0">
                  <c:v>0.31790123456790126</c:v>
                </c:pt>
                <c:pt idx="1">
                  <c:v>0.12654320987654322</c:v>
                </c:pt>
                <c:pt idx="2">
                  <c:v>0.55555555555555558</c:v>
                </c:pt>
              </c:numCache>
            </c:numRef>
          </c:val>
          <c:extLst>
            <c:ext xmlns:c16="http://schemas.microsoft.com/office/drawing/2014/chart" uri="{C3380CC4-5D6E-409C-BE32-E72D297353CC}">
              <c16:uniqueId val="{00000006-04B3-42AE-9C4B-4B599A32DEE6}"/>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valAx>
        <c:axId val="66437120"/>
        <c:scaling>
          <c:orientation val="minMax"/>
          <c:max val="0.60000000000000009"/>
        </c:scaling>
        <c:delete val="0"/>
        <c:axPos val="l"/>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autoZero"/>
        <c:crossBetween val="between"/>
      </c:valAx>
    </c:plotArea>
    <c:plotVisOnly val="1"/>
    <c:dispBlanksAs val="zero"/>
    <c:showDLblsOverMax val="1"/>
  </c:chart>
  <c:txPr>
    <a:bodyPr/>
    <a:lstStyle/>
    <a:p>
      <a:pPr>
        <a:defRPr sz="1800"/>
      </a:pPr>
      <a:endParaRPr lang="fi-FI"/>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Mitä vaikutuksia uskotte eri maiden massiivisilla talouden tukitoimilla ja kansallisilla elvytyspaketeilla olevan toimialallanne ja yrityksenne markkinamahdollisuuksiin ja kysynnän kasvuun?</c:v>
                </c:pt>
              </c:strCache>
            </c:strRef>
          </c:tx>
          <c:spPr>
            <a:solidFill>
              <a:srgbClr val="002663"/>
            </a:solidFill>
            <a:ln>
              <a:solidFill>
                <a:srgbClr val="4682B4"/>
              </a:solidFill>
            </a:ln>
          </c:spPr>
          <c:invertIfNegative val="0"/>
          <c:dPt>
            <c:idx val="0"/>
            <c:invertIfNegative val="0"/>
            <c:bubble3D val="0"/>
            <c:spPr>
              <a:solidFill>
                <a:srgbClr val="002663"/>
              </a:solidFill>
            </c:spPr>
            <c:extLst>
              <c:ext xmlns:c16="http://schemas.microsoft.com/office/drawing/2014/chart" uri="{C3380CC4-5D6E-409C-BE32-E72D297353CC}">
                <c16:uniqueId val="{00000001-12C7-4004-B717-F4F8B96A0028}"/>
              </c:ext>
            </c:extLst>
          </c:dPt>
          <c:dPt>
            <c:idx val="1"/>
            <c:invertIfNegative val="0"/>
            <c:bubble3D val="0"/>
            <c:spPr>
              <a:solidFill>
                <a:srgbClr val="002663"/>
              </a:solidFill>
            </c:spPr>
            <c:extLst>
              <c:ext xmlns:c16="http://schemas.microsoft.com/office/drawing/2014/chart" uri="{C3380CC4-5D6E-409C-BE32-E72D297353CC}">
                <c16:uniqueId val="{00000003-12C7-4004-B717-F4F8B96A0028}"/>
              </c:ext>
            </c:extLst>
          </c:dPt>
          <c:dPt>
            <c:idx val="2"/>
            <c:invertIfNegative val="0"/>
            <c:bubble3D val="0"/>
            <c:spPr>
              <a:solidFill>
                <a:srgbClr val="002663"/>
              </a:solidFill>
            </c:spPr>
            <c:extLst>
              <c:ext xmlns:c16="http://schemas.microsoft.com/office/drawing/2014/chart" uri="{C3380CC4-5D6E-409C-BE32-E72D297353CC}">
                <c16:uniqueId val="{00000005-12C7-4004-B717-F4F8B96A0028}"/>
              </c:ext>
            </c:extLst>
          </c:dPt>
          <c:dPt>
            <c:idx val="3"/>
            <c:invertIfNegative val="0"/>
            <c:bubble3D val="0"/>
            <c:spPr>
              <a:solidFill>
                <a:srgbClr val="002663"/>
              </a:solidFill>
            </c:spPr>
            <c:extLst>
              <c:ext xmlns:c16="http://schemas.microsoft.com/office/drawing/2014/chart" uri="{C3380CC4-5D6E-409C-BE32-E72D297353CC}">
                <c16:uniqueId val="{00000007-12C7-4004-B717-F4F8B96A0028}"/>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Elvytystoimet suosivat yksinomaan paikallisia yrityksiä</c:v>
                </c:pt>
                <c:pt idx="1">
                  <c:v>Elvytystoimet avaavat yrityksellemme uusia vientimahdollisuuksia</c:v>
                </c:pt>
                <c:pt idx="2">
                  <c:v>Elvytystoimet eivät vaikuta mitenkään toimialaamme ja yritykseemme kohdemaissa</c:v>
                </c:pt>
                <c:pt idx="3">
                  <c:v>Joku muu, mikä?</c:v>
                </c:pt>
              </c:strCache>
            </c:strRef>
          </c:cat>
          <c:val>
            <c:numRef>
              <c:f>Sheet1!$B$2:$B$5</c:f>
              <c:numCache>
                <c:formatCode>0.0%</c:formatCode>
                <c:ptCount val="4"/>
                <c:pt idx="0">
                  <c:v>0.3271604938271605</c:v>
                </c:pt>
                <c:pt idx="1">
                  <c:v>0.21296296296296297</c:v>
                </c:pt>
                <c:pt idx="2">
                  <c:v>0.36728395061728397</c:v>
                </c:pt>
                <c:pt idx="3">
                  <c:v>9.2592592592592587E-2</c:v>
                </c:pt>
              </c:numCache>
            </c:numRef>
          </c:val>
          <c:extLst>
            <c:ext xmlns:c16="http://schemas.microsoft.com/office/drawing/2014/chart" uri="{C3380CC4-5D6E-409C-BE32-E72D297353CC}">
              <c16:uniqueId val="{00000008-12C7-4004-B717-F4F8B96A0028}"/>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valAx>
        <c:axId val="66437120"/>
        <c:scaling>
          <c:orientation val="minMax"/>
          <c:max val="0.4"/>
        </c:scaling>
        <c:delete val="0"/>
        <c:axPos val="l"/>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autoZero"/>
        <c:crossBetween val="between"/>
      </c:valAx>
    </c:plotArea>
    <c:plotVisOnly val="1"/>
    <c:dispBlanksAs val="zero"/>
    <c:showDLblsOverMax val="1"/>
  </c:chart>
  <c:txPr>
    <a:bodyPr/>
    <a:lstStyle/>
    <a:p>
      <a:pPr>
        <a:defRPr sz="1800"/>
      </a:pPr>
      <a:endParaRPr lang="fi-FI"/>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Henkilöstömäärä</c:v>
                </c:pt>
              </c:strCache>
            </c:strRef>
          </c:tx>
          <c:spPr>
            <a:solidFill>
              <a:srgbClr val="002663"/>
            </a:solidFill>
            <a:ln>
              <a:solidFill>
                <a:srgbClr val="4682B4"/>
              </a:solidFill>
            </a:ln>
          </c:spPr>
          <c:invertIfNegative val="0"/>
          <c:dPt>
            <c:idx val="0"/>
            <c:invertIfNegative val="0"/>
            <c:bubble3D val="0"/>
            <c:spPr>
              <a:solidFill>
                <a:srgbClr val="002663"/>
              </a:solidFill>
            </c:spPr>
            <c:extLst>
              <c:ext xmlns:c16="http://schemas.microsoft.com/office/drawing/2014/chart" uri="{C3380CC4-5D6E-409C-BE32-E72D297353CC}">
                <c16:uniqueId val="{00000001-F451-4188-9802-3D3951FF11E9}"/>
              </c:ext>
            </c:extLst>
          </c:dPt>
          <c:dPt>
            <c:idx val="1"/>
            <c:invertIfNegative val="0"/>
            <c:bubble3D val="0"/>
            <c:spPr>
              <a:solidFill>
                <a:srgbClr val="002663"/>
              </a:solidFill>
            </c:spPr>
            <c:extLst>
              <c:ext xmlns:c16="http://schemas.microsoft.com/office/drawing/2014/chart" uri="{C3380CC4-5D6E-409C-BE32-E72D297353CC}">
                <c16:uniqueId val="{00000003-F451-4188-9802-3D3951FF11E9}"/>
              </c:ext>
            </c:extLst>
          </c:dPt>
          <c:dPt>
            <c:idx val="2"/>
            <c:invertIfNegative val="0"/>
            <c:bubble3D val="0"/>
            <c:spPr>
              <a:solidFill>
                <a:srgbClr val="002663"/>
              </a:solidFill>
            </c:spPr>
            <c:extLst>
              <c:ext xmlns:c16="http://schemas.microsoft.com/office/drawing/2014/chart" uri="{C3380CC4-5D6E-409C-BE32-E72D297353CC}">
                <c16:uniqueId val="{00000005-F451-4188-9802-3D3951FF11E9}"/>
              </c:ext>
            </c:extLst>
          </c:dPt>
          <c:dPt>
            <c:idx val="3"/>
            <c:invertIfNegative val="0"/>
            <c:bubble3D val="0"/>
            <c:spPr>
              <a:solidFill>
                <a:srgbClr val="002663"/>
              </a:solidFill>
            </c:spPr>
            <c:extLst>
              <c:ext xmlns:c16="http://schemas.microsoft.com/office/drawing/2014/chart" uri="{C3380CC4-5D6E-409C-BE32-E72D297353CC}">
                <c16:uniqueId val="{00000007-F451-4188-9802-3D3951FF11E9}"/>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Alle 10</c:v>
                </c:pt>
                <c:pt idx="1">
                  <c:v>10-49</c:v>
                </c:pt>
                <c:pt idx="2">
                  <c:v>50-249</c:v>
                </c:pt>
                <c:pt idx="3">
                  <c:v>250 tai yli</c:v>
                </c:pt>
              </c:strCache>
            </c:strRef>
          </c:cat>
          <c:val>
            <c:numRef>
              <c:f>Sheet1!$B$2:$B$5</c:f>
              <c:numCache>
                <c:formatCode>0.0%</c:formatCode>
                <c:ptCount val="4"/>
                <c:pt idx="0">
                  <c:v>0.20560747663551401</c:v>
                </c:pt>
                <c:pt idx="1">
                  <c:v>0.22741433021806853</c:v>
                </c:pt>
                <c:pt idx="2">
                  <c:v>0.27102803738317754</c:v>
                </c:pt>
                <c:pt idx="3">
                  <c:v>0.29595015576323985</c:v>
                </c:pt>
              </c:numCache>
            </c:numRef>
          </c:val>
          <c:extLst>
            <c:ext xmlns:c16="http://schemas.microsoft.com/office/drawing/2014/chart" uri="{C3380CC4-5D6E-409C-BE32-E72D297353CC}">
              <c16:uniqueId val="{00000008-F451-4188-9802-3D3951FF11E9}"/>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valAx>
        <c:axId val="66437120"/>
        <c:scaling>
          <c:orientation val="minMax"/>
          <c:max val="0.4"/>
        </c:scaling>
        <c:delete val="0"/>
        <c:axPos val="l"/>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autoZero"/>
        <c:crossBetween val="between"/>
      </c:valAx>
    </c:plotArea>
    <c:plotVisOnly val="1"/>
    <c:dispBlanksAs val="zero"/>
    <c:showDLblsOverMax val="1"/>
  </c:chart>
  <c:txPr>
    <a:bodyPr/>
    <a:lstStyle/>
    <a:p>
      <a:pPr>
        <a:defRPr sz="1800"/>
      </a:pPr>
      <a:endParaRPr lang="fi-FI"/>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1"/>
        <c:ser>
          <c:idx val="0"/>
          <c:order val="0"/>
          <c:tx>
            <c:strRef>
              <c:f>Sheet1!$B$1</c:f>
              <c:strCache>
                <c:ptCount val="1"/>
                <c:pt idx="0">
                  <c:v>Päämarkkina-alueet (valitse tärkeimmät kohdemarkkinat)</c:v>
                </c:pt>
              </c:strCache>
            </c:strRef>
          </c:tx>
          <c:spPr>
            <a:solidFill>
              <a:srgbClr val="002663"/>
            </a:solidFill>
            <a:ln>
              <a:solidFill>
                <a:srgbClr val="4682B4"/>
              </a:solidFill>
            </a:ln>
          </c:spPr>
          <c:invertIfNegative val="0"/>
          <c:dPt>
            <c:idx val="0"/>
            <c:invertIfNegative val="0"/>
            <c:bubble3D val="0"/>
            <c:spPr>
              <a:solidFill>
                <a:srgbClr val="002663"/>
              </a:solidFill>
            </c:spPr>
            <c:extLst>
              <c:ext xmlns:c16="http://schemas.microsoft.com/office/drawing/2014/chart" uri="{C3380CC4-5D6E-409C-BE32-E72D297353CC}">
                <c16:uniqueId val="{00000001-6096-49F6-BDA3-AAC62C112270}"/>
              </c:ext>
            </c:extLst>
          </c:dPt>
          <c:dPt>
            <c:idx val="1"/>
            <c:invertIfNegative val="0"/>
            <c:bubble3D val="0"/>
            <c:spPr>
              <a:solidFill>
                <a:srgbClr val="002663"/>
              </a:solidFill>
            </c:spPr>
            <c:extLst>
              <c:ext xmlns:c16="http://schemas.microsoft.com/office/drawing/2014/chart" uri="{C3380CC4-5D6E-409C-BE32-E72D297353CC}">
                <c16:uniqueId val="{00000003-6096-49F6-BDA3-AAC62C112270}"/>
              </c:ext>
            </c:extLst>
          </c:dPt>
          <c:dPt>
            <c:idx val="2"/>
            <c:invertIfNegative val="0"/>
            <c:bubble3D val="0"/>
            <c:spPr>
              <a:solidFill>
                <a:srgbClr val="002663"/>
              </a:solidFill>
            </c:spPr>
            <c:extLst>
              <c:ext xmlns:c16="http://schemas.microsoft.com/office/drawing/2014/chart" uri="{C3380CC4-5D6E-409C-BE32-E72D297353CC}">
                <c16:uniqueId val="{00000005-6096-49F6-BDA3-AAC62C112270}"/>
              </c:ext>
            </c:extLst>
          </c:dPt>
          <c:dPt>
            <c:idx val="3"/>
            <c:invertIfNegative val="0"/>
            <c:bubble3D val="0"/>
            <c:spPr>
              <a:solidFill>
                <a:srgbClr val="002663"/>
              </a:solidFill>
            </c:spPr>
            <c:extLst>
              <c:ext xmlns:c16="http://schemas.microsoft.com/office/drawing/2014/chart" uri="{C3380CC4-5D6E-409C-BE32-E72D297353CC}">
                <c16:uniqueId val="{00000007-6096-49F6-BDA3-AAC62C112270}"/>
              </c:ext>
            </c:extLst>
          </c:dPt>
          <c:dPt>
            <c:idx val="4"/>
            <c:invertIfNegative val="0"/>
            <c:bubble3D val="0"/>
            <c:spPr>
              <a:solidFill>
                <a:srgbClr val="002663"/>
              </a:solidFill>
            </c:spPr>
            <c:extLst>
              <c:ext xmlns:c16="http://schemas.microsoft.com/office/drawing/2014/chart" uri="{C3380CC4-5D6E-409C-BE32-E72D297353CC}">
                <c16:uniqueId val="{00000009-6096-49F6-BDA3-AAC62C112270}"/>
              </c:ext>
            </c:extLst>
          </c:dPt>
          <c:dPt>
            <c:idx val="5"/>
            <c:invertIfNegative val="0"/>
            <c:bubble3D val="0"/>
            <c:spPr>
              <a:solidFill>
                <a:srgbClr val="002663"/>
              </a:solidFill>
            </c:spPr>
            <c:extLst>
              <c:ext xmlns:c16="http://schemas.microsoft.com/office/drawing/2014/chart" uri="{C3380CC4-5D6E-409C-BE32-E72D297353CC}">
                <c16:uniqueId val="{0000000B-6096-49F6-BDA3-AAC62C112270}"/>
              </c:ext>
            </c:extLst>
          </c:dPt>
          <c:dPt>
            <c:idx val="6"/>
            <c:invertIfNegative val="0"/>
            <c:bubble3D val="0"/>
            <c:spPr>
              <a:solidFill>
                <a:srgbClr val="002663"/>
              </a:solidFill>
            </c:spPr>
            <c:extLst>
              <c:ext xmlns:c16="http://schemas.microsoft.com/office/drawing/2014/chart" uri="{C3380CC4-5D6E-409C-BE32-E72D297353CC}">
                <c16:uniqueId val="{0000000D-6096-49F6-BDA3-AAC62C112270}"/>
              </c:ext>
            </c:extLst>
          </c:dPt>
          <c:dPt>
            <c:idx val="7"/>
            <c:invertIfNegative val="0"/>
            <c:bubble3D val="0"/>
            <c:spPr>
              <a:solidFill>
                <a:srgbClr val="002663"/>
              </a:solidFill>
            </c:spPr>
            <c:extLst>
              <c:ext xmlns:c16="http://schemas.microsoft.com/office/drawing/2014/chart" uri="{C3380CC4-5D6E-409C-BE32-E72D297353CC}">
                <c16:uniqueId val="{0000000F-6096-49F6-BDA3-AAC62C112270}"/>
              </c:ext>
            </c:extLst>
          </c:dPt>
          <c:dPt>
            <c:idx val="8"/>
            <c:invertIfNegative val="0"/>
            <c:bubble3D val="0"/>
            <c:spPr>
              <a:solidFill>
                <a:srgbClr val="002663"/>
              </a:solidFill>
            </c:spPr>
            <c:extLst>
              <c:ext xmlns:c16="http://schemas.microsoft.com/office/drawing/2014/chart" uri="{C3380CC4-5D6E-409C-BE32-E72D297353CC}">
                <c16:uniqueId val="{00000011-6096-49F6-BDA3-AAC62C112270}"/>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Pohjoismaat</c:v>
                </c:pt>
                <c:pt idx="1">
                  <c:v>Eurooppa (mukaan lukien EU-maat)</c:v>
                </c:pt>
                <c:pt idx="2">
                  <c:v>Venäjä</c:v>
                </c:pt>
                <c:pt idx="3">
                  <c:v>Aasia (mukaan lukien Kiina)</c:v>
                </c:pt>
                <c:pt idx="4">
                  <c:v>Pohjois-Amerikka (mukaan lukien USA)</c:v>
                </c:pt>
                <c:pt idx="5">
                  <c:v>Latinalainen Amerikka</c:v>
                </c:pt>
                <c:pt idx="6">
                  <c:v>Afrikka</c:v>
                </c:pt>
                <c:pt idx="7">
                  <c:v>Australia</c:v>
                </c:pt>
                <c:pt idx="8">
                  <c:v>Arabimaat ja Lähi-itä</c:v>
                </c:pt>
              </c:strCache>
            </c:strRef>
          </c:cat>
          <c:val>
            <c:numRef>
              <c:f>Sheet1!$B$2:$B$10</c:f>
              <c:numCache>
                <c:formatCode>0.0%</c:formatCode>
                <c:ptCount val="9"/>
                <c:pt idx="0">
                  <c:v>0.5864197530864198</c:v>
                </c:pt>
                <c:pt idx="1">
                  <c:v>0.77160493827160492</c:v>
                </c:pt>
                <c:pt idx="2">
                  <c:v>0.29629629629629628</c:v>
                </c:pt>
                <c:pt idx="3">
                  <c:v>0.41049382716049382</c:v>
                </c:pt>
                <c:pt idx="4">
                  <c:v>0.36728395061728397</c:v>
                </c:pt>
                <c:pt idx="5">
                  <c:v>0.13580246913580246</c:v>
                </c:pt>
                <c:pt idx="6">
                  <c:v>9.5679012345679007E-2</c:v>
                </c:pt>
                <c:pt idx="7">
                  <c:v>0.1111111111111111</c:v>
                </c:pt>
                <c:pt idx="8">
                  <c:v>7.716049382716049E-2</c:v>
                </c:pt>
              </c:numCache>
            </c:numRef>
          </c:val>
          <c:extLst>
            <c:ext xmlns:c16="http://schemas.microsoft.com/office/drawing/2014/chart" uri="{C3380CC4-5D6E-409C-BE32-E72D297353CC}">
              <c16:uniqueId val="{00000012-6096-49F6-BDA3-AAC62C112270}"/>
            </c:ext>
          </c:extLst>
        </c:ser>
        <c:dLbls>
          <c:showLegendKey val="0"/>
          <c:showVal val="0"/>
          <c:showCatName val="0"/>
          <c:showSerName val="0"/>
          <c:showPercent val="0"/>
          <c:showBubbleSize val="0"/>
        </c:dLbls>
        <c:gapWidth val="40"/>
        <c:axId val="67451136"/>
        <c:axId val="66437120"/>
      </c:barChart>
      <c:catAx>
        <c:axId val="67451136"/>
        <c:scaling>
          <c:orientation val="minMax"/>
        </c:scaling>
        <c:delete val="0"/>
        <c:axPos val="b"/>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valAx>
        <c:axId val="66437120"/>
        <c:scaling>
          <c:orientation val="minMax"/>
          <c:max val="0.8"/>
        </c:scaling>
        <c:delete val="0"/>
        <c:axPos val="l"/>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autoZero"/>
        <c:crossBetween val="between"/>
      </c:valAx>
    </c:plotArea>
    <c:plotVisOnly val="1"/>
    <c:dispBlanksAs val="zero"/>
    <c:showDLblsOverMax val="1"/>
  </c:chart>
  <c:txPr>
    <a:bodyPr/>
    <a:lstStyle/>
    <a:p>
      <a:pPr>
        <a:defRPr sz="1800"/>
      </a:pPr>
      <a:endParaRPr lang="fi-FI"/>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 </c:v>
                </c:pt>
              </c:strCache>
            </c:strRef>
          </c:tx>
          <c:spPr>
            <a:solidFill>
              <a:srgbClr val="002663"/>
            </a:solidFill>
          </c:spPr>
          <c:invertIfNegative val="0"/>
          <c:dPt>
            <c:idx val="0"/>
            <c:invertIfNegative val="0"/>
            <c:bubble3D val="0"/>
            <c:extLst>
              <c:ext xmlns:c16="http://schemas.microsoft.com/office/drawing/2014/chart" uri="{C3380CC4-5D6E-409C-BE32-E72D297353CC}">
                <c16:uniqueId val="{00000001-8EB0-4A88-93B7-02DCE917E54C}"/>
              </c:ext>
            </c:extLst>
          </c:dPt>
          <c:dPt>
            <c:idx val="1"/>
            <c:invertIfNegative val="0"/>
            <c:bubble3D val="0"/>
            <c:extLst>
              <c:ext xmlns:c16="http://schemas.microsoft.com/office/drawing/2014/chart" uri="{C3380CC4-5D6E-409C-BE32-E72D297353CC}">
                <c16:uniqueId val="{00000003-8EB0-4A88-93B7-02DCE917E54C}"/>
              </c:ext>
            </c:extLst>
          </c:dPt>
          <c:dPt>
            <c:idx val="2"/>
            <c:invertIfNegative val="0"/>
            <c:bubble3D val="0"/>
            <c:extLst>
              <c:ext xmlns:c16="http://schemas.microsoft.com/office/drawing/2014/chart" uri="{C3380CC4-5D6E-409C-BE32-E72D297353CC}">
                <c16:uniqueId val="{00000005-8EB0-4A88-93B7-02DCE917E54C}"/>
              </c:ext>
            </c:extLst>
          </c:dPt>
          <c:dPt>
            <c:idx val="3"/>
            <c:invertIfNegative val="0"/>
            <c:bubble3D val="0"/>
            <c:extLst>
              <c:ext xmlns:c16="http://schemas.microsoft.com/office/drawing/2014/chart" uri="{C3380CC4-5D6E-409C-BE32-E72D297353CC}">
                <c16:uniqueId val="{00000007-8EB0-4A88-93B7-02DCE917E54C}"/>
              </c:ext>
            </c:extLst>
          </c:dPt>
          <c:dPt>
            <c:idx val="4"/>
            <c:invertIfNegative val="0"/>
            <c:bubble3D val="0"/>
            <c:extLst>
              <c:ext xmlns:c16="http://schemas.microsoft.com/office/drawing/2014/chart" uri="{C3380CC4-5D6E-409C-BE32-E72D297353CC}">
                <c16:uniqueId val="{00000009-8EB0-4A88-93B7-02DCE917E54C}"/>
              </c:ext>
            </c:extLst>
          </c:dPt>
          <c:dPt>
            <c:idx val="5"/>
            <c:invertIfNegative val="0"/>
            <c:bubble3D val="0"/>
            <c:extLst>
              <c:ext xmlns:c16="http://schemas.microsoft.com/office/drawing/2014/chart" uri="{C3380CC4-5D6E-409C-BE32-E72D297353CC}">
                <c16:uniqueId val="{0000000B-8EB0-4A88-93B7-02DCE917E54C}"/>
              </c:ext>
            </c:extLst>
          </c:dPt>
          <c:dLbls>
            <c:numFmt formatCode="0.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Uudet kaupan esteet kuten kansalliset vienti- tai tuontiluvat ja -rajoitukset </c:v>
                </c:pt>
                <c:pt idx="1">
                  <c:v>Kaupan rahoituksen saatavuus   </c:v>
                </c:pt>
                <c:pt idx="2">
                  <c:v>Logistiikan tai kuljetusten häiriöt kuten konttipula tai vähentyneet kuljetusreitit</c:v>
                </c:pt>
                <c:pt idx="3">
                  <c:v>Tuotantoketjuhaasteet kuten komponentti tai raaka-ainepula</c:v>
                </c:pt>
                <c:pt idx="4">
                  <c:v>Työvoimahaasteet – työntekijöiden liikkuvuus kuten matkustusrajoitukset maiden kesken  </c:v>
                </c:pt>
                <c:pt idx="5">
                  <c:v>Joku muu ongelma tai markkinahäiriö, mikä? (Tarkentakaa seuraavassa kysymyksessä)</c:v>
                </c:pt>
              </c:strCache>
            </c:strRef>
          </c:cat>
          <c:val>
            <c:numRef>
              <c:f>Sheet1!$B$2:$B$7</c:f>
              <c:numCache>
                <c:formatCode>0.00</c:formatCode>
                <c:ptCount val="6"/>
                <c:pt idx="0">
                  <c:v>0.35294117647058826</c:v>
                </c:pt>
                <c:pt idx="1">
                  <c:v>0.47882736156351791</c:v>
                </c:pt>
                <c:pt idx="2">
                  <c:v>0.91054313099041528</c:v>
                </c:pt>
                <c:pt idx="3">
                  <c:v>0.75562700964630225</c:v>
                </c:pt>
                <c:pt idx="4">
                  <c:v>0.90506329113924056</c:v>
                </c:pt>
                <c:pt idx="5">
                  <c:v>0.72388059701492535</c:v>
                </c:pt>
              </c:numCache>
            </c:numRef>
          </c:val>
          <c:extLst>
            <c:ext xmlns:c16="http://schemas.microsoft.com/office/drawing/2014/chart" uri="{C3380CC4-5D6E-409C-BE32-E72D297353CC}">
              <c16:uniqueId val="{0000000C-8EB0-4A88-93B7-02DCE917E54C}"/>
            </c:ext>
          </c:extLst>
        </c:ser>
        <c:dLbls>
          <c:showLegendKey val="0"/>
          <c:showVal val="0"/>
          <c:showCatName val="0"/>
          <c:showSerName val="0"/>
          <c:showPercent val="0"/>
          <c:showBubbleSize val="0"/>
        </c:dLbls>
        <c:gapWidth val="40"/>
        <c:axId val="67451136"/>
        <c:axId val="66437120"/>
      </c:barChart>
      <c:valAx>
        <c:axId val="66437120"/>
        <c:scaling>
          <c:orientation val="minMax"/>
          <c:max val="1.5"/>
          <c:min val="0"/>
        </c:scaling>
        <c:delete val="0"/>
        <c:axPos val="b"/>
        <c:majorGridlines>
          <c:spPr>
            <a:ln w="12700" cmpd="sng">
              <a:solidFill>
                <a:srgbClr val="D3D3D3"/>
              </a:solidFill>
              <a:prstDash val="solid"/>
            </a:ln>
          </c:spPr>
        </c:majorGridlines>
        <c:title>
          <c:tx>
            <c:rich>
              <a:bodyPr/>
              <a:lstStyle/>
              <a:p>
                <a:pPr>
                  <a:defRPr sz="1200" b="0"/>
                </a:pPr>
                <a:r>
                  <a:rPr lang="fi-FI" sz="1200"/>
                  <a:t>Keskiarvo</a:t>
                </a:r>
              </a:p>
            </c:rich>
          </c:tx>
          <c:overlay val="0"/>
        </c:title>
        <c:numFmt formatCode="General" sourceLinked="0"/>
        <c:majorTickMark val="cross"/>
        <c:minorTickMark val="cross"/>
        <c:tickLblPos val="nextTo"/>
        <c:spPr>
          <a:ln>
            <a:noFill/>
          </a:ln>
        </c:spPr>
        <c:txPr>
          <a:bodyPr/>
          <a:lstStyle/>
          <a:p>
            <a:pPr>
              <a:defRPr sz="1200" b="0"/>
            </a:pPr>
            <a:endParaRPr lang="fi-FI"/>
          </a:p>
        </c:txPr>
        <c:crossAx val="67451136"/>
        <c:crosses val="max"/>
        <c:crossBetween val="between"/>
        <c:majorUnit val="1"/>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6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Uudet kaupan esteet kuten kansalliset vienti- tai tuontiluvat ja -rajoitukset </c:v>
                </c:pt>
              </c:strCache>
            </c:strRef>
          </c:tx>
          <c:spPr>
            <a:solidFill>
              <a:srgbClr val="77CDCB"/>
            </a:solidFill>
            <a:ln>
              <a:solidFill>
                <a:srgbClr val="4682B4"/>
              </a:solidFill>
            </a:ln>
          </c:spPr>
          <c:invertIfNegative val="0"/>
          <c:dPt>
            <c:idx val="0"/>
            <c:invertIfNegative val="0"/>
            <c:bubble3D val="0"/>
            <c:spPr>
              <a:solidFill>
                <a:srgbClr val="77CDCB"/>
              </a:solidFill>
            </c:spPr>
            <c:extLst>
              <c:ext xmlns:c16="http://schemas.microsoft.com/office/drawing/2014/chart" uri="{C3380CC4-5D6E-409C-BE32-E72D297353CC}">
                <c16:uniqueId val="{00000001-A96A-4A25-8E33-E34AB73BCA59}"/>
              </c:ext>
            </c:extLst>
          </c:dPt>
          <c:dPt>
            <c:idx val="1"/>
            <c:invertIfNegative val="0"/>
            <c:bubble3D val="0"/>
            <c:spPr>
              <a:solidFill>
                <a:srgbClr val="77CDCB"/>
              </a:solidFill>
            </c:spPr>
            <c:extLst>
              <c:ext xmlns:c16="http://schemas.microsoft.com/office/drawing/2014/chart" uri="{C3380CC4-5D6E-409C-BE32-E72D297353CC}">
                <c16:uniqueId val="{00000003-A96A-4A25-8E33-E34AB73BCA59}"/>
              </c:ext>
            </c:extLst>
          </c:dPt>
          <c:dPt>
            <c:idx val="2"/>
            <c:invertIfNegative val="0"/>
            <c:bubble3D val="0"/>
            <c:spPr>
              <a:solidFill>
                <a:srgbClr val="77CDCB"/>
              </a:solidFill>
            </c:spPr>
            <c:extLst>
              <c:ext xmlns:c16="http://schemas.microsoft.com/office/drawing/2014/chart" uri="{C3380CC4-5D6E-409C-BE32-E72D297353CC}">
                <c16:uniqueId val="{00000005-A96A-4A25-8E33-E34AB73BCA59}"/>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Ei ongelmia </c:v>
                </c:pt>
                <c:pt idx="1">
                  <c:v>Jonkin verran ongelmia </c:v>
                </c:pt>
                <c:pt idx="2">
                  <c:v>Paljon ongelmia</c:v>
                </c:pt>
              </c:strCache>
            </c:strRef>
          </c:cat>
          <c:val>
            <c:numRef>
              <c:f>Sheet1!$B$2:$B$4</c:f>
              <c:numCache>
                <c:formatCode>0.0%</c:formatCode>
                <c:ptCount val="3"/>
                <c:pt idx="0">
                  <c:v>0.70261437908496727</c:v>
                </c:pt>
                <c:pt idx="1">
                  <c:v>0.24183006535947713</c:v>
                </c:pt>
                <c:pt idx="2">
                  <c:v>5.5555555555555552E-2</c:v>
                </c:pt>
              </c:numCache>
            </c:numRef>
          </c:val>
          <c:extLst>
            <c:ext xmlns:c16="http://schemas.microsoft.com/office/drawing/2014/chart" uri="{C3380CC4-5D6E-409C-BE32-E72D297353CC}">
              <c16:uniqueId val="{00000006-A96A-4A25-8E33-E34AB73BCA59}"/>
            </c:ext>
          </c:extLst>
        </c:ser>
        <c:dLbls>
          <c:showLegendKey val="0"/>
          <c:showVal val="0"/>
          <c:showCatName val="0"/>
          <c:showSerName val="0"/>
          <c:showPercent val="0"/>
          <c:showBubbleSize val="0"/>
        </c:dLbls>
        <c:gapWidth val="40"/>
        <c:axId val="67451136"/>
        <c:axId val="66437120"/>
      </c:barChart>
      <c:valAx>
        <c:axId val="66437120"/>
        <c:scaling>
          <c:orientation val="minMax"/>
          <c:max val="0.8"/>
        </c:scaling>
        <c:delete val="0"/>
        <c:axPos val="b"/>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max"/>
        <c:crossBetween val="between"/>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Kaupan rahoituksen saatavuus   </c:v>
                </c:pt>
              </c:strCache>
            </c:strRef>
          </c:tx>
          <c:spPr>
            <a:solidFill>
              <a:srgbClr val="77CDCB"/>
            </a:solidFill>
            <a:ln>
              <a:solidFill>
                <a:srgbClr val="4682B4"/>
              </a:solidFill>
            </a:ln>
          </c:spPr>
          <c:invertIfNegative val="0"/>
          <c:dPt>
            <c:idx val="0"/>
            <c:invertIfNegative val="0"/>
            <c:bubble3D val="0"/>
            <c:spPr>
              <a:solidFill>
                <a:srgbClr val="77CDCB"/>
              </a:solidFill>
            </c:spPr>
            <c:extLst>
              <c:ext xmlns:c16="http://schemas.microsoft.com/office/drawing/2014/chart" uri="{C3380CC4-5D6E-409C-BE32-E72D297353CC}">
                <c16:uniqueId val="{00000001-8CB9-4420-B90C-EFCED860BC01}"/>
              </c:ext>
            </c:extLst>
          </c:dPt>
          <c:dPt>
            <c:idx val="1"/>
            <c:invertIfNegative val="0"/>
            <c:bubble3D val="0"/>
            <c:spPr>
              <a:solidFill>
                <a:srgbClr val="77CDCB"/>
              </a:solidFill>
            </c:spPr>
            <c:extLst>
              <c:ext xmlns:c16="http://schemas.microsoft.com/office/drawing/2014/chart" uri="{C3380CC4-5D6E-409C-BE32-E72D297353CC}">
                <c16:uniqueId val="{00000003-8CB9-4420-B90C-EFCED860BC01}"/>
              </c:ext>
            </c:extLst>
          </c:dPt>
          <c:dPt>
            <c:idx val="2"/>
            <c:invertIfNegative val="0"/>
            <c:bubble3D val="0"/>
            <c:spPr>
              <a:solidFill>
                <a:srgbClr val="77CDCB"/>
              </a:solidFill>
            </c:spPr>
            <c:extLst>
              <c:ext xmlns:c16="http://schemas.microsoft.com/office/drawing/2014/chart" uri="{C3380CC4-5D6E-409C-BE32-E72D297353CC}">
                <c16:uniqueId val="{00000005-8CB9-4420-B90C-EFCED860BC01}"/>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Ei ongelmia </c:v>
                </c:pt>
                <c:pt idx="1">
                  <c:v>Jonkin verran ongelmia </c:v>
                </c:pt>
                <c:pt idx="2">
                  <c:v>Paljon ongelmia</c:v>
                </c:pt>
              </c:strCache>
            </c:strRef>
          </c:cat>
          <c:val>
            <c:numRef>
              <c:f>Sheet1!$B$2:$B$4</c:f>
              <c:numCache>
                <c:formatCode>0.0%</c:formatCode>
                <c:ptCount val="3"/>
                <c:pt idx="0">
                  <c:v>0.6123778501628665</c:v>
                </c:pt>
                <c:pt idx="1">
                  <c:v>0.29641693811074921</c:v>
                </c:pt>
                <c:pt idx="2">
                  <c:v>9.1205211726384364E-2</c:v>
                </c:pt>
              </c:numCache>
            </c:numRef>
          </c:val>
          <c:extLst>
            <c:ext xmlns:c16="http://schemas.microsoft.com/office/drawing/2014/chart" uri="{C3380CC4-5D6E-409C-BE32-E72D297353CC}">
              <c16:uniqueId val="{00000006-8CB9-4420-B90C-EFCED860BC01}"/>
            </c:ext>
          </c:extLst>
        </c:ser>
        <c:dLbls>
          <c:showLegendKey val="0"/>
          <c:showVal val="0"/>
          <c:showCatName val="0"/>
          <c:showSerName val="0"/>
          <c:showPercent val="0"/>
          <c:showBubbleSize val="0"/>
        </c:dLbls>
        <c:gapWidth val="40"/>
        <c:axId val="67451136"/>
        <c:axId val="66437120"/>
      </c:barChart>
      <c:valAx>
        <c:axId val="66437120"/>
        <c:scaling>
          <c:orientation val="minMax"/>
          <c:max val="0.70000000000000007"/>
        </c:scaling>
        <c:delete val="0"/>
        <c:axPos val="b"/>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max"/>
        <c:crossBetween val="between"/>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Logistiikan tai kuljetusten häiriöt kuten konttipula tai vähentyneet kuljetusreitit</c:v>
                </c:pt>
              </c:strCache>
            </c:strRef>
          </c:tx>
          <c:spPr>
            <a:solidFill>
              <a:srgbClr val="77CDCB"/>
            </a:solidFill>
            <a:ln>
              <a:solidFill>
                <a:srgbClr val="4682B4"/>
              </a:solidFill>
            </a:ln>
          </c:spPr>
          <c:invertIfNegative val="0"/>
          <c:dPt>
            <c:idx val="0"/>
            <c:invertIfNegative val="0"/>
            <c:bubble3D val="0"/>
            <c:spPr>
              <a:solidFill>
                <a:srgbClr val="77CDCB"/>
              </a:solidFill>
            </c:spPr>
            <c:extLst>
              <c:ext xmlns:c16="http://schemas.microsoft.com/office/drawing/2014/chart" uri="{C3380CC4-5D6E-409C-BE32-E72D297353CC}">
                <c16:uniqueId val="{00000001-6E5F-4564-A275-2A1C27AD5215}"/>
              </c:ext>
            </c:extLst>
          </c:dPt>
          <c:dPt>
            <c:idx val="1"/>
            <c:invertIfNegative val="0"/>
            <c:bubble3D val="0"/>
            <c:spPr>
              <a:solidFill>
                <a:srgbClr val="77CDCB"/>
              </a:solidFill>
            </c:spPr>
            <c:extLst>
              <c:ext xmlns:c16="http://schemas.microsoft.com/office/drawing/2014/chart" uri="{C3380CC4-5D6E-409C-BE32-E72D297353CC}">
                <c16:uniqueId val="{00000003-6E5F-4564-A275-2A1C27AD5215}"/>
              </c:ext>
            </c:extLst>
          </c:dPt>
          <c:dPt>
            <c:idx val="2"/>
            <c:invertIfNegative val="0"/>
            <c:bubble3D val="0"/>
            <c:spPr>
              <a:solidFill>
                <a:srgbClr val="77CDCB"/>
              </a:solidFill>
            </c:spPr>
            <c:extLst>
              <c:ext xmlns:c16="http://schemas.microsoft.com/office/drawing/2014/chart" uri="{C3380CC4-5D6E-409C-BE32-E72D297353CC}">
                <c16:uniqueId val="{00000005-6E5F-4564-A275-2A1C27AD5215}"/>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Ei ongelmia </c:v>
                </c:pt>
                <c:pt idx="1">
                  <c:v>Jonkin verran ongelmia </c:v>
                </c:pt>
                <c:pt idx="2">
                  <c:v>Paljon ongelmia</c:v>
                </c:pt>
              </c:strCache>
            </c:strRef>
          </c:cat>
          <c:val>
            <c:numRef>
              <c:f>Sheet1!$B$2:$B$4</c:f>
              <c:numCache>
                <c:formatCode>0.0%</c:formatCode>
                <c:ptCount val="3"/>
                <c:pt idx="0">
                  <c:v>0.23961661341853036</c:v>
                </c:pt>
                <c:pt idx="1">
                  <c:v>0.61022364217252401</c:v>
                </c:pt>
                <c:pt idx="2">
                  <c:v>0.15015974440894569</c:v>
                </c:pt>
              </c:numCache>
            </c:numRef>
          </c:val>
          <c:extLst>
            <c:ext xmlns:c16="http://schemas.microsoft.com/office/drawing/2014/chart" uri="{C3380CC4-5D6E-409C-BE32-E72D297353CC}">
              <c16:uniqueId val="{00000006-6E5F-4564-A275-2A1C27AD5215}"/>
            </c:ext>
          </c:extLst>
        </c:ser>
        <c:dLbls>
          <c:showLegendKey val="0"/>
          <c:showVal val="0"/>
          <c:showCatName val="0"/>
          <c:showSerName val="0"/>
          <c:showPercent val="0"/>
          <c:showBubbleSize val="0"/>
        </c:dLbls>
        <c:gapWidth val="40"/>
        <c:axId val="67451136"/>
        <c:axId val="66437120"/>
      </c:barChart>
      <c:valAx>
        <c:axId val="66437120"/>
        <c:scaling>
          <c:orientation val="minMax"/>
          <c:max val="0.70000000000000007"/>
        </c:scaling>
        <c:delete val="0"/>
        <c:axPos val="b"/>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max"/>
        <c:crossBetween val="between"/>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Tuotantoketjuhaasteet kuten komponentti tai raaka-ainepula</c:v>
                </c:pt>
              </c:strCache>
            </c:strRef>
          </c:tx>
          <c:spPr>
            <a:solidFill>
              <a:srgbClr val="77CDCB"/>
            </a:solidFill>
            <a:ln>
              <a:solidFill>
                <a:srgbClr val="4682B4"/>
              </a:solidFill>
            </a:ln>
          </c:spPr>
          <c:invertIfNegative val="0"/>
          <c:dPt>
            <c:idx val="0"/>
            <c:invertIfNegative val="0"/>
            <c:bubble3D val="0"/>
            <c:spPr>
              <a:solidFill>
                <a:srgbClr val="77CDCB"/>
              </a:solidFill>
            </c:spPr>
            <c:extLst>
              <c:ext xmlns:c16="http://schemas.microsoft.com/office/drawing/2014/chart" uri="{C3380CC4-5D6E-409C-BE32-E72D297353CC}">
                <c16:uniqueId val="{00000001-8614-41FE-ADEB-075558F3919D}"/>
              </c:ext>
            </c:extLst>
          </c:dPt>
          <c:dPt>
            <c:idx val="1"/>
            <c:invertIfNegative val="0"/>
            <c:bubble3D val="0"/>
            <c:spPr>
              <a:solidFill>
                <a:srgbClr val="77CDCB"/>
              </a:solidFill>
            </c:spPr>
            <c:extLst>
              <c:ext xmlns:c16="http://schemas.microsoft.com/office/drawing/2014/chart" uri="{C3380CC4-5D6E-409C-BE32-E72D297353CC}">
                <c16:uniqueId val="{00000003-8614-41FE-ADEB-075558F3919D}"/>
              </c:ext>
            </c:extLst>
          </c:dPt>
          <c:dPt>
            <c:idx val="2"/>
            <c:invertIfNegative val="0"/>
            <c:bubble3D val="0"/>
            <c:spPr>
              <a:solidFill>
                <a:srgbClr val="77CDCB"/>
              </a:solidFill>
            </c:spPr>
            <c:extLst>
              <c:ext xmlns:c16="http://schemas.microsoft.com/office/drawing/2014/chart" uri="{C3380CC4-5D6E-409C-BE32-E72D297353CC}">
                <c16:uniqueId val="{00000005-8614-41FE-ADEB-075558F3919D}"/>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Ei ongelmia </c:v>
                </c:pt>
                <c:pt idx="1">
                  <c:v>Jonkin verran ongelmia </c:v>
                </c:pt>
                <c:pt idx="2">
                  <c:v>Paljon ongelmia</c:v>
                </c:pt>
              </c:strCache>
            </c:strRef>
          </c:cat>
          <c:val>
            <c:numRef>
              <c:f>Sheet1!$B$2:$B$4</c:f>
              <c:numCache>
                <c:formatCode>0.0%</c:formatCode>
                <c:ptCount val="3"/>
                <c:pt idx="0">
                  <c:v>0.38585209003215432</c:v>
                </c:pt>
                <c:pt idx="1">
                  <c:v>0.47266881028938906</c:v>
                </c:pt>
                <c:pt idx="2">
                  <c:v>0.14147909967845659</c:v>
                </c:pt>
              </c:numCache>
            </c:numRef>
          </c:val>
          <c:extLst>
            <c:ext xmlns:c16="http://schemas.microsoft.com/office/drawing/2014/chart" uri="{C3380CC4-5D6E-409C-BE32-E72D297353CC}">
              <c16:uniqueId val="{00000006-8614-41FE-ADEB-075558F3919D}"/>
            </c:ext>
          </c:extLst>
        </c:ser>
        <c:dLbls>
          <c:showLegendKey val="0"/>
          <c:showVal val="0"/>
          <c:showCatName val="0"/>
          <c:showSerName val="0"/>
          <c:showPercent val="0"/>
          <c:showBubbleSize val="0"/>
        </c:dLbls>
        <c:gapWidth val="40"/>
        <c:axId val="67451136"/>
        <c:axId val="66437120"/>
      </c:barChart>
      <c:valAx>
        <c:axId val="66437120"/>
        <c:scaling>
          <c:orientation val="minMax"/>
          <c:max val="0.5"/>
        </c:scaling>
        <c:delete val="0"/>
        <c:axPos val="b"/>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max"/>
        <c:crossBetween val="between"/>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i-FI"/>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1"/>
        <c:ser>
          <c:idx val="0"/>
          <c:order val="0"/>
          <c:tx>
            <c:strRef>
              <c:f>Sheet1!$B$1</c:f>
              <c:strCache>
                <c:ptCount val="1"/>
                <c:pt idx="0">
                  <c:v>Työvoimahaasteet – työntekijöiden liikkuvuus kuten matkustusrajoitukset maiden kesken  </c:v>
                </c:pt>
              </c:strCache>
            </c:strRef>
          </c:tx>
          <c:spPr>
            <a:solidFill>
              <a:srgbClr val="77CDCB"/>
            </a:solidFill>
            <a:ln>
              <a:solidFill>
                <a:srgbClr val="4682B4"/>
              </a:solidFill>
            </a:ln>
          </c:spPr>
          <c:invertIfNegative val="0"/>
          <c:dPt>
            <c:idx val="0"/>
            <c:invertIfNegative val="0"/>
            <c:bubble3D val="0"/>
            <c:spPr>
              <a:solidFill>
                <a:srgbClr val="77CDCB"/>
              </a:solidFill>
            </c:spPr>
            <c:extLst>
              <c:ext xmlns:c16="http://schemas.microsoft.com/office/drawing/2014/chart" uri="{C3380CC4-5D6E-409C-BE32-E72D297353CC}">
                <c16:uniqueId val="{00000001-77D0-4DEE-A413-AAD1E2BF7D87}"/>
              </c:ext>
            </c:extLst>
          </c:dPt>
          <c:dPt>
            <c:idx val="1"/>
            <c:invertIfNegative val="0"/>
            <c:bubble3D val="0"/>
            <c:spPr>
              <a:solidFill>
                <a:srgbClr val="77CDCB"/>
              </a:solidFill>
            </c:spPr>
            <c:extLst>
              <c:ext xmlns:c16="http://schemas.microsoft.com/office/drawing/2014/chart" uri="{C3380CC4-5D6E-409C-BE32-E72D297353CC}">
                <c16:uniqueId val="{00000003-77D0-4DEE-A413-AAD1E2BF7D87}"/>
              </c:ext>
            </c:extLst>
          </c:dPt>
          <c:dPt>
            <c:idx val="2"/>
            <c:invertIfNegative val="0"/>
            <c:bubble3D val="0"/>
            <c:spPr>
              <a:solidFill>
                <a:srgbClr val="77CDCB"/>
              </a:solidFill>
            </c:spPr>
            <c:extLst>
              <c:ext xmlns:c16="http://schemas.microsoft.com/office/drawing/2014/chart" uri="{C3380CC4-5D6E-409C-BE32-E72D297353CC}">
                <c16:uniqueId val="{00000005-77D0-4DEE-A413-AAD1E2BF7D87}"/>
              </c:ext>
            </c:extLst>
          </c:dPt>
          <c:dLbls>
            <c:numFmt formatCode="0.0%" sourceLinked="0"/>
            <c:spPr>
              <a:noFill/>
              <a:ln>
                <a:noFill/>
              </a:ln>
              <a:effectLst/>
            </c:spPr>
            <c:txPr>
              <a:bodyPr/>
              <a:lstStyle/>
              <a:p>
                <a:pPr>
                  <a:defRPr sz="1600" b="0"/>
                </a:pPr>
                <a:endParaRPr lang="fi-FI"/>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Ei ongelmia </c:v>
                </c:pt>
                <c:pt idx="1">
                  <c:v>Jonkin verran ongelmia </c:v>
                </c:pt>
                <c:pt idx="2">
                  <c:v>Paljon ongelmia</c:v>
                </c:pt>
              </c:strCache>
            </c:strRef>
          </c:cat>
          <c:val>
            <c:numRef>
              <c:f>Sheet1!$B$2:$B$4</c:f>
              <c:numCache>
                <c:formatCode>0.0%</c:formatCode>
                <c:ptCount val="3"/>
                <c:pt idx="0">
                  <c:v>0.37341772151898733</c:v>
                </c:pt>
                <c:pt idx="1">
                  <c:v>0.34810126582278483</c:v>
                </c:pt>
                <c:pt idx="2">
                  <c:v>0.27848101265822783</c:v>
                </c:pt>
              </c:numCache>
            </c:numRef>
          </c:val>
          <c:extLst>
            <c:ext xmlns:c16="http://schemas.microsoft.com/office/drawing/2014/chart" uri="{C3380CC4-5D6E-409C-BE32-E72D297353CC}">
              <c16:uniqueId val="{00000006-77D0-4DEE-A413-AAD1E2BF7D87}"/>
            </c:ext>
          </c:extLst>
        </c:ser>
        <c:dLbls>
          <c:showLegendKey val="0"/>
          <c:showVal val="0"/>
          <c:showCatName val="0"/>
          <c:showSerName val="0"/>
          <c:showPercent val="0"/>
          <c:showBubbleSize val="0"/>
        </c:dLbls>
        <c:gapWidth val="40"/>
        <c:axId val="67451136"/>
        <c:axId val="66437120"/>
      </c:barChart>
      <c:valAx>
        <c:axId val="66437120"/>
        <c:scaling>
          <c:orientation val="minMax"/>
          <c:max val="0.4"/>
        </c:scaling>
        <c:delete val="0"/>
        <c:axPos val="b"/>
        <c:majorGridlines>
          <c:spPr>
            <a:ln w="12700" cmpd="sng">
              <a:solidFill>
                <a:srgbClr val="D3D3D3"/>
              </a:solidFill>
              <a:prstDash val="solid"/>
            </a:ln>
          </c:spPr>
        </c:majorGridlines>
        <c:title>
          <c:tx>
            <c:rich>
              <a:bodyPr/>
              <a:lstStyle/>
              <a:p>
                <a:pPr>
                  <a:defRPr sz="1400" b="0"/>
                </a:pPr>
                <a:r>
                  <a:rPr lang="fi-FI" sz="1400"/>
                  <a:t>Prosentti</a:t>
                </a:r>
              </a:p>
            </c:rich>
          </c:tx>
          <c:overlay val="0"/>
        </c:title>
        <c:numFmt formatCode="0%" sourceLinked="0"/>
        <c:majorTickMark val="cross"/>
        <c:minorTickMark val="cross"/>
        <c:tickLblPos val="nextTo"/>
        <c:spPr>
          <a:ln>
            <a:noFill/>
          </a:ln>
        </c:spPr>
        <c:txPr>
          <a:bodyPr/>
          <a:lstStyle/>
          <a:p>
            <a:pPr>
              <a:defRPr sz="1400" b="0"/>
            </a:pPr>
            <a:endParaRPr lang="fi-FI"/>
          </a:p>
        </c:txPr>
        <c:crossAx val="67451136"/>
        <c:crosses val="max"/>
        <c:crossBetween val="between"/>
      </c:valAx>
      <c:catAx>
        <c:axId val="67451136"/>
        <c:scaling>
          <c:orientation val="maxMin"/>
        </c:scaling>
        <c:delete val="0"/>
        <c:axPos val="l"/>
        <c:numFmt formatCode="General" sourceLinked="1"/>
        <c:majorTickMark val="cross"/>
        <c:minorTickMark val="cross"/>
        <c:tickLblPos val="nextTo"/>
        <c:spPr>
          <a:ln>
            <a:noFill/>
          </a:ln>
        </c:spPr>
        <c:txPr>
          <a:bodyPr/>
          <a:lstStyle/>
          <a:p>
            <a:pPr>
              <a:defRPr sz="1400" b="0"/>
            </a:pPr>
            <a:endParaRPr lang="fi-FI"/>
          </a:p>
        </c:txPr>
        <c:crossAx val="66437120"/>
        <c:crosses val="autoZero"/>
        <c:auto val="1"/>
        <c:lblAlgn val="ctr"/>
        <c:lblOffset val="100"/>
        <c:noMultiLvlLbl val="1"/>
      </c:catAx>
    </c:plotArea>
    <c:plotVisOnly val="1"/>
    <c:dispBlanksAs val="zero"/>
    <c:showDLblsOverMax val="1"/>
  </c:chart>
  <c:txPr>
    <a:bodyPr/>
    <a:lstStyle/>
    <a:p>
      <a:pPr>
        <a:defRPr sz="1800"/>
      </a:pPr>
      <a:endParaRPr lang="fi-FI"/>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4.xml"/><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keltainen">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0DE7CD88-B92D-4BA9-BC99-DC7810744D6A}"/>
              </a:ext>
            </a:extLst>
          </p:cNvPr>
          <p:cNvSpPr/>
          <p:nvPr/>
        </p:nvSpPr>
        <p:spPr>
          <a:xfrm>
            <a:off x="0" y="0"/>
            <a:ext cx="12192000" cy="6111875"/>
          </a:xfrm>
          <a:prstGeom prst="rect">
            <a:avLst/>
          </a:prstGeom>
          <a:solidFill>
            <a:srgbClr val="FFC61E"/>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solidFill>
                <a:prstClr val="white"/>
              </a:solidFill>
            </a:endParaRPr>
          </a:p>
        </p:txBody>
      </p:sp>
      <p:grpSp>
        <p:nvGrpSpPr>
          <p:cNvPr id="5" name="Ryhmä 6">
            <a:extLst>
              <a:ext uri="{FF2B5EF4-FFF2-40B4-BE49-F238E27FC236}">
                <a16:creationId xmlns:a16="http://schemas.microsoft.com/office/drawing/2014/main" id="{EB3290CD-885E-41EA-8D79-7C0551A08694}"/>
              </a:ext>
            </a:extLst>
          </p:cNvPr>
          <p:cNvGrpSpPr>
            <a:grpSpLocks/>
          </p:cNvGrpSpPr>
          <p:nvPr/>
        </p:nvGrpSpPr>
        <p:grpSpPr bwMode="auto">
          <a:xfrm>
            <a:off x="0" y="5988050"/>
            <a:ext cx="6151563" cy="249238"/>
            <a:chOff x="0" y="5988323"/>
            <a:chExt cx="6152321" cy="248481"/>
          </a:xfrm>
        </p:grpSpPr>
        <p:sp>
          <p:nvSpPr>
            <p:cNvPr id="6" name="Suorakulmio 5">
              <a:extLst>
                <a:ext uri="{FF2B5EF4-FFF2-40B4-BE49-F238E27FC236}">
                  <a16:creationId xmlns:a16="http://schemas.microsoft.com/office/drawing/2014/main" id="{4E54903E-5177-4013-9E40-17C53E1BBFB5}"/>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7" name="Suorakulmio 6">
              <a:extLst>
                <a:ext uri="{FF2B5EF4-FFF2-40B4-BE49-F238E27FC236}">
                  <a16:creationId xmlns:a16="http://schemas.microsoft.com/office/drawing/2014/main" id="{065C50FE-807D-4C19-84BE-ABFAAC1BC306}"/>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8" name="Suorakulmio 7">
              <a:extLst>
                <a:ext uri="{FF2B5EF4-FFF2-40B4-BE49-F238E27FC236}">
                  <a16:creationId xmlns:a16="http://schemas.microsoft.com/office/drawing/2014/main" id="{804EF45E-4AC3-4CDB-9052-1C958E4B86EC}"/>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9" name="Suorakulmio 8">
              <a:extLst>
                <a:ext uri="{FF2B5EF4-FFF2-40B4-BE49-F238E27FC236}">
                  <a16:creationId xmlns:a16="http://schemas.microsoft.com/office/drawing/2014/main" id="{5E52F4A3-4720-4340-A3B8-A2E87F55E4D3}"/>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3752249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isältödia harmaa">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DBC93C50-100C-4401-B047-32F94FEB831C}"/>
              </a:ext>
            </a:extLst>
          </p:cNvPr>
          <p:cNvSpPr/>
          <p:nvPr/>
        </p:nvSpPr>
        <p:spPr>
          <a:xfrm>
            <a:off x="0" y="0"/>
            <a:ext cx="12192000" cy="4351338"/>
          </a:xfrm>
          <a:prstGeom prst="rect">
            <a:avLst/>
          </a:prstGeom>
          <a:solidFill>
            <a:srgbClr val="C6C6C6"/>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normAutofit/>
          </a:bodyP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D2C8AA6C-6316-44D0-84E9-B285EFD44BDD}"/>
              </a:ext>
            </a:extLst>
          </p:cNvPr>
          <p:cNvGrpSpPr>
            <a:grpSpLocks/>
          </p:cNvGrpSpPr>
          <p:nvPr/>
        </p:nvGrpSpPr>
        <p:grpSpPr bwMode="auto">
          <a:xfrm rot="5400000">
            <a:off x="-2951162" y="3292475"/>
            <a:ext cx="6151562" cy="249238"/>
            <a:chOff x="0" y="5988323"/>
            <a:chExt cx="6152321" cy="248481"/>
          </a:xfrm>
        </p:grpSpPr>
        <p:sp>
          <p:nvSpPr>
            <p:cNvPr id="6" name="Suorakulmio 5">
              <a:extLst>
                <a:ext uri="{FF2B5EF4-FFF2-40B4-BE49-F238E27FC236}">
                  <a16:creationId xmlns:a16="http://schemas.microsoft.com/office/drawing/2014/main" id="{79E000CD-26D7-4A8D-8CAD-AC1F37F3FC43}"/>
                </a:ext>
              </a:extLst>
            </p:cNvPr>
            <p:cNvSpPr/>
            <p:nvPr/>
          </p:nvSpPr>
          <p:spPr>
            <a:xfrm>
              <a:off x="0"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41A5272D-6631-4249-B596-76B9AA123FFC}"/>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F726389A-2515-4EF0-B8DF-F6ACC7EAA505}"/>
                </a:ext>
              </a:extLst>
            </p:cNvPr>
            <p:cNvSpPr/>
            <p:nvPr/>
          </p:nvSpPr>
          <p:spPr>
            <a:xfrm>
              <a:off x="3426248"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0" name="Suorakulmio 9">
              <a:extLst>
                <a:ext uri="{FF2B5EF4-FFF2-40B4-BE49-F238E27FC236}">
                  <a16:creationId xmlns:a16="http://schemas.microsoft.com/office/drawing/2014/main" id="{4D272008-10E4-45D9-AFC0-24DE89F82433}"/>
                </a:ext>
              </a:extLst>
            </p:cNvPr>
            <p:cNvSpPr/>
            <p:nvPr/>
          </p:nvSpPr>
          <p:spPr>
            <a:xfrm>
              <a:off x="5137784"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7" name="Sisällön paikkamerkki 2">
            <a:extLst>
              <a:ext uri="{FF2B5EF4-FFF2-40B4-BE49-F238E27FC236}">
                <a16:creationId xmlns:a16="http://schemas.microsoft.com/office/drawing/2014/main" id="{00C484A6-BA3E-46D7-B237-894D747CAE07}"/>
              </a:ext>
            </a:extLst>
          </p:cNvPr>
          <p:cNvSpPr>
            <a:spLocks noGrp="1"/>
          </p:cNvSpPr>
          <p:nvPr>
            <p:ph idx="1"/>
          </p:nvPr>
        </p:nvSpPr>
        <p:spPr>
          <a:xfrm>
            <a:off x="838200" y="1825625"/>
            <a:ext cx="10515600" cy="4351338"/>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Tree>
    <p:extLst>
      <p:ext uri="{BB962C8B-B14F-4D97-AF65-F5344CB8AC3E}">
        <p14:creationId xmlns:p14="http://schemas.microsoft.com/office/powerpoint/2010/main" val="4195802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Sisältödia harmaa 2">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FA1098A3-42E6-4270-B7D5-D982E2B6CEB4}"/>
              </a:ext>
            </a:extLst>
          </p:cNvPr>
          <p:cNvSpPr/>
          <p:nvPr/>
        </p:nvSpPr>
        <p:spPr>
          <a:xfrm>
            <a:off x="9204325" y="0"/>
            <a:ext cx="2987675" cy="6858000"/>
          </a:xfrm>
          <a:prstGeom prst="rect">
            <a:avLst/>
          </a:prstGeom>
          <a:solidFill>
            <a:srgbClr val="C6C6C6"/>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AD90DA66-507D-49CB-BC10-C5514A8DF134}"/>
              </a:ext>
            </a:extLst>
          </p:cNvPr>
          <p:cNvGrpSpPr>
            <a:grpSpLocks/>
          </p:cNvGrpSpPr>
          <p:nvPr/>
        </p:nvGrpSpPr>
        <p:grpSpPr bwMode="auto">
          <a:xfrm>
            <a:off x="0" y="6608763"/>
            <a:ext cx="6151563" cy="249237"/>
            <a:chOff x="0" y="5988323"/>
            <a:chExt cx="6152321" cy="248481"/>
          </a:xfrm>
        </p:grpSpPr>
        <p:sp>
          <p:nvSpPr>
            <p:cNvPr id="6" name="Suorakulmio 5">
              <a:extLst>
                <a:ext uri="{FF2B5EF4-FFF2-40B4-BE49-F238E27FC236}">
                  <a16:creationId xmlns:a16="http://schemas.microsoft.com/office/drawing/2014/main" id="{BF01C24A-62FE-4DE4-A3EF-0E495E0C52CC}"/>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CA5DD9AE-8EC1-4474-9376-246FB5792F79}"/>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F1D4E12E-1A12-49BE-9CFA-E5DA1D0488F1}"/>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799729A4-250D-4D00-8D64-06587FC98296}"/>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pic>
        <p:nvPicPr>
          <p:cNvPr id="10" name="Kuva 11">
            <a:extLst>
              <a:ext uri="{FF2B5EF4-FFF2-40B4-BE49-F238E27FC236}">
                <a16:creationId xmlns:a16="http://schemas.microsoft.com/office/drawing/2014/main" id="{4BD15668-2DC9-48D2-861A-4509776272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0638" y="6323013"/>
            <a:ext cx="18462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C27B2187-5303-404E-A3DC-FD66EBDD99BB}"/>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3" name="Sisällön paikkamerkki 2">
            <a:extLst>
              <a:ext uri="{FF2B5EF4-FFF2-40B4-BE49-F238E27FC236}">
                <a16:creationId xmlns:a16="http://schemas.microsoft.com/office/drawing/2014/main" id="{8A6E992D-0B65-459D-9FC8-188E0D714AB4}"/>
              </a:ext>
            </a:extLst>
          </p:cNvPr>
          <p:cNvSpPr>
            <a:spLocks noGrp="1"/>
          </p:cNvSpPr>
          <p:nvPr>
            <p:ph idx="1"/>
          </p:nvPr>
        </p:nvSpPr>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Tree>
    <p:extLst>
      <p:ext uri="{BB962C8B-B14F-4D97-AF65-F5344CB8AC3E}">
        <p14:creationId xmlns:p14="http://schemas.microsoft.com/office/powerpoint/2010/main" val="19667021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isältödia pinkki">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FDB81928-390E-48BE-870C-39516B7DDC1D}"/>
              </a:ext>
            </a:extLst>
          </p:cNvPr>
          <p:cNvSpPr/>
          <p:nvPr/>
        </p:nvSpPr>
        <p:spPr>
          <a:xfrm>
            <a:off x="0" y="0"/>
            <a:ext cx="12192000" cy="4351338"/>
          </a:xfrm>
          <a:prstGeom prst="rect">
            <a:avLst/>
          </a:prstGeom>
          <a:solidFill>
            <a:srgbClr val="F94F8E"/>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C540E27F-BEFF-4DE6-834D-89751BAD3041}"/>
              </a:ext>
            </a:extLst>
          </p:cNvPr>
          <p:cNvGrpSpPr>
            <a:grpSpLocks/>
          </p:cNvGrpSpPr>
          <p:nvPr/>
        </p:nvGrpSpPr>
        <p:grpSpPr bwMode="auto">
          <a:xfrm rot="5400000">
            <a:off x="-2951162" y="3292475"/>
            <a:ext cx="6151562" cy="249238"/>
            <a:chOff x="0" y="5988323"/>
            <a:chExt cx="6152321" cy="248481"/>
          </a:xfrm>
        </p:grpSpPr>
        <p:sp>
          <p:nvSpPr>
            <p:cNvPr id="6" name="Suorakulmio 5">
              <a:extLst>
                <a:ext uri="{FF2B5EF4-FFF2-40B4-BE49-F238E27FC236}">
                  <a16:creationId xmlns:a16="http://schemas.microsoft.com/office/drawing/2014/main" id="{3E0AE9E8-3A08-426B-B62C-4D84CDF8784A}"/>
                </a:ext>
              </a:extLst>
            </p:cNvPr>
            <p:cNvSpPr/>
            <p:nvPr/>
          </p:nvSpPr>
          <p:spPr>
            <a:xfrm>
              <a:off x="0"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250960EC-1855-4BD0-90AE-2DCDD6C83388}"/>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DEAA5CC2-F372-4707-AACB-98237D265C6D}"/>
                </a:ext>
              </a:extLst>
            </p:cNvPr>
            <p:cNvSpPr/>
            <p:nvPr/>
          </p:nvSpPr>
          <p:spPr>
            <a:xfrm>
              <a:off x="3426248"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0" name="Suorakulmio 9">
              <a:extLst>
                <a:ext uri="{FF2B5EF4-FFF2-40B4-BE49-F238E27FC236}">
                  <a16:creationId xmlns:a16="http://schemas.microsoft.com/office/drawing/2014/main" id="{2E8AEB84-6224-456F-8118-8D7517F44E80}"/>
                </a:ext>
              </a:extLst>
            </p:cNvPr>
            <p:cNvSpPr/>
            <p:nvPr/>
          </p:nvSpPr>
          <p:spPr>
            <a:xfrm>
              <a:off x="5137784"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p>
            <a:r>
              <a:rPr lang="fi-FI"/>
              <a:t>Muokkaa ots. perustyyl. napsautt.</a:t>
            </a:r>
            <a:endParaRPr lang="en-GB"/>
          </a:p>
        </p:txBody>
      </p:sp>
      <p:sp>
        <p:nvSpPr>
          <p:cNvPr id="7" name="Sisällön paikkamerkki 2">
            <a:extLst>
              <a:ext uri="{FF2B5EF4-FFF2-40B4-BE49-F238E27FC236}">
                <a16:creationId xmlns:a16="http://schemas.microsoft.com/office/drawing/2014/main" id="{00C484A6-BA3E-46D7-B237-894D747CAE07}"/>
              </a:ext>
            </a:extLst>
          </p:cNvPr>
          <p:cNvSpPr>
            <a:spLocks noGrp="1"/>
          </p:cNvSpPr>
          <p:nvPr>
            <p:ph idx="1"/>
          </p:nvPr>
        </p:nvSpPr>
        <p:spPr>
          <a:xfrm>
            <a:off x="838200" y="1825625"/>
            <a:ext cx="10515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a:p>
        </p:txBody>
      </p:sp>
    </p:spTree>
    <p:extLst>
      <p:ext uri="{BB962C8B-B14F-4D97-AF65-F5344CB8AC3E}">
        <p14:creationId xmlns:p14="http://schemas.microsoft.com/office/powerpoint/2010/main" val="5974494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Sisältödia pinkki 2">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B0CC6801-BE26-4CF3-B326-3F1BF0DA103C}"/>
              </a:ext>
            </a:extLst>
          </p:cNvPr>
          <p:cNvSpPr/>
          <p:nvPr/>
        </p:nvSpPr>
        <p:spPr>
          <a:xfrm>
            <a:off x="9204325" y="0"/>
            <a:ext cx="2987675" cy="6858000"/>
          </a:xfrm>
          <a:prstGeom prst="rect">
            <a:avLst/>
          </a:prstGeom>
          <a:solidFill>
            <a:srgbClr val="F94F8E"/>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7706696E-6720-4693-AC93-013B266C7118}"/>
              </a:ext>
            </a:extLst>
          </p:cNvPr>
          <p:cNvGrpSpPr>
            <a:grpSpLocks/>
          </p:cNvGrpSpPr>
          <p:nvPr/>
        </p:nvGrpSpPr>
        <p:grpSpPr bwMode="auto">
          <a:xfrm>
            <a:off x="0" y="6608763"/>
            <a:ext cx="6151563" cy="249237"/>
            <a:chOff x="0" y="5988323"/>
            <a:chExt cx="6152321" cy="248481"/>
          </a:xfrm>
        </p:grpSpPr>
        <p:sp>
          <p:nvSpPr>
            <p:cNvPr id="6" name="Suorakulmio 5">
              <a:extLst>
                <a:ext uri="{FF2B5EF4-FFF2-40B4-BE49-F238E27FC236}">
                  <a16:creationId xmlns:a16="http://schemas.microsoft.com/office/drawing/2014/main" id="{2E941C7E-3458-4E0E-945B-91132AE117F1}"/>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51BC2586-4345-4C73-BEF4-4F8CEDE8A921}"/>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652D0D68-FC5D-4A94-8D2B-451213082064}"/>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3CD30A4D-9B54-486F-8C4B-73642DCE7F7C}"/>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pic>
        <p:nvPicPr>
          <p:cNvPr id="10" name="Kuva 11">
            <a:extLst>
              <a:ext uri="{FF2B5EF4-FFF2-40B4-BE49-F238E27FC236}">
                <a16:creationId xmlns:a16="http://schemas.microsoft.com/office/drawing/2014/main" id="{B9233BAF-7B31-4A6E-BFC6-9DB87D995F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0638" y="6323013"/>
            <a:ext cx="18462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C27B2187-5303-404E-A3DC-FD66EBDD99BB}"/>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3" name="Sisällön paikkamerkki 2">
            <a:extLst>
              <a:ext uri="{FF2B5EF4-FFF2-40B4-BE49-F238E27FC236}">
                <a16:creationId xmlns:a16="http://schemas.microsoft.com/office/drawing/2014/main" id="{8A6E992D-0B65-459D-9FC8-188E0D714AB4}"/>
              </a:ext>
            </a:extLst>
          </p:cNvPr>
          <p:cNvSpPr>
            <a:spLocks noGrp="1"/>
          </p:cNvSpPr>
          <p:nvPr>
            <p:ph idx="1"/>
          </p:nvPr>
        </p:nvSpPr>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Tree>
    <p:extLst>
      <p:ext uri="{BB962C8B-B14F-4D97-AF65-F5344CB8AC3E}">
        <p14:creationId xmlns:p14="http://schemas.microsoft.com/office/powerpoint/2010/main" val="36677733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isältödia turkoosi">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20B6B173-53A1-4937-8652-BF8B25F5920B}"/>
              </a:ext>
            </a:extLst>
          </p:cNvPr>
          <p:cNvSpPr/>
          <p:nvPr/>
        </p:nvSpPr>
        <p:spPr>
          <a:xfrm>
            <a:off x="0" y="0"/>
            <a:ext cx="12192000" cy="4351338"/>
          </a:xfrm>
          <a:prstGeom prst="rect">
            <a:avLst/>
          </a:prstGeom>
          <a:solidFill>
            <a:srgbClr val="77CDCB"/>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F69A6DFD-4492-40CE-ADE3-E0E5BE3DB4E7}"/>
              </a:ext>
            </a:extLst>
          </p:cNvPr>
          <p:cNvGrpSpPr>
            <a:grpSpLocks/>
          </p:cNvGrpSpPr>
          <p:nvPr/>
        </p:nvGrpSpPr>
        <p:grpSpPr bwMode="auto">
          <a:xfrm rot="5400000">
            <a:off x="-2951162" y="3292475"/>
            <a:ext cx="6151562" cy="249238"/>
            <a:chOff x="0" y="5988323"/>
            <a:chExt cx="6152321" cy="248481"/>
          </a:xfrm>
        </p:grpSpPr>
        <p:sp>
          <p:nvSpPr>
            <p:cNvPr id="6" name="Suorakulmio 5">
              <a:extLst>
                <a:ext uri="{FF2B5EF4-FFF2-40B4-BE49-F238E27FC236}">
                  <a16:creationId xmlns:a16="http://schemas.microsoft.com/office/drawing/2014/main" id="{8309C0B9-1669-4160-8BB4-AACA8564652A}"/>
                </a:ext>
              </a:extLst>
            </p:cNvPr>
            <p:cNvSpPr/>
            <p:nvPr/>
          </p:nvSpPr>
          <p:spPr>
            <a:xfrm>
              <a:off x="0"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09A8548A-6A1D-438E-B202-C0EF8576AF63}"/>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D9D5A24E-3B8E-4B20-A89E-60B414FC3EED}"/>
                </a:ext>
              </a:extLst>
            </p:cNvPr>
            <p:cNvSpPr/>
            <p:nvPr/>
          </p:nvSpPr>
          <p:spPr>
            <a:xfrm>
              <a:off x="3426248"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0" name="Suorakulmio 9">
              <a:extLst>
                <a:ext uri="{FF2B5EF4-FFF2-40B4-BE49-F238E27FC236}">
                  <a16:creationId xmlns:a16="http://schemas.microsoft.com/office/drawing/2014/main" id="{027AF870-6132-4A41-8615-F2F61D4DC46C}"/>
                </a:ext>
              </a:extLst>
            </p:cNvPr>
            <p:cNvSpPr/>
            <p:nvPr/>
          </p:nvSpPr>
          <p:spPr>
            <a:xfrm>
              <a:off x="5137784"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normAutofit/>
          </a:bodyPr>
          <a:lstStyle/>
          <a:p>
            <a:r>
              <a:rPr lang="fi-FI"/>
              <a:t>Muokkaa ots. perustyyl. napsautt.</a:t>
            </a:r>
            <a:endParaRPr lang="en-GB"/>
          </a:p>
        </p:txBody>
      </p:sp>
      <p:sp>
        <p:nvSpPr>
          <p:cNvPr id="7" name="Sisällön paikkamerkki 2">
            <a:extLst>
              <a:ext uri="{FF2B5EF4-FFF2-40B4-BE49-F238E27FC236}">
                <a16:creationId xmlns:a16="http://schemas.microsoft.com/office/drawing/2014/main" id="{00C484A6-BA3E-46D7-B237-894D747CAE07}"/>
              </a:ext>
            </a:extLst>
          </p:cNvPr>
          <p:cNvSpPr>
            <a:spLocks noGrp="1"/>
          </p:cNvSpPr>
          <p:nvPr>
            <p:ph idx="1"/>
          </p:nvPr>
        </p:nvSpPr>
        <p:spPr>
          <a:xfrm>
            <a:off x="838200" y="1825625"/>
            <a:ext cx="10515600" cy="4351338"/>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a:p>
        </p:txBody>
      </p:sp>
    </p:spTree>
    <p:extLst>
      <p:ext uri="{BB962C8B-B14F-4D97-AF65-F5344CB8AC3E}">
        <p14:creationId xmlns:p14="http://schemas.microsoft.com/office/powerpoint/2010/main" val="32151788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Sisältödia turkoosi 2">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097DD597-896C-46AD-986D-48A349733953}"/>
              </a:ext>
            </a:extLst>
          </p:cNvPr>
          <p:cNvSpPr/>
          <p:nvPr/>
        </p:nvSpPr>
        <p:spPr>
          <a:xfrm>
            <a:off x="9204325" y="0"/>
            <a:ext cx="2987675" cy="6858000"/>
          </a:xfrm>
          <a:prstGeom prst="rect">
            <a:avLst/>
          </a:prstGeom>
          <a:solidFill>
            <a:srgbClr val="77CDCB"/>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6476FF91-EF06-4019-B517-1AA406348044}"/>
              </a:ext>
            </a:extLst>
          </p:cNvPr>
          <p:cNvGrpSpPr>
            <a:grpSpLocks/>
          </p:cNvGrpSpPr>
          <p:nvPr/>
        </p:nvGrpSpPr>
        <p:grpSpPr bwMode="auto">
          <a:xfrm>
            <a:off x="0" y="6608763"/>
            <a:ext cx="6151563" cy="249237"/>
            <a:chOff x="0" y="5988323"/>
            <a:chExt cx="6152321" cy="248481"/>
          </a:xfrm>
        </p:grpSpPr>
        <p:sp>
          <p:nvSpPr>
            <p:cNvPr id="6" name="Suorakulmio 5">
              <a:extLst>
                <a:ext uri="{FF2B5EF4-FFF2-40B4-BE49-F238E27FC236}">
                  <a16:creationId xmlns:a16="http://schemas.microsoft.com/office/drawing/2014/main" id="{429DDC19-AE19-40CB-863E-6EFA7C4398B1}"/>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6BB93C1A-5876-4FDA-A420-D14ADB023241}"/>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7595E51A-BCCB-4FA2-A536-7B7A42658C5D}"/>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A1ECB41E-B16F-4546-BAF2-48EB3082C27F}"/>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pic>
        <p:nvPicPr>
          <p:cNvPr id="10" name="Kuva 11">
            <a:extLst>
              <a:ext uri="{FF2B5EF4-FFF2-40B4-BE49-F238E27FC236}">
                <a16:creationId xmlns:a16="http://schemas.microsoft.com/office/drawing/2014/main" id="{6A8A4BCF-A8C8-4008-8F8F-A1085A850E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0638" y="6323013"/>
            <a:ext cx="18462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C27B2187-5303-404E-A3DC-FD66EBDD99BB}"/>
              </a:ext>
            </a:extLst>
          </p:cNvPr>
          <p:cNvSpPr>
            <a:spLocks noGrp="1"/>
          </p:cNvSpPr>
          <p:nvPr>
            <p:ph type="title"/>
          </p:nvPr>
        </p:nvSpPr>
        <p:spPr/>
        <p:txBody>
          <a:bodyPr>
            <a:normAutofit/>
          </a:bodyPr>
          <a:lstStyle/>
          <a:p>
            <a:r>
              <a:rPr lang="fi-FI"/>
              <a:t>Muokkaa ots. perustyyl. napsautt.</a:t>
            </a:r>
            <a:endParaRPr lang="en-GB"/>
          </a:p>
        </p:txBody>
      </p:sp>
      <p:sp>
        <p:nvSpPr>
          <p:cNvPr id="3" name="Sisällön paikkamerkki 2">
            <a:extLst>
              <a:ext uri="{FF2B5EF4-FFF2-40B4-BE49-F238E27FC236}">
                <a16:creationId xmlns:a16="http://schemas.microsoft.com/office/drawing/2014/main" id="{8A6E992D-0B65-459D-9FC8-188E0D714AB4}"/>
              </a:ext>
            </a:extLst>
          </p:cNvPr>
          <p:cNvSpPr>
            <a:spLocks noGrp="1"/>
          </p:cNvSpPr>
          <p:nvPr>
            <p:ph idx="1"/>
          </p:nvPr>
        </p:nvSpPr>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a:p>
        </p:txBody>
      </p:sp>
    </p:spTree>
    <p:extLst>
      <p:ext uri="{BB962C8B-B14F-4D97-AF65-F5344CB8AC3E}">
        <p14:creationId xmlns:p14="http://schemas.microsoft.com/office/powerpoint/2010/main" val="12644789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isältödia vihreä">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91A96E41-B5F2-4E44-A346-B03F7DA1FB36}"/>
              </a:ext>
            </a:extLst>
          </p:cNvPr>
          <p:cNvSpPr/>
          <p:nvPr/>
        </p:nvSpPr>
        <p:spPr>
          <a:xfrm>
            <a:off x="0" y="0"/>
            <a:ext cx="12192000" cy="4351338"/>
          </a:xfrm>
          <a:prstGeom prst="rect">
            <a:avLst/>
          </a:prstGeom>
          <a:solidFill>
            <a:srgbClr val="7AC424"/>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grpSp>
        <p:nvGrpSpPr>
          <p:cNvPr id="5" name="Ryhmä 6">
            <a:extLst>
              <a:ext uri="{FF2B5EF4-FFF2-40B4-BE49-F238E27FC236}">
                <a16:creationId xmlns:a16="http://schemas.microsoft.com/office/drawing/2014/main" id="{89E71436-0703-4132-8A02-A5B1F8364984}"/>
              </a:ext>
            </a:extLst>
          </p:cNvPr>
          <p:cNvGrpSpPr>
            <a:grpSpLocks/>
          </p:cNvGrpSpPr>
          <p:nvPr/>
        </p:nvGrpSpPr>
        <p:grpSpPr bwMode="auto">
          <a:xfrm rot="5400000">
            <a:off x="-2951162" y="3292475"/>
            <a:ext cx="6151562" cy="249238"/>
            <a:chOff x="0" y="5988323"/>
            <a:chExt cx="6152321" cy="248481"/>
          </a:xfrm>
        </p:grpSpPr>
        <p:sp>
          <p:nvSpPr>
            <p:cNvPr id="6" name="Suorakulmio 5">
              <a:extLst>
                <a:ext uri="{FF2B5EF4-FFF2-40B4-BE49-F238E27FC236}">
                  <a16:creationId xmlns:a16="http://schemas.microsoft.com/office/drawing/2014/main" id="{EBEA5E9B-938C-4975-8854-42ADA3FF7D10}"/>
                </a:ext>
              </a:extLst>
            </p:cNvPr>
            <p:cNvSpPr/>
            <p:nvPr/>
          </p:nvSpPr>
          <p:spPr>
            <a:xfrm>
              <a:off x="0"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8" name="Suorakulmio 7">
              <a:extLst>
                <a:ext uri="{FF2B5EF4-FFF2-40B4-BE49-F238E27FC236}">
                  <a16:creationId xmlns:a16="http://schemas.microsoft.com/office/drawing/2014/main" id="{40529679-D0A2-476C-9027-90074A05E28D}"/>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9" name="Suorakulmio 8">
              <a:extLst>
                <a:ext uri="{FF2B5EF4-FFF2-40B4-BE49-F238E27FC236}">
                  <a16:creationId xmlns:a16="http://schemas.microsoft.com/office/drawing/2014/main" id="{62DB3E6B-F276-4D66-A4B1-E030B7923638}"/>
                </a:ext>
              </a:extLst>
            </p:cNvPr>
            <p:cNvSpPr/>
            <p:nvPr/>
          </p:nvSpPr>
          <p:spPr>
            <a:xfrm>
              <a:off x="3426248"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10" name="Suorakulmio 9">
              <a:extLst>
                <a:ext uri="{FF2B5EF4-FFF2-40B4-BE49-F238E27FC236}">
                  <a16:creationId xmlns:a16="http://schemas.microsoft.com/office/drawing/2014/main" id="{5EC5FA66-4CCA-4ED4-A326-2C0BB18E5D2B}"/>
                </a:ext>
              </a:extLst>
            </p:cNvPr>
            <p:cNvSpPr/>
            <p:nvPr/>
          </p:nvSpPr>
          <p:spPr>
            <a:xfrm>
              <a:off x="5137784"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gr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7" name="Sisällön paikkamerkki 2">
            <a:extLst>
              <a:ext uri="{FF2B5EF4-FFF2-40B4-BE49-F238E27FC236}">
                <a16:creationId xmlns:a16="http://schemas.microsoft.com/office/drawing/2014/main" id="{00C484A6-BA3E-46D7-B237-894D747CAE07}"/>
              </a:ext>
            </a:extLst>
          </p:cNvPr>
          <p:cNvSpPr>
            <a:spLocks noGrp="1"/>
          </p:cNvSpPr>
          <p:nvPr>
            <p:ph idx="1"/>
          </p:nvPr>
        </p:nvSpPr>
        <p:spPr>
          <a:xfrm>
            <a:off x="838200" y="1825625"/>
            <a:ext cx="10515600" cy="4351338"/>
          </a:xfrm>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Tree>
    <p:extLst>
      <p:ext uri="{BB962C8B-B14F-4D97-AF65-F5344CB8AC3E}">
        <p14:creationId xmlns:p14="http://schemas.microsoft.com/office/powerpoint/2010/main" val="7434024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Sisältödia vihreä 2">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4305C540-8F63-42A2-A566-0CB6A5C781D2}"/>
              </a:ext>
            </a:extLst>
          </p:cNvPr>
          <p:cNvSpPr/>
          <p:nvPr/>
        </p:nvSpPr>
        <p:spPr>
          <a:xfrm>
            <a:off x="9204325" y="0"/>
            <a:ext cx="2987675" cy="6858000"/>
          </a:xfrm>
          <a:prstGeom prst="rect">
            <a:avLst/>
          </a:prstGeom>
          <a:solidFill>
            <a:srgbClr val="7AC424"/>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grpSp>
        <p:nvGrpSpPr>
          <p:cNvPr id="5" name="Ryhmä 6">
            <a:extLst>
              <a:ext uri="{FF2B5EF4-FFF2-40B4-BE49-F238E27FC236}">
                <a16:creationId xmlns:a16="http://schemas.microsoft.com/office/drawing/2014/main" id="{50D99F00-81C3-4573-9A49-0BC899CFAB5E}"/>
              </a:ext>
            </a:extLst>
          </p:cNvPr>
          <p:cNvGrpSpPr>
            <a:grpSpLocks/>
          </p:cNvGrpSpPr>
          <p:nvPr/>
        </p:nvGrpSpPr>
        <p:grpSpPr bwMode="auto">
          <a:xfrm>
            <a:off x="0" y="6608763"/>
            <a:ext cx="6151563" cy="249237"/>
            <a:chOff x="0" y="5988323"/>
            <a:chExt cx="6152321" cy="248481"/>
          </a:xfrm>
        </p:grpSpPr>
        <p:sp>
          <p:nvSpPr>
            <p:cNvPr id="6" name="Suorakulmio 5">
              <a:extLst>
                <a:ext uri="{FF2B5EF4-FFF2-40B4-BE49-F238E27FC236}">
                  <a16:creationId xmlns:a16="http://schemas.microsoft.com/office/drawing/2014/main" id="{2863C29D-C290-4989-986D-27F44B9CB6AC}"/>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7" name="Suorakulmio 6">
              <a:extLst>
                <a:ext uri="{FF2B5EF4-FFF2-40B4-BE49-F238E27FC236}">
                  <a16:creationId xmlns:a16="http://schemas.microsoft.com/office/drawing/2014/main" id="{FA675265-85AC-41D7-8634-363EF104B323}"/>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8" name="Suorakulmio 7">
              <a:extLst>
                <a:ext uri="{FF2B5EF4-FFF2-40B4-BE49-F238E27FC236}">
                  <a16:creationId xmlns:a16="http://schemas.microsoft.com/office/drawing/2014/main" id="{B29E3423-C559-4787-BDC4-58ACA9D28BFF}"/>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9" name="Suorakulmio 8">
              <a:extLst>
                <a:ext uri="{FF2B5EF4-FFF2-40B4-BE49-F238E27FC236}">
                  <a16:creationId xmlns:a16="http://schemas.microsoft.com/office/drawing/2014/main" id="{EE881303-F57C-4DBA-8CAC-CA11ECF32E2E}"/>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grpSp>
      <p:pic>
        <p:nvPicPr>
          <p:cNvPr id="10" name="Kuva 11">
            <a:extLst>
              <a:ext uri="{FF2B5EF4-FFF2-40B4-BE49-F238E27FC236}">
                <a16:creationId xmlns:a16="http://schemas.microsoft.com/office/drawing/2014/main" id="{7016B564-D58C-416D-8E89-A1EA96335BD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0638" y="6323013"/>
            <a:ext cx="18462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C27B2187-5303-404E-A3DC-FD66EBDD99BB}"/>
              </a:ext>
            </a:extLst>
          </p:cNvPr>
          <p:cNvSpPr>
            <a:spLocks noGrp="1"/>
          </p:cNvSpPr>
          <p:nvPr>
            <p:ph type="title"/>
          </p:nvPr>
        </p:nvSpPr>
        <p:spPr/>
        <p:txBody>
          <a:bodyPr/>
          <a:lstStyle/>
          <a:p>
            <a:r>
              <a:rPr lang="fi-FI"/>
              <a:t>Muokkaa ots. perustyyl. napsautt.</a:t>
            </a:r>
            <a:endParaRPr lang="en-GB"/>
          </a:p>
        </p:txBody>
      </p:sp>
      <p:sp>
        <p:nvSpPr>
          <p:cNvPr id="3" name="Sisällön paikkamerkki 2">
            <a:extLst>
              <a:ext uri="{FF2B5EF4-FFF2-40B4-BE49-F238E27FC236}">
                <a16:creationId xmlns:a16="http://schemas.microsoft.com/office/drawing/2014/main" id="{8A6E992D-0B65-459D-9FC8-188E0D714AB4}"/>
              </a:ext>
            </a:extLst>
          </p:cNvPr>
          <p:cNvSpPr>
            <a:spLocks noGrp="1"/>
          </p:cNvSpPr>
          <p:nvPr>
            <p:ph idx="1"/>
          </p:nvPr>
        </p:nvSpPr>
        <p:spPr/>
        <p:txBody>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Tree>
    <p:extLst>
      <p:ext uri="{BB962C8B-B14F-4D97-AF65-F5344CB8AC3E}">
        <p14:creationId xmlns:p14="http://schemas.microsoft.com/office/powerpoint/2010/main" val="26608754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sältödia yksivärinen musta">
    <p:spTree>
      <p:nvGrpSpPr>
        <p:cNvPr id="1" name=""/>
        <p:cNvGrpSpPr/>
        <p:nvPr/>
      </p:nvGrpSpPr>
      <p:grpSpPr>
        <a:xfrm>
          <a:off x="0" y="0"/>
          <a:ext cx="0" cy="0"/>
          <a:chOff x="0" y="0"/>
          <a:chExt cx="0" cy="0"/>
        </a:xfrm>
      </p:grpSpPr>
      <p:sp>
        <p:nvSpPr>
          <p:cNvPr id="5" name="Suorakulmio 4">
            <a:extLst>
              <a:ext uri="{FF2B5EF4-FFF2-40B4-BE49-F238E27FC236}">
                <a16:creationId xmlns:a16="http://schemas.microsoft.com/office/drawing/2014/main" id="{FC501007-38D6-435D-8950-DBC8D865501B}"/>
              </a:ext>
            </a:extLst>
          </p:cNvPr>
          <p:cNvSpPr/>
          <p:nvPr/>
        </p:nvSpPr>
        <p:spPr>
          <a:xfrm>
            <a:off x="0" y="0"/>
            <a:ext cx="12192000" cy="6858000"/>
          </a:xfrm>
          <a:prstGeom prst="rect">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lvl1pPr>
              <a:defRPr>
                <a:solidFill>
                  <a:schemeClr val="bg1"/>
                </a:solidFill>
              </a:defRPr>
            </a:lvl1pPr>
          </a:lstStyle>
          <a:p>
            <a:r>
              <a:rPr lang="fi-FI"/>
              <a:t>Muokkaa ots. perustyyl. napsautt.</a:t>
            </a:r>
            <a:endParaRPr lang="en-GB" dirty="0"/>
          </a:p>
        </p:txBody>
      </p:sp>
      <p:sp>
        <p:nvSpPr>
          <p:cNvPr id="4" name="Sisällön paikkamerkki 2">
            <a:extLst>
              <a:ext uri="{FF2B5EF4-FFF2-40B4-BE49-F238E27FC236}">
                <a16:creationId xmlns:a16="http://schemas.microsoft.com/office/drawing/2014/main" id="{41677939-AB91-41FD-ADD4-2B3CFAEE8F3A}"/>
              </a:ext>
            </a:extLst>
          </p:cNvPr>
          <p:cNvSpPr>
            <a:spLocks noGrp="1"/>
          </p:cNvSpPr>
          <p:nvPr>
            <p:ph idx="1"/>
          </p:nvPr>
        </p:nvSpPr>
        <p:spPr>
          <a:xfrm>
            <a:off x="838200" y="1825625"/>
            <a:ext cx="10515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pic>
        <p:nvPicPr>
          <p:cNvPr id="6" name="Kuva 5">
            <a:extLst>
              <a:ext uri="{FF2B5EF4-FFF2-40B4-BE49-F238E27FC236}">
                <a16:creationId xmlns:a16="http://schemas.microsoft.com/office/drawing/2014/main" id="{4EBE3C28-BF5D-46B1-9847-B703B952CA21}"/>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7843" b="15247"/>
          <a:stretch/>
        </p:blipFill>
        <p:spPr>
          <a:xfrm>
            <a:off x="10097207" y="6250328"/>
            <a:ext cx="2003170" cy="607671"/>
          </a:xfrm>
          <a:prstGeom prst="rect">
            <a:avLst/>
          </a:prstGeom>
        </p:spPr>
      </p:pic>
    </p:spTree>
    <p:extLst>
      <p:ext uri="{BB962C8B-B14F-4D97-AF65-F5344CB8AC3E}">
        <p14:creationId xmlns:p14="http://schemas.microsoft.com/office/powerpoint/2010/main" val="3030081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sältödia yksivärinen navy">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07C515A0-0CCA-473D-BB43-4A659EBA1F18}"/>
              </a:ext>
            </a:extLst>
          </p:cNvPr>
          <p:cNvSpPr/>
          <p:nvPr/>
        </p:nvSpPr>
        <p:spPr>
          <a:xfrm>
            <a:off x="0" y="-1"/>
            <a:ext cx="12192000" cy="6858001"/>
          </a:xfrm>
          <a:prstGeom prst="rect">
            <a:avLst/>
          </a:prstGeom>
          <a:solidFill>
            <a:srgbClr val="002663"/>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lvl1pPr>
              <a:defRPr>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7" name="Sisällön paikkamerkki 2">
            <a:extLst>
              <a:ext uri="{FF2B5EF4-FFF2-40B4-BE49-F238E27FC236}">
                <a16:creationId xmlns:a16="http://schemas.microsoft.com/office/drawing/2014/main" id="{00C484A6-BA3E-46D7-B237-894D747CAE07}"/>
              </a:ext>
            </a:extLst>
          </p:cNvPr>
          <p:cNvSpPr>
            <a:spLocks noGrp="1"/>
          </p:cNvSpPr>
          <p:nvPr>
            <p:ph idx="1"/>
          </p:nvPr>
        </p:nvSpPr>
        <p:spPr>
          <a:xfrm>
            <a:off x="838200" y="1825625"/>
            <a:ext cx="10515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pic>
        <p:nvPicPr>
          <p:cNvPr id="11" name="Kuva 10">
            <a:extLst>
              <a:ext uri="{FF2B5EF4-FFF2-40B4-BE49-F238E27FC236}">
                <a16:creationId xmlns:a16="http://schemas.microsoft.com/office/drawing/2014/main" id="{5A1091F6-F266-45D1-AD3D-B65538CAB010}"/>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7843" b="15247"/>
          <a:stretch/>
        </p:blipFill>
        <p:spPr>
          <a:xfrm>
            <a:off x="10097207" y="6250328"/>
            <a:ext cx="2003170" cy="607671"/>
          </a:xfrm>
          <a:prstGeom prst="rect">
            <a:avLst/>
          </a:prstGeom>
        </p:spPr>
      </p:pic>
    </p:spTree>
    <p:extLst>
      <p:ext uri="{BB962C8B-B14F-4D97-AF65-F5344CB8AC3E}">
        <p14:creationId xmlns:p14="http://schemas.microsoft.com/office/powerpoint/2010/main" val="512698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Otsikkodia harmaa">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189FB6C7-14B3-4BE6-A871-13133DD5010D}"/>
              </a:ext>
            </a:extLst>
          </p:cNvPr>
          <p:cNvSpPr/>
          <p:nvPr/>
        </p:nvSpPr>
        <p:spPr>
          <a:xfrm>
            <a:off x="0" y="0"/>
            <a:ext cx="12192000" cy="6111875"/>
          </a:xfrm>
          <a:prstGeom prst="rect">
            <a:avLst/>
          </a:prstGeom>
          <a:solidFill>
            <a:srgbClr val="C6C6C6"/>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p>
        </p:txBody>
      </p:sp>
      <p:grpSp>
        <p:nvGrpSpPr>
          <p:cNvPr id="5" name="Ryhmä 6">
            <a:extLst>
              <a:ext uri="{FF2B5EF4-FFF2-40B4-BE49-F238E27FC236}">
                <a16:creationId xmlns:a16="http://schemas.microsoft.com/office/drawing/2014/main" id="{5B269640-6E47-47D8-9184-78E77A08C051}"/>
              </a:ext>
            </a:extLst>
          </p:cNvPr>
          <p:cNvGrpSpPr>
            <a:grpSpLocks/>
          </p:cNvGrpSpPr>
          <p:nvPr/>
        </p:nvGrpSpPr>
        <p:grpSpPr bwMode="auto">
          <a:xfrm>
            <a:off x="0" y="5988050"/>
            <a:ext cx="6151563" cy="249238"/>
            <a:chOff x="0" y="5988323"/>
            <a:chExt cx="6152321" cy="248481"/>
          </a:xfrm>
        </p:grpSpPr>
        <p:sp>
          <p:nvSpPr>
            <p:cNvPr id="6" name="Suorakulmio 5">
              <a:extLst>
                <a:ext uri="{FF2B5EF4-FFF2-40B4-BE49-F238E27FC236}">
                  <a16:creationId xmlns:a16="http://schemas.microsoft.com/office/drawing/2014/main" id="{BA8B589A-F20B-4E9D-9066-8A9F57F3B645}"/>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4169014B-E4E5-4992-A9CA-C9ECF2909286}"/>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7403B478-F116-4082-A8E3-A5024FC0B385}"/>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0CA271C2-EB24-4910-9AE6-A923F65ED801}"/>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33256420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isältödia yksivärinen lila">
    <p:spTree>
      <p:nvGrpSpPr>
        <p:cNvPr id="1" name=""/>
        <p:cNvGrpSpPr/>
        <p:nvPr/>
      </p:nvGrpSpPr>
      <p:grpSpPr>
        <a:xfrm>
          <a:off x="0" y="0"/>
          <a:ext cx="0" cy="0"/>
          <a:chOff x="0" y="0"/>
          <a:chExt cx="0" cy="0"/>
        </a:xfrm>
      </p:grpSpPr>
      <p:sp>
        <p:nvSpPr>
          <p:cNvPr id="5" name="Suorakulmio 4">
            <a:extLst>
              <a:ext uri="{FF2B5EF4-FFF2-40B4-BE49-F238E27FC236}">
                <a16:creationId xmlns:a16="http://schemas.microsoft.com/office/drawing/2014/main" id="{DE445E77-AADE-42FF-8F54-D51F3399002D}"/>
              </a:ext>
            </a:extLst>
          </p:cNvPr>
          <p:cNvSpPr/>
          <p:nvPr/>
        </p:nvSpPr>
        <p:spPr>
          <a:xfrm>
            <a:off x="0" y="0"/>
            <a:ext cx="12192000" cy="6858000"/>
          </a:xfrm>
          <a:prstGeom prst="rect">
            <a:avLst/>
          </a:prstGeom>
          <a:solidFill>
            <a:srgbClr val="4F2170"/>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p>
        </p:txBody>
      </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lvl1pPr>
              <a:defRPr>
                <a:solidFill>
                  <a:schemeClr val="bg1"/>
                </a:solidFill>
              </a:defRPr>
            </a:lvl1pPr>
          </a:lstStyle>
          <a:p>
            <a:r>
              <a:rPr lang="fi-FI" dirty="0"/>
              <a:t>Muokkaa </a:t>
            </a:r>
            <a:r>
              <a:rPr lang="fi-FI" dirty="0" err="1"/>
              <a:t>ots</a:t>
            </a:r>
            <a:r>
              <a:rPr lang="fi-FI" dirty="0"/>
              <a:t>. </a:t>
            </a:r>
            <a:r>
              <a:rPr lang="fi-FI" dirty="0" err="1"/>
              <a:t>perustyyl</a:t>
            </a:r>
            <a:r>
              <a:rPr lang="fi-FI" dirty="0"/>
              <a:t>. </a:t>
            </a:r>
            <a:r>
              <a:rPr lang="fi-FI" dirty="0" err="1"/>
              <a:t>napsautt</a:t>
            </a:r>
            <a:r>
              <a:rPr lang="fi-FI" dirty="0"/>
              <a:t>.</a:t>
            </a:r>
            <a:endParaRPr lang="en-GB" dirty="0"/>
          </a:p>
        </p:txBody>
      </p:sp>
      <p:sp>
        <p:nvSpPr>
          <p:cNvPr id="4" name="Sisällön paikkamerkki 2">
            <a:extLst>
              <a:ext uri="{FF2B5EF4-FFF2-40B4-BE49-F238E27FC236}">
                <a16:creationId xmlns:a16="http://schemas.microsoft.com/office/drawing/2014/main" id="{41677939-AB91-41FD-ADD4-2B3CFAEE8F3A}"/>
              </a:ext>
            </a:extLst>
          </p:cNvPr>
          <p:cNvSpPr>
            <a:spLocks noGrp="1"/>
          </p:cNvSpPr>
          <p:nvPr>
            <p:ph idx="1"/>
          </p:nvPr>
        </p:nvSpPr>
        <p:spPr>
          <a:xfrm>
            <a:off x="838200" y="1825625"/>
            <a:ext cx="10515600" cy="435133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pic>
        <p:nvPicPr>
          <p:cNvPr id="6" name="Kuva 5">
            <a:extLst>
              <a:ext uri="{FF2B5EF4-FFF2-40B4-BE49-F238E27FC236}">
                <a16:creationId xmlns:a16="http://schemas.microsoft.com/office/drawing/2014/main" id="{DC92B06B-6637-4AE6-8C93-6288342C4D7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t="17843" b="15247"/>
          <a:stretch/>
        </p:blipFill>
        <p:spPr>
          <a:xfrm>
            <a:off x="10097207" y="6250328"/>
            <a:ext cx="2003170" cy="607671"/>
          </a:xfrm>
          <a:prstGeom prst="rect">
            <a:avLst/>
          </a:prstGeom>
        </p:spPr>
      </p:pic>
    </p:spTree>
    <p:extLst>
      <p:ext uri="{BB962C8B-B14F-4D97-AF65-F5344CB8AC3E}">
        <p14:creationId xmlns:p14="http://schemas.microsoft.com/office/powerpoint/2010/main" val="41891432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opetus (ansiomerkit)">
    <p:spTree>
      <p:nvGrpSpPr>
        <p:cNvPr id="1" name=""/>
        <p:cNvGrpSpPr/>
        <p:nvPr/>
      </p:nvGrpSpPr>
      <p:grpSpPr>
        <a:xfrm>
          <a:off x="0" y="0"/>
          <a:ext cx="0" cy="0"/>
          <a:chOff x="0" y="0"/>
          <a:chExt cx="0" cy="0"/>
        </a:xfrm>
      </p:grpSpPr>
      <p:pic>
        <p:nvPicPr>
          <p:cNvPr id="22" name="Kuva 21">
            <a:extLst>
              <a:ext uri="{FF2B5EF4-FFF2-40B4-BE49-F238E27FC236}">
                <a16:creationId xmlns:a16="http://schemas.microsoft.com/office/drawing/2014/main" id="{96088D80-7A46-4A4A-B060-42C9E7103E74}"/>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1"/>
            <a:ext cx="12192000" cy="6858000"/>
          </a:xfrm>
          <a:prstGeom prst="rect">
            <a:avLst/>
          </a:prstGeom>
        </p:spPr>
      </p:pic>
      <p:sp>
        <p:nvSpPr>
          <p:cNvPr id="5" name="Tekstiruutu 4">
            <a:extLst>
              <a:ext uri="{FF2B5EF4-FFF2-40B4-BE49-F238E27FC236}">
                <a16:creationId xmlns:a16="http://schemas.microsoft.com/office/drawing/2014/main" id="{B5662E28-938D-48A2-8AA9-70E6CBEDD1B0}"/>
              </a:ext>
            </a:extLst>
          </p:cNvPr>
          <p:cNvSpPr txBox="1"/>
          <p:nvPr userDrawn="1"/>
        </p:nvSpPr>
        <p:spPr>
          <a:xfrm>
            <a:off x="2466498" y="678519"/>
            <a:ext cx="7259004" cy="1323439"/>
          </a:xfrm>
          <a:prstGeom prst="rect">
            <a:avLst/>
          </a:prstGeom>
          <a:noFill/>
        </p:spPr>
        <p:txBody>
          <a:bodyPr wrap="square" rtlCol="0">
            <a:spAutoFit/>
          </a:bodyPr>
          <a:lstStyle/>
          <a:p>
            <a:pPr algn="ctr"/>
            <a:r>
              <a:rPr lang="fi-FI" sz="8000" b="1" dirty="0">
                <a:solidFill>
                  <a:schemeClr val="bg1"/>
                </a:solidFill>
                <a:latin typeface="+mj-lt"/>
              </a:rPr>
              <a:t>Kiitos!</a:t>
            </a:r>
            <a:endParaRPr lang="en-GB" sz="4000" b="1" dirty="0">
              <a:solidFill>
                <a:schemeClr val="bg1"/>
              </a:solidFill>
              <a:latin typeface="+mj-lt"/>
            </a:endParaRPr>
          </a:p>
        </p:txBody>
      </p:sp>
      <p:pic>
        <p:nvPicPr>
          <p:cNvPr id="8" name="Kuva 7">
            <a:extLst>
              <a:ext uri="{FF2B5EF4-FFF2-40B4-BE49-F238E27FC236}">
                <a16:creationId xmlns:a16="http://schemas.microsoft.com/office/drawing/2014/main" id="{936278FD-4CB3-4D95-AB5D-D052293BC935}"/>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t="17843" b="15247"/>
          <a:stretch/>
        </p:blipFill>
        <p:spPr>
          <a:xfrm>
            <a:off x="10097207" y="6250328"/>
            <a:ext cx="2003170" cy="607671"/>
          </a:xfrm>
          <a:prstGeom prst="rect">
            <a:avLst/>
          </a:prstGeom>
        </p:spPr>
      </p:pic>
      <p:pic>
        <p:nvPicPr>
          <p:cNvPr id="26" name="Kuva 25">
            <a:extLst>
              <a:ext uri="{FF2B5EF4-FFF2-40B4-BE49-F238E27FC236}">
                <a16:creationId xmlns:a16="http://schemas.microsoft.com/office/drawing/2014/main" id="{BCCC97AF-AE92-4C89-B18A-73AE169BF73D}"/>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62843" y="2724394"/>
            <a:ext cx="6112652" cy="641327"/>
          </a:xfrm>
          <a:prstGeom prst="rect">
            <a:avLst/>
          </a:prstGeom>
        </p:spPr>
      </p:pic>
      <p:sp>
        <p:nvSpPr>
          <p:cNvPr id="27" name="Tekstiruutu 26">
            <a:extLst>
              <a:ext uri="{FF2B5EF4-FFF2-40B4-BE49-F238E27FC236}">
                <a16:creationId xmlns:a16="http://schemas.microsoft.com/office/drawing/2014/main" id="{0F6C18D7-A24E-48ED-97EF-44C96324C02E}"/>
              </a:ext>
            </a:extLst>
          </p:cNvPr>
          <p:cNvSpPr txBox="1"/>
          <p:nvPr userDrawn="1"/>
        </p:nvSpPr>
        <p:spPr>
          <a:xfrm>
            <a:off x="2777812" y="3487154"/>
            <a:ext cx="6891020" cy="461665"/>
          </a:xfrm>
          <a:prstGeom prst="rect">
            <a:avLst/>
          </a:prstGeom>
          <a:noFill/>
        </p:spPr>
        <p:txBody>
          <a:bodyPr wrap="square" rtlCol="0">
            <a:spAutoFit/>
          </a:bodyPr>
          <a:lstStyle/>
          <a:p>
            <a:pPr algn="ctr"/>
            <a:r>
              <a:rPr lang="fi-FI" sz="2400" b="1" spc="300" dirty="0">
                <a:solidFill>
                  <a:schemeClr val="bg1"/>
                </a:solidFill>
                <a:latin typeface="+mj-lt"/>
              </a:rPr>
              <a:t>AJAN KESTÄVÄ TAPA PALKITA</a:t>
            </a:r>
            <a:endParaRPr lang="en-GB" sz="2400" b="1" spc="300" dirty="0">
              <a:solidFill>
                <a:schemeClr val="bg1"/>
              </a:solidFill>
              <a:latin typeface="+mj-lt"/>
            </a:endParaRPr>
          </a:p>
        </p:txBody>
      </p:sp>
      <p:sp>
        <p:nvSpPr>
          <p:cNvPr id="4" name="Tekstin paikkamerkki 3">
            <a:extLst>
              <a:ext uri="{FF2B5EF4-FFF2-40B4-BE49-F238E27FC236}">
                <a16:creationId xmlns:a16="http://schemas.microsoft.com/office/drawing/2014/main" id="{91A1508C-1AEF-4E3C-9114-D0166761B141}"/>
              </a:ext>
            </a:extLst>
          </p:cNvPr>
          <p:cNvSpPr>
            <a:spLocks noGrp="1"/>
          </p:cNvSpPr>
          <p:nvPr>
            <p:ph type="body" sz="quarter" idx="10" hasCustomPrompt="1"/>
          </p:nvPr>
        </p:nvSpPr>
        <p:spPr>
          <a:xfrm>
            <a:off x="3416143" y="4544668"/>
            <a:ext cx="5359713" cy="461666"/>
          </a:xfrm>
        </p:spPr>
        <p:txBody>
          <a:bodyPr/>
          <a:lstStyle>
            <a:lvl1pPr marL="0" indent="0" algn="ctr">
              <a:buNone/>
              <a:defRPr sz="2400" b="1">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fi-FI" dirty="0"/>
              <a:t>Etunimi Sukunimi</a:t>
            </a:r>
          </a:p>
        </p:txBody>
      </p:sp>
      <p:sp>
        <p:nvSpPr>
          <p:cNvPr id="10" name="Tekstin paikkamerkki 3">
            <a:extLst>
              <a:ext uri="{FF2B5EF4-FFF2-40B4-BE49-F238E27FC236}">
                <a16:creationId xmlns:a16="http://schemas.microsoft.com/office/drawing/2014/main" id="{B31DD6C0-09B8-42DA-A6BD-07227D66C07C}"/>
              </a:ext>
            </a:extLst>
          </p:cNvPr>
          <p:cNvSpPr>
            <a:spLocks noGrp="1"/>
          </p:cNvSpPr>
          <p:nvPr>
            <p:ph type="body" sz="quarter" idx="11" hasCustomPrompt="1"/>
          </p:nvPr>
        </p:nvSpPr>
        <p:spPr>
          <a:xfrm>
            <a:off x="3416142" y="5056345"/>
            <a:ext cx="5359713" cy="1201089"/>
          </a:xfrm>
        </p:spPr>
        <p:txBody>
          <a:bodyPr>
            <a:normAutofit/>
          </a:bodyPr>
          <a:lstStyle>
            <a:lvl1pPr marL="0" indent="0" algn="ctr">
              <a:lnSpc>
                <a:spcPct val="100000"/>
              </a:lnSpc>
              <a:spcBef>
                <a:spcPts val="600"/>
              </a:spcBef>
              <a:buNone/>
              <a:defRPr sz="1800" b="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fi-FI" dirty="0"/>
              <a:t>titteli</a:t>
            </a:r>
          </a:p>
          <a:p>
            <a:pPr lvl="0"/>
            <a:r>
              <a:rPr lang="fi-FI" dirty="0"/>
              <a:t>yhteystiedot</a:t>
            </a:r>
          </a:p>
        </p:txBody>
      </p:sp>
      <p:sp>
        <p:nvSpPr>
          <p:cNvPr id="11" name="Tekstiruutu 10">
            <a:extLst>
              <a:ext uri="{FF2B5EF4-FFF2-40B4-BE49-F238E27FC236}">
                <a16:creationId xmlns:a16="http://schemas.microsoft.com/office/drawing/2014/main" id="{B98CF702-6637-4B27-ABC3-22B7238F0D60}"/>
              </a:ext>
            </a:extLst>
          </p:cNvPr>
          <p:cNvSpPr txBox="1"/>
          <p:nvPr userDrawn="1"/>
        </p:nvSpPr>
        <p:spPr>
          <a:xfrm>
            <a:off x="2484475" y="6382520"/>
            <a:ext cx="6891020" cy="461665"/>
          </a:xfrm>
          <a:prstGeom prst="rect">
            <a:avLst/>
          </a:prstGeom>
          <a:noFill/>
        </p:spPr>
        <p:txBody>
          <a:bodyPr wrap="square" rtlCol="0">
            <a:spAutoFit/>
          </a:bodyPr>
          <a:lstStyle/>
          <a:p>
            <a:pPr algn="ctr"/>
            <a:r>
              <a:rPr lang="fi-FI" sz="2400" b="1" spc="0" dirty="0">
                <a:solidFill>
                  <a:schemeClr val="bg1"/>
                </a:solidFill>
                <a:latin typeface="+mj-lt"/>
              </a:rPr>
              <a:t>kauppakamari.fi  |  ansiomerkit.fi</a:t>
            </a:r>
            <a:endParaRPr lang="en-GB" sz="2400" b="1" spc="0" dirty="0">
              <a:solidFill>
                <a:schemeClr val="bg1"/>
              </a:solidFill>
              <a:latin typeface="+mj-lt"/>
            </a:endParaRPr>
          </a:p>
        </p:txBody>
      </p:sp>
    </p:spTree>
    <p:extLst>
      <p:ext uri="{BB962C8B-B14F-4D97-AF65-F5344CB8AC3E}">
        <p14:creationId xmlns:p14="http://schemas.microsoft.com/office/powerpoint/2010/main" val="231169139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Otsikkodia navy">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4222860E-EAF0-425C-8A71-043031439B60}"/>
              </a:ext>
            </a:extLst>
          </p:cNvPr>
          <p:cNvSpPr/>
          <p:nvPr/>
        </p:nvSpPr>
        <p:spPr>
          <a:xfrm>
            <a:off x="0" y="0"/>
            <a:ext cx="12192000" cy="6111875"/>
          </a:xfrm>
          <a:prstGeom prst="rect">
            <a:avLst/>
          </a:prstGeom>
          <a:solidFill>
            <a:srgbClr val="002663"/>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noAutofit/>
          </a:bodyPr>
          <a:lstStyle/>
          <a:p>
            <a:pPr algn="ctr" eaLnBrk="1" fontAlgn="auto" hangingPunct="1">
              <a:spcBef>
                <a:spcPts val="0"/>
              </a:spcBef>
              <a:spcAft>
                <a:spcPts val="0"/>
              </a:spcAft>
              <a:defRPr/>
            </a:pPr>
            <a:endParaRPr lang="en-GB" dirty="0"/>
          </a:p>
        </p:txBody>
      </p:sp>
      <p:grpSp>
        <p:nvGrpSpPr>
          <p:cNvPr id="5" name="Ryhmä 6">
            <a:extLst>
              <a:ext uri="{FF2B5EF4-FFF2-40B4-BE49-F238E27FC236}">
                <a16:creationId xmlns:a16="http://schemas.microsoft.com/office/drawing/2014/main" id="{AB6153F8-BE90-4805-BAF3-8A5FDA7F893B}"/>
              </a:ext>
            </a:extLst>
          </p:cNvPr>
          <p:cNvGrpSpPr>
            <a:grpSpLocks/>
          </p:cNvGrpSpPr>
          <p:nvPr/>
        </p:nvGrpSpPr>
        <p:grpSpPr bwMode="auto">
          <a:xfrm>
            <a:off x="0" y="5988050"/>
            <a:ext cx="6151563" cy="249238"/>
            <a:chOff x="0" y="5988323"/>
            <a:chExt cx="6152321" cy="248481"/>
          </a:xfrm>
        </p:grpSpPr>
        <p:sp>
          <p:nvSpPr>
            <p:cNvPr id="6" name="Suorakulmio 5">
              <a:extLst>
                <a:ext uri="{FF2B5EF4-FFF2-40B4-BE49-F238E27FC236}">
                  <a16:creationId xmlns:a16="http://schemas.microsoft.com/office/drawing/2014/main" id="{D080FCF2-922F-4908-85A2-E8435AE22C32}"/>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B6BA55B6-F35D-4D0E-A8D0-F938CD8C9E02}"/>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F3C360AF-EB2C-41C8-ACA9-3E233A3054B4}"/>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725FFA4F-A116-4BDB-8526-1860D4BF108E}"/>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3805279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tsikkodia lila">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FA781173-786A-4CC0-B39B-9186C8CBC768}"/>
              </a:ext>
            </a:extLst>
          </p:cNvPr>
          <p:cNvSpPr/>
          <p:nvPr/>
        </p:nvSpPr>
        <p:spPr>
          <a:xfrm>
            <a:off x="0" y="0"/>
            <a:ext cx="12192000" cy="6111875"/>
          </a:xfrm>
          <a:prstGeom prst="rect">
            <a:avLst/>
          </a:prstGeom>
          <a:solidFill>
            <a:srgbClr val="4F2170"/>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p>
        </p:txBody>
      </p:sp>
      <p:grpSp>
        <p:nvGrpSpPr>
          <p:cNvPr id="5" name="Ryhmä 6">
            <a:extLst>
              <a:ext uri="{FF2B5EF4-FFF2-40B4-BE49-F238E27FC236}">
                <a16:creationId xmlns:a16="http://schemas.microsoft.com/office/drawing/2014/main" id="{1E3D1351-E6C1-4E99-8176-9B9DA5113629}"/>
              </a:ext>
            </a:extLst>
          </p:cNvPr>
          <p:cNvGrpSpPr>
            <a:grpSpLocks/>
          </p:cNvGrpSpPr>
          <p:nvPr/>
        </p:nvGrpSpPr>
        <p:grpSpPr bwMode="auto">
          <a:xfrm>
            <a:off x="0" y="5988050"/>
            <a:ext cx="6151563" cy="249238"/>
            <a:chOff x="0" y="5988323"/>
            <a:chExt cx="6152321" cy="248481"/>
          </a:xfrm>
        </p:grpSpPr>
        <p:sp>
          <p:nvSpPr>
            <p:cNvPr id="6" name="Suorakulmio 5">
              <a:extLst>
                <a:ext uri="{FF2B5EF4-FFF2-40B4-BE49-F238E27FC236}">
                  <a16:creationId xmlns:a16="http://schemas.microsoft.com/office/drawing/2014/main" id="{58CBAB45-8625-4F55-8147-8E64B9F1B6A4}"/>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6450F766-35A2-4145-B171-EFB816932955}"/>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2EC3F83A-52EF-4475-A945-540F6B7BD919}"/>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5070F98C-C34E-45C6-8913-467F2FEF67E0}"/>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3096713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Otsikkodia pinkki">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90395E46-11EC-4790-B047-9DABE6B1D39E}"/>
              </a:ext>
            </a:extLst>
          </p:cNvPr>
          <p:cNvSpPr/>
          <p:nvPr/>
        </p:nvSpPr>
        <p:spPr>
          <a:xfrm>
            <a:off x="0" y="0"/>
            <a:ext cx="12192000" cy="6111875"/>
          </a:xfrm>
          <a:prstGeom prst="rect">
            <a:avLst/>
          </a:prstGeom>
          <a:solidFill>
            <a:srgbClr val="F94F8E"/>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normAutofit/>
          </a:bodyPr>
          <a:lstStyle/>
          <a:p>
            <a:pPr algn="ctr" eaLnBrk="1" fontAlgn="auto" hangingPunct="1">
              <a:spcBef>
                <a:spcPts val="0"/>
              </a:spcBef>
              <a:spcAft>
                <a:spcPts val="0"/>
              </a:spcAft>
              <a:defRPr/>
            </a:pPr>
            <a:endParaRPr lang="en-GB" dirty="0"/>
          </a:p>
        </p:txBody>
      </p:sp>
      <p:grpSp>
        <p:nvGrpSpPr>
          <p:cNvPr id="5" name="Ryhmä 6">
            <a:extLst>
              <a:ext uri="{FF2B5EF4-FFF2-40B4-BE49-F238E27FC236}">
                <a16:creationId xmlns:a16="http://schemas.microsoft.com/office/drawing/2014/main" id="{11E7A747-61FE-49EF-999B-636A00EFA3D5}"/>
              </a:ext>
            </a:extLst>
          </p:cNvPr>
          <p:cNvGrpSpPr>
            <a:grpSpLocks/>
          </p:cNvGrpSpPr>
          <p:nvPr/>
        </p:nvGrpSpPr>
        <p:grpSpPr bwMode="auto">
          <a:xfrm>
            <a:off x="0" y="5988050"/>
            <a:ext cx="6151563" cy="249238"/>
            <a:chOff x="0" y="5988323"/>
            <a:chExt cx="6152321" cy="248481"/>
          </a:xfrm>
        </p:grpSpPr>
        <p:sp>
          <p:nvSpPr>
            <p:cNvPr id="6" name="Suorakulmio 5">
              <a:extLst>
                <a:ext uri="{FF2B5EF4-FFF2-40B4-BE49-F238E27FC236}">
                  <a16:creationId xmlns:a16="http://schemas.microsoft.com/office/drawing/2014/main" id="{7DFBE729-C6D1-4CB0-87D2-0C6070E50C38}"/>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0CC3CD9B-7F13-4109-81D6-CAA14EAABA2C}"/>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2BADB3AD-15BA-4906-858A-01B8FC3C72FA}"/>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3BB6D0B4-EEE5-4563-A736-44749921A157}"/>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2265869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Otsikkodia turkoosi">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8CEE58B3-7A29-40B4-93F6-C0ABC4E05D0A}"/>
              </a:ext>
            </a:extLst>
          </p:cNvPr>
          <p:cNvSpPr/>
          <p:nvPr/>
        </p:nvSpPr>
        <p:spPr>
          <a:xfrm>
            <a:off x="0" y="0"/>
            <a:ext cx="12192000" cy="6111875"/>
          </a:xfrm>
          <a:prstGeom prst="rect">
            <a:avLst/>
          </a:prstGeom>
          <a:solidFill>
            <a:srgbClr val="77CDCB"/>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p>
        </p:txBody>
      </p:sp>
      <p:grpSp>
        <p:nvGrpSpPr>
          <p:cNvPr id="5" name="Ryhmä 6">
            <a:extLst>
              <a:ext uri="{FF2B5EF4-FFF2-40B4-BE49-F238E27FC236}">
                <a16:creationId xmlns:a16="http://schemas.microsoft.com/office/drawing/2014/main" id="{EBB2C448-3632-4C39-82ED-5E139C33AA02}"/>
              </a:ext>
            </a:extLst>
          </p:cNvPr>
          <p:cNvGrpSpPr>
            <a:grpSpLocks/>
          </p:cNvGrpSpPr>
          <p:nvPr/>
        </p:nvGrpSpPr>
        <p:grpSpPr bwMode="auto">
          <a:xfrm>
            <a:off x="0" y="5988050"/>
            <a:ext cx="6151563" cy="249238"/>
            <a:chOff x="0" y="5988323"/>
            <a:chExt cx="6152321" cy="248481"/>
          </a:xfrm>
        </p:grpSpPr>
        <p:sp>
          <p:nvSpPr>
            <p:cNvPr id="6" name="Suorakulmio 5">
              <a:extLst>
                <a:ext uri="{FF2B5EF4-FFF2-40B4-BE49-F238E27FC236}">
                  <a16:creationId xmlns:a16="http://schemas.microsoft.com/office/drawing/2014/main" id="{B0C0969D-F665-4DDB-8B61-F45B5A8AE28F}"/>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86019A3D-D3D1-4EB9-B740-B3426BD9E60C}"/>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A81B1841-D940-4549-B41B-09AEDB67635F}"/>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C9895F0C-845F-42CB-97FF-CDDC86770B5F}"/>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normAutofit/>
          </a:bodyPr>
          <a:lstStyle>
            <a:lvl1pPr algn="ctr">
              <a:defRPr sz="6000"/>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3159963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Otsikkodia musta">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75EAEEF3-A41F-42B5-8927-981DADC15CD3}"/>
              </a:ext>
            </a:extLst>
          </p:cNvPr>
          <p:cNvSpPr/>
          <p:nvPr/>
        </p:nvSpPr>
        <p:spPr>
          <a:xfrm>
            <a:off x="0" y="0"/>
            <a:ext cx="12192000" cy="6111875"/>
          </a:xfrm>
          <a:prstGeom prst="rect">
            <a:avLst/>
          </a:prstGeom>
          <a:solidFill>
            <a:schemeClr val="tx1"/>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dirty="0">
              <a:solidFill>
                <a:prstClr val="white"/>
              </a:solidFill>
            </a:endParaRPr>
          </a:p>
        </p:txBody>
      </p:sp>
      <p:grpSp>
        <p:nvGrpSpPr>
          <p:cNvPr id="5" name="Ryhmä 4">
            <a:extLst>
              <a:ext uri="{FF2B5EF4-FFF2-40B4-BE49-F238E27FC236}">
                <a16:creationId xmlns:a16="http://schemas.microsoft.com/office/drawing/2014/main" id="{077E766C-A697-4578-97AE-56AD9972C3CA}"/>
              </a:ext>
            </a:extLst>
          </p:cNvPr>
          <p:cNvGrpSpPr/>
          <p:nvPr/>
        </p:nvGrpSpPr>
        <p:grpSpPr>
          <a:xfrm>
            <a:off x="0" y="5988323"/>
            <a:ext cx="6152321" cy="248481"/>
            <a:chOff x="0" y="5988323"/>
            <a:chExt cx="6152321" cy="248481"/>
          </a:xfrm>
          <a:solidFill>
            <a:schemeClr val="accent1"/>
          </a:solidFill>
        </p:grpSpPr>
        <p:sp>
          <p:nvSpPr>
            <p:cNvPr id="6" name="Suorakulmio 5">
              <a:extLst>
                <a:ext uri="{FF2B5EF4-FFF2-40B4-BE49-F238E27FC236}">
                  <a16:creationId xmlns:a16="http://schemas.microsoft.com/office/drawing/2014/main" id="{C63702AF-0CBF-49A7-82EB-E1D4AC74A805}"/>
                </a:ext>
              </a:extLst>
            </p:cNvPr>
            <p:cNvSpPr/>
            <p:nvPr/>
          </p:nvSpPr>
          <p:spPr>
            <a:xfrm>
              <a:off x="0" y="5988325"/>
              <a:ext cx="1013792" cy="24847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7" name="Suorakulmio 6">
              <a:extLst>
                <a:ext uri="{FF2B5EF4-FFF2-40B4-BE49-F238E27FC236}">
                  <a16:creationId xmlns:a16="http://schemas.microsoft.com/office/drawing/2014/main" id="{859AFAD2-1AA9-4115-8AF2-F0FEA057BCD4}"/>
                </a:ext>
              </a:extLst>
            </p:cNvPr>
            <p:cNvSpPr/>
            <p:nvPr/>
          </p:nvSpPr>
          <p:spPr>
            <a:xfrm>
              <a:off x="1712843" y="5988324"/>
              <a:ext cx="1013792" cy="24847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8" name="Suorakulmio 7">
              <a:extLst>
                <a:ext uri="{FF2B5EF4-FFF2-40B4-BE49-F238E27FC236}">
                  <a16:creationId xmlns:a16="http://schemas.microsoft.com/office/drawing/2014/main" id="{3F6A2F75-4DA5-457C-A5AC-27D5988F7F54}"/>
                </a:ext>
              </a:extLst>
            </p:cNvPr>
            <p:cNvSpPr/>
            <p:nvPr/>
          </p:nvSpPr>
          <p:spPr>
            <a:xfrm>
              <a:off x="3425686" y="5988324"/>
              <a:ext cx="1013792" cy="24847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sp>
          <p:nvSpPr>
            <p:cNvPr id="9" name="Suorakulmio 8">
              <a:extLst>
                <a:ext uri="{FF2B5EF4-FFF2-40B4-BE49-F238E27FC236}">
                  <a16:creationId xmlns:a16="http://schemas.microsoft.com/office/drawing/2014/main" id="{B6B975E6-7F87-4907-B1E3-535E1D7E8AEE}"/>
                </a:ext>
              </a:extLst>
            </p:cNvPr>
            <p:cNvSpPr/>
            <p:nvPr/>
          </p:nvSpPr>
          <p:spPr>
            <a:xfrm>
              <a:off x="5138529" y="5988323"/>
              <a:ext cx="1013792" cy="24847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solidFill>
                  <a:prstClr val="white"/>
                </a:solidFill>
              </a:endParaRPr>
            </a:p>
          </p:txBody>
        </p:sp>
      </p:grpSp>
      <p:sp>
        <p:nvSpPr>
          <p:cNvPr id="2" name="Otsikko 1">
            <a:extLst>
              <a:ext uri="{FF2B5EF4-FFF2-40B4-BE49-F238E27FC236}">
                <a16:creationId xmlns:a16="http://schemas.microsoft.com/office/drawing/2014/main" id="{4F639D5D-815D-4586-BA48-AEDE3EDCED6D}"/>
              </a:ext>
            </a:extLst>
          </p:cNvPr>
          <p:cNvSpPr>
            <a:spLocks noGrp="1"/>
          </p:cNvSpPr>
          <p:nvPr>
            <p:ph type="ctrTitle"/>
          </p:nvPr>
        </p:nvSpPr>
        <p:spPr>
          <a:xfrm>
            <a:off x="1524000" y="1122363"/>
            <a:ext cx="9144000" cy="2387600"/>
          </a:xfrm>
        </p:spPr>
        <p:txBody>
          <a:bodyPr anchor="b"/>
          <a:lstStyle>
            <a:lvl1pPr algn="ctr">
              <a:defRPr sz="6000">
                <a:solidFill>
                  <a:schemeClr val="bg1"/>
                </a:solidFill>
              </a:defRPr>
            </a:lvl1pPr>
          </a:lstStyle>
          <a:p>
            <a:r>
              <a:rPr lang="fi-FI"/>
              <a:t>Muokkaa ots. perustyyl. napsautt.</a:t>
            </a:r>
            <a:endParaRPr lang="en-GB" dirty="0"/>
          </a:p>
        </p:txBody>
      </p:sp>
      <p:sp>
        <p:nvSpPr>
          <p:cNvPr id="3" name="Alaotsikko 2">
            <a:extLst>
              <a:ext uri="{FF2B5EF4-FFF2-40B4-BE49-F238E27FC236}">
                <a16:creationId xmlns:a16="http://schemas.microsoft.com/office/drawing/2014/main" id="{7F2F1E0A-0ADE-4226-9789-6B342EEE8B77}"/>
              </a:ext>
            </a:extLst>
          </p:cNvPr>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endParaRPr lang="en-GB" dirty="0"/>
          </a:p>
        </p:txBody>
      </p:sp>
    </p:spTree>
    <p:extLst>
      <p:ext uri="{BB962C8B-B14F-4D97-AF65-F5344CB8AC3E}">
        <p14:creationId xmlns:p14="http://schemas.microsoft.com/office/powerpoint/2010/main" val="2726391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isältödia keltainen">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6448F3D0-FA8B-49E4-AA9D-5CB26D5D5EDD}"/>
              </a:ext>
            </a:extLst>
          </p:cNvPr>
          <p:cNvSpPr/>
          <p:nvPr/>
        </p:nvSpPr>
        <p:spPr>
          <a:xfrm>
            <a:off x="0" y="-34724"/>
            <a:ext cx="12192000" cy="4351338"/>
          </a:xfrm>
          <a:prstGeom prst="rect">
            <a:avLst/>
          </a:prstGeom>
          <a:solidFill>
            <a:srgbClr val="FFC61E"/>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6E205174-6D65-410B-A141-AFBD9A4F5B46}"/>
              </a:ext>
            </a:extLst>
          </p:cNvPr>
          <p:cNvGrpSpPr>
            <a:grpSpLocks/>
          </p:cNvGrpSpPr>
          <p:nvPr/>
        </p:nvGrpSpPr>
        <p:grpSpPr bwMode="auto">
          <a:xfrm rot="5400000">
            <a:off x="-2951162" y="3292475"/>
            <a:ext cx="6151562" cy="249238"/>
            <a:chOff x="0" y="5988323"/>
            <a:chExt cx="6152321" cy="248481"/>
          </a:xfrm>
        </p:grpSpPr>
        <p:sp>
          <p:nvSpPr>
            <p:cNvPr id="6" name="Suorakulmio 5">
              <a:extLst>
                <a:ext uri="{FF2B5EF4-FFF2-40B4-BE49-F238E27FC236}">
                  <a16:creationId xmlns:a16="http://schemas.microsoft.com/office/drawing/2014/main" id="{D7189401-CD3F-48D3-93A0-A18C69575826}"/>
                </a:ext>
              </a:extLst>
            </p:cNvPr>
            <p:cNvSpPr/>
            <p:nvPr/>
          </p:nvSpPr>
          <p:spPr>
            <a:xfrm>
              <a:off x="0"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3CEE411C-84F4-4DAF-9022-09777F2A163B}"/>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E114D11D-4234-4422-B456-52CB02F97BE0}"/>
                </a:ext>
              </a:extLst>
            </p:cNvPr>
            <p:cNvSpPr/>
            <p:nvPr/>
          </p:nvSpPr>
          <p:spPr>
            <a:xfrm>
              <a:off x="3426248"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10" name="Suorakulmio 9">
              <a:extLst>
                <a:ext uri="{FF2B5EF4-FFF2-40B4-BE49-F238E27FC236}">
                  <a16:creationId xmlns:a16="http://schemas.microsoft.com/office/drawing/2014/main" id="{4C02746F-09B5-4C57-B92E-065DBCDB1FAF}"/>
                </a:ext>
              </a:extLst>
            </p:cNvPr>
            <p:cNvSpPr/>
            <p:nvPr/>
          </p:nvSpPr>
          <p:spPr>
            <a:xfrm>
              <a:off x="5137784" y="5988323"/>
              <a:ext cx="1014537"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sp>
        <p:nvSpPr>
          <p:cNvPr id="2" name="Otsikko 1">
            <a:extLst>
              <a:ext uri="{FF2B5EF4-FFF2-40B4-BE49-F238E27FC236}">
                <a16:creationId xmlns:a16="http://schemas.microsoft.com/office/drawing/2014/main" id="{C38F772D-338E-4A4B-A6AD-87F8D582F232}"/>
              </a:ext>
            </a:extLst>
          </p:cNvPr>
          <p:cNvSpPr>
            <a:spLocks noGrp="1"/>
          </p:cNvSpPr>
          <p:nvPr>
            <p:ph type="title"/>
          </p:nvPr>
        </p:nvSpPr>
        <p:spPr/>
        <p:txBody>
          <a:bodyPr/>
          <a:lstStyle/>
          <a:p>
            <a:r>
              <a:rPr lang="fi-FI"/>
              <a:t>Muokkaa ots. perustyyl. napsautt.</a:t>
            </a:r>
            <a:endParaRPr lang="en-GB" dirty="0"/>
          </a:p>
        </p:txBody>
      </p:sp>
      <p:sp>
        <p:nvSpPr>
          <p:cNvPr id="11" name="Tekstin paikkamerkki 10">
            <a:extLst>
              <a:ext uri="{FF2B5EF4-FFF2-40B4-BE49-F238E27FC236}">
                <a16:creationId xmlns:a16="http://schemas.microsoft.com/office/drawing/2014/main" id="{1A8A899F-1C47-46F9-AAF3-C8B61CAD7ABB}"/>
              </a:ext>
            </a:extLst>
          </p:cNvPr>
          <p:cNvSpPr>
            <a:spLocks noGrp="1"/>
          </p:cNvSpPr>
          <p:nvPr>
            <p:ph type="body" sz="quarter" idx="10"/>
          </p:nvPr>
        </p:nvSpPr>
        <p:spPr>
          <a:xfrm>
            <a:off x="838200" y="1955800"/>
            <a:ext cx="10515600" cy="4236656"/>
          </a:xfrm>
          <a:prstGeom prst="rect">
            <a:avLst/>
          </a:prstGeom>
        </p:spPr>
        <p:txBody>
          <a:bodyPr>
            <a:normAutofit/>
          </a:bodyPr>
          <a:lstStyle/>
          <a:p>
            <a:pPr lvl="0"/>
            <a:r>
              <a:rPr lang="fi-FI" dirty="0"/>
              <a:t>Muokkaa tekstin perustyylejä</a:t>
            </a:r>
          </a:p>
          <a:p>
            <a:pPr lvl="1"/>
            <a:r>
              <a:rPr lang="fi-FI" dirty="0"/>
              <a:t>toinen taso</a:t>
            </a:r>
          </a:p>
          <a:p>
            <a:pPr lvl="2"/>
            <a:r>
              <a:rPr lang="fi-FI" dirty="0"/>
              <a:t>kolmas taso</a:t>
            </a:r>
          </a:p>
          <a:p>
            <a:pPr lvl="3"/>
            <a:r>
              <a:rPr lang="fi-FI" dirty="0"/>
              <a:t>neljäs taso</a:t>
            </a:r>
          </a:p>
          <a:p>
            <a:pPr lvl="4"/>
            <a:r>
              <a:rPr lang="fi-FI" dirty="0"/>
              <a:t>viides taso</a:t>
            </a:r>
            <a:endParaRPr lang="en-GB" dirty="0"/>
          </a:p>
        </p:txBody>
      </p:sp>
    </p:spTree>
    <p:extLst>
      <p:ext uri="{BB962C8B-B14F-4D97-AF65-F5344CB8AC3E}">
        <p14:creationId xmlns:p14="http://schemas.microsoft.com/office/powerpoint/2010/main" val="154709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Sisältödia kelitainen 2">
    <p:spTree>
      <p:nvGrpSpPr>
        <p:cNvPr id="1" name=""/>
        <p:cNvGrpSpPr/>
        <p:nvPr/>
      </p:nvGrpSpPr>
      <p:grpSpPr>
        <a:xfrm>
          <a:off x="0" y="0"/>
          <a:ext cx="0" cy="0"/>
          <a:chOff x="0" y="0"/>
          <a:chExt cx="0" cy="0"/>
        </a:xfrm>
      </p:grpSpPr>
      <p:sp>
        <p:nvSpPr>
          <p:cNvPr id="4" name="Suorakulmio 3">
            <a:extLst>
              <a:ext uri="{FF2B5EF4-FFF2-40B4-BE49-F238E27FC236}">
                <a16:creationId xmlns:a16="http://schemas.microsoft.com/office/drawing/2014/main" id="{B55CDE10-4E0E-49A7-A54E-D2F5D716A6C5}"/>
              </a:ext>
            </a:extLst>
          </p:cNvPr>
          <p:cNvSpPr/>
          <p:nvPr/>
        </p:nvSpPr>
        <p:spPr>
          <a:xfrm>
            <a:off x="9204325" y="0"/>
            <a:ext cx="2987675" cy="6858000"/>
          </a:xfrm>
          <a:prstGeom prst="rect">
            <a:avLst/>
          </a:prstGeom>
          <a:solidFill>
            <a:srgbClr val="FFC61E"/>
          </a:solidFill>
          <a:ln>
            <a:noFill/>
          </a:ln>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eaLnBrk="1" fontAlgn="auto" hangingPunct="1">
              <a:spcBef>
                <a:spcPts val="0"/>
              </a:spcBef>
              <a:spcAft>
                <a:spcPts val="0"/>
              </a:spcAft>
              <a:defRPr/>
            </a:pPr>
            <a:endParaRPr lang="en-GB"/>
          </a:p>
        </p:txBody>
      </p:sp>
      <p:grpSp>
        <p:nvGrpSpPr>
          <p:cNvPr id="5" name="Ryhmä 6">
            <a:extLst>
              <a:ext uri="{FF2B5EF4-FFF2-40B4-BE49-F238E27FC236}">
                <a16:creationId xmlns:a16="http://schemas.microsoft.com/office/drawing/2014/main" id="{3C1FAB8D-618C-4114-866C-ABF24E366968}"/>
              </a:ext>
            </a:extLst>
          </p:cNvPr>
          <p:cNvGrpSpPr>
            <a:grpSpLocks/>
          </p:cNvGrpSpPr>
          <p:nvPr/>
        </p:nvGrpSpPr>
        <p:grpSpPr bwMode="auto">
          <a:xfrm>
            <a:off x="0" y="6608763"/>
            <a:ext cx="6151563" cy="249237"/>
            <a:chOff x="0" y="5988323"/>
            <a:chExt cx="6152321" cy="248481"/>
          </a:xfrm>
        </p:grpSpPr>
        <p:sp>
          <p:nvSpPr>
            <p:cNvPr id="6" name="Suorakulmio 5">
              <a:extLst>
                <a:ext uri="{FF2B5EF4-FFF2-40B4-BE49-F238E27FC236}">
                  <a16:creationId xmlns:a16="http://schemas.microsoft.com/office/drawing/2014/main" id="{B087C17A-7933-4D9D-92AB-CF9307A68E93}"/>
                </a:ext>
              </a:extLst>
            </p:cNvPr>
            <p:cNvSpPr/>
            <p:nvPr/>
          </p:nvSpPr>
          <p:spPr>
            <a:xfrm>
              <a:off x="0"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7" name="Suorakulmio 6">
              <a:extLst>
                <a:ext uri="{FF2B5EF4-FFF2-40B4-BE49-F238E27FC236}">
                  <a16:creationId xmlns:a16="http://schemas.microsoft.com/office/drawing/2014/main" id="{A552B3F8-3754-413F-9FE2-38647D8AABE4}"/>
                </a:ext>
              </a:extLst>
            </p:cNvPr>
            <p:cNvSpPr/>
            <p:nvPr/>
          </p:nvSpPr>
          <p:spPr>
            <a:xfrm>
              <a:off x="1713124"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8" name="Suorakulmio 7">
              <a:extLst>
                <a:ext uri="{FF2B5EF4-FFF2-40B4-BE49-F238E27FC236}">
                  <a16:creationId xmlns:a16="http://schemas.microsoft.com/office/drawing/2014/main" id="{F0D6388E-0238-4237-8D46-A2BA2536474F}"/>
                </a:ext>
              </a:extLst>
            </p:cNvPr>
            <p:cNvSpPr/>
            <p:nvPr/>
          </p:nvSpPr>
          <p:spPr>
            <a:xfrm>
              <a:off x="3426247" y="5988323"/>
              <a:ext cx="1012950"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sp>
          <p:nvSpPr>
            <p:cNvPr id="9" name="Suorakulmio 8">
              <a:extLst>
                <a:ext uri="{FF2B5EF4-FFF2-40B4-BE49-F238E27FC236}">
                  <a16:creationId xmlns:a16="http://schemas.microsoft.com/office/drawing/2014/main" id="{E1060EFE-9C0C-4076-A61C-760E0788E5DB}"/>
                </a:ext>
              </a:extLst>
            </p:cNvPr>
            <p:cNvSpPr/>
            <p:nvPr/>
          </p:nvSpPr>
          <p:spPr>
            <a:xfrm>
              <a:off x="5137783" y="5988323"/>
              <a:ext cx="1014538" cy="24848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GB"/>
            </a:p>
          </p:txBody>
        </p:sp>
      </p:grpSp>
      <p:pic>
        <p:nvPicPr>
          <p:cNvPr id="10" name="Kuva 11">
            <a:extLst>
              <a:ext uri="{FF2B5EF4-FFF2-40B4-BE49-F238E27FC236}">
                <a16:creationId xmlns:a16="http://schemas.microsoft.com/office/drawing/2014/main" id="{88375F5D-B6E2-4563-80C1-28CA7D2ACB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80638" y="6323013"/>
            <a:ext cx="184626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Otsikko 1">
            <a:extLst>
              <a:ext uri="{FF2B5EF4-FFF2-40B4-BE49-F238E27FC236}">
                <a16:creationId xmlns:a16="http://schemas.microsoft.com/office/drawing/2014/main" id="{C27B2187-5303-404E-A3DC-FD66EBDD99BB}"/>
              </a:ext>
            </a:extLst>
          </p:cNvPr>
          <p:cNvSpPr>
            <a:spLocks noGrp="1"/>
          </p:cNvSpPr>
          <p:nvPr>
            <p:ph type="title"/>
          </p:nvPr>
        </p:nvSpPr>
        <p:spPr/>
        <p:txBody>
          <a:bodyPr/>
          <a:lstStyle/>
          <a:p>
            <a:r>
              <a:rPr lang="fi-FI"/>
              <a:t>Muokkaa ots. perustyyl. napsautt.</a:t>
            </a:r>
            <a:endParaRPr lang="en-GB"/>
          </a:p>
        </p:txBody>
      </p:sp>
      <p:sp>
        <p:nvSpPr>
          <p:cNvPr id="3" name="Sisällön paikkamerkki 2">
            <a:extLst>
              <a:ext uri="{FF2B5EF4-FFF2-40B4-BE49-F238E27FC236}">
                <a16:creationId xmlns:a16="http://schemas.microsoft.com/office/drawing/2014/main" id="{8A6E992D-0B65-459D-9FC8-188E0D714AB4}"/>
              </a:ext>
            </a:extLst>
          </p:cNvPr>
          <p:cNvSpPr>
            <a:spLocks noGrp="1"/>
          </p:cNvSpPr>
          <p:nvPr>
            <p:ph idx="1"/>
          </p:nvPr>
        </p:nvSpPr>
        <p:spPr>
          <a:xfrm>
            <a:off x="838200" y="1825625"/>
            <a:ext cx="10515600" cy="4351338"/>
          </a:xfrm>
          <a:prstGeom prst="rect">
            <a:avLst/>
          </a:prstGeo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endParaRPr lang="en-GB" dirty="0"/>
          </a:p>
        </p:txBody>
      </p:sp>
    </p:spTree>
    <p:extLst>
      <p:ext uri="{BB962C8B-B14F-4D97-AF65-F5344CB8AC3E}">
        <p14:creationId xmlns:p14="http://schemas.microsoft.com/office/powerpoint/2010/main" val="2607050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image" Target="../media/image1.pn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theme" Target="../theme/theme2.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5" Type="http://schemas.openxmlformats.org/officeDocument/2006/relationships/image" Target="../media/image1.png"/><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4.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Otsikon paikkamerkki 1">
            <a:extLst>
              <a:ext uri="{FF2B5EF4-FFF2-40B4-BE49-F238E27FC236}">
                <a16:creationId xmlns:a16="http://schemas.microsoft.com/office/drawing/2014/main" id="{49036310-C1D2-4216-8B9B-5CB6DC8E04C7}"/>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fi-FI" altLang="en-US" dirty="0"/>
              <a:t>Muokkaa </a:t>
            </a:r>
            <a:r>
              <a:rPr lang="fi-FI" altLang="en-US" dirty="0" err="1"/>
              <a:t>ots</a:t>
            </a:r>
            <a:r>
              <a:rPr lang="fi-FI" altLang="en-US" dirty="0"/>
              <a:t>. </a:t>
            </a:r>
            <a:r>
              <a:rPr lang="fi-FI" altLang="en-US" dirty="0" err="1"/>
              <a:t>perustyyl</a:t>
            </a:r>
            <a:r>
              <a:rPr lang="fi-FI" altLang="en-US" dirty="0"/>
              <a:t>. </a:t>
            </a:r>
            <a:r>
              <a:rPr lang="fi-FI" altLang="en-US" dirty="0" err="1"/>
              <a:t>napsautt</a:t>
            </a:r>
            <a:r>
              <a:rPr lang="fi-FI" altLang="en-US" dirty="0"/>
              <a:t>.</a:t>
            </a:r>
            <a:endParaRPr lang="en-GB" altLang="en-US" dirty="0"/>
          </a:p>
        </p:txBody>
      </p:sp>
      <p:pic>
        <p:nvPicPr>
          <p:cNvPr id="2052" name="Kuva 4" descr="Kuva, joka sisältää kohteen clipart-kuva, ruokailuvälineet&#10;&#10;Kuvaus luotu, erittäin korkea luotettavuus">
            <a:extLst>
              <a:ext uri="{FF2B5EF4-FFF2-40B4-BE49-F238E27FC236}">
                <a16:creationId xmlns:a16="http://schemas.microsoft.com/office/drawing/2014/main" id="{306F86D4-4066-47FC-924A-8458607AA8EC}"/>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0183813" y="6311900"/>
            <a:ext cx="184467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kstin paikkamerkki 2">
            <a:extLst>
              <a:ext uri="{FF2B5EF4-FFF2-40B4-BE49-F238E27FC236}">
                <a16:creationId xmlns:a16="http://schemas.microsoft.com/office/drawing/2014/main" id="{A5C53D7A-07F7-41A1-819B-900C91183E58}"/>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fi-FI" altLang="en-US" dirty="0"/>
              <a:t>Muokkaa tekstin perustyylejä</a:t>
            </a:r>
          </a:p>
          <a:p>
            <a:pPr lvl="1"/>
            <a:r>
              <a:rPr lang="fi-FI" altLang="en-US" dirty="0"/>
              <a:t>toinen taso</a:t>
            </a:r>
          </a:p>
          <a:p>
            <a:pPr lvl="2"/>
            <a:r>
              <a:rPr lang="fi-FI" altLang="en-US" dirty="0"/>
              <a:t>kolmas taso</a:t>
            </a:r>
          </a:p>
          <a:p>
            <a:pPr lvl="3"/>
            <a:r>
              <a:rPr lang="fi-FI" altLang="en-US" dirty="0"/>
              <a:t>neljäs taso</a:t>
            </a:r>
          </a:p>
          <a:p>
            <a:pPr lvl="4"/>
            <a:r>
              <a:rPr lang="fi-FI" altLang="en-US" dirty="0"/>
              <a:t>viides taso</a:t>
            </a:r>
            <a:endParaRPr lang="en-GB" altLang="en-US" dirty="0"/>
          </a:p>
        </p:txBody>
      </p:sp>
    </p:spTree>
  </p:cSld>
  <p:clrMap bg1="lt1" tx1="dk1" bg2="lt2" tx2="dk2" accent1="accent1" accent2="accent2" accent3="accent3" accent4="accent4" accent5="accent5" accent6="accent6" hlink="hlink" folHlink="folHlink"/>
  <p:sldLayoutIdLst>
    <p:sldLayoutId id="2147483814" r:id="rId1"/>
    <p:sldLayoutId id="2147483841" r:id="rId2"/>
    <p:sldLayoutId id="2147483842" r:id="rId3"/>
    <p:sldLayoutId id="2147483846" r:id="rId4"/>
    <p:sldLayoutId id="2147483848" r:id="rId5"/>
    <p:sldLayoutId id="2147483851" r:id="rId6"/>
    <p:sldLayoutId id="2147483854" r:id="rId7"/>
  </p:sldLayoutIdLst>
  <p:txStyles>
    <p:titleStyle>
      <a:lvl1pPr algn="l" rtl="0" eaLnBrk="1" fontAlgn="base" hangingPunct="1">
        <a:lnSpc>
          <a:spcPct val="90000"/>
        </a:lnSpc>
        <a:spcBef>
          <a:spcPct val="0"/>
        </a:spcBef>
        <a:spcAft>
          <a:spcPct val="0"/>
        </a:spcAft>
        <a:defRPr sz="4400" b="1"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2pPr>
      <a:lvl3pPr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3pPr>
      <a:lvl4pPr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4pPr>
      <a:lvl5pPr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5pPr>
      <a:lvl6pPr marL="457200"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6pPr>
      <a:lvl7pPr marL="914400"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7pPr>
      <a:lvl8pPr marL="1371600"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8pPr>
      <a:lvl9pPr marL="1828800" algn="l" rtl="0" eaLnBrk="1" fontAlgn="base" hangingPunct="1">
        <a:lnSpc>
          <a:spcPct val="90000"/>
        </a:lnSpc>
        <a:spcBef>
          <a:spcPct val="0"/>
        </a:spcBef>
        <a:spcAft>
          <a:spcPct val="0"/>
        </a:spcAft>
        <a:defRPr sz="4400" b="1">
          <a:solidFill>
            <a:schemeClr val="tx1"/>
          </a:solidFill>
          <a:latin typeface="Myriad Pro" panose="020B0503030403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j-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j-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Otsikon paikkamerkki 1">
            <a:extLst>
              <a:ext uri="{FF2B5EF4-FFF2-40B4-BE49-F238E27FC236}">
                <a16:creationId xmlns:a16="http://schemas.microsoft.com/office/drawing/2014/main" id="{47869722-03E9-4761-AB26-7215E66D1654}"/>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fi-FI" altLang="en-US"/>
              <a:t>Muokkaa ots. perustyyl. napsautt.</a:t>
            </a:r>
            <a:endParaRPr lang="en-GB" altLang="en-US"/>
          </a:p>
        </p:txBody>
      </p:sp>
      <p:sp>
        <p:nvSpPr>
          <p:cNvPr id="3075" name="Tekstin paikkamerkki 2">
            <a:extLst>
              <a:ext uri="{FF2B5EF4-FFF2-40B4-BE49-F238E27FC236}">
                <a16:creationId xmlns:a16="http://schemas.microsoft.com/office/drawing/2014/main" id="{75293C33-07C1-4988-88C3-C73296A2077A}"/>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fi-FI" altLang="en-US" dirty="0"/>
              <a:t>Muokkaa tekstin perustyylejä</a:t>
            </a:r>
          </a:p>
          <a:p>
            <a:pPr lvl="1"/>
            <a:r>
              <a:rPr lang="fi-FI" altLang="en-US" dirty="0"/>
              <a:t>toinen taso</a:t>
            </a:r>
          </a:p>
          <a:p>
            <a:pPr lvl="2"/>
            <a:r>
              <a:rPr lang="fi-FI" altLang="en-US" dirty="0"/>
              <a:t>kolmas taso</a:t>
            </a:r>
          </a:p>
          <a:p>
            <a:pPr lvl="3"/>
            <a:r>
              <a:rPr lang="fi-FI" altLang="en-US" dirty="0"/>
              <a:t>neljäs taso</a:t>
            </a:r>
          </a:p>
          <a:p>
            <a:pPr lvl="4"/>
            <a:r>
              <a:rPr lang="fi-FI" altLang="en-US" dirty="0"/>
              <a:t>viides taso</a:t>
            </a:r>
            <a:endParaRPr lang="en-GB" altLang="en-US" dirty="0"/>
          </a:p>
        </p:txBody>
      </p:sp>
      <p:pic>
        <p:nvPicPr>
          <p:cNvPr id="3076" name="Kuva 4" descr="Kuva, joka sisältää kohteen clipart-kuva, ruokailuvälineet&#10;&#10;Kuvaus luotu, erittäin korkea luotettavuus">
            <a:extLst>
              <a:ext uri="{FF2B5EF4-FFF2-40B4-BE49-F238E27FC236}">
                <a16:creationId xmlns:a16="http://schemas.microsoft.com/office/drawing/2014/main" id="{B78CAC1C-0D0B-456A-9974-2D454D3189BD}"/>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183813" y="6311900"/>
            <a:ext cx="184467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43" r:id="rId1"/>
    <p:sldLayoutId id="2147483845" r:id="rId2"/>
    <p:sldLayoutId id="2147483819" r:id="rId3"/>
    <p:sldLayoutId id="2147483818" r:id="rId4"/>
    <p:sldLayoutId id="2147483850" r:id="rId5"/>
    <p:sldLayoutId id="2147483849" r:id="rId6"/>
    <p:sldLayoutId id="2147483853" r:id="rId7"/>
    <p:sldLayoutId id="2147483852" r:id="rId8"/>
    <p:sldLayoutId id="2147483855" r:id="rId9"/>
    <p:sldLayoutId id="2147483856" r:id="rId10"/>
  </p:sldLayoutIdLst>
  <p:txStyles>
    <p:titleStyle>
      <a:lvl1pPr algn="l" rtl="0" fontAlgn="base">
        <a:lnSpc>
          <a:spcPct val="90000"/>
        </a:lnSpc>
        <a:spcBef>
          <a:spcPct val="0"/>
        </a:spcBef>
        <a:spcAft>
          <a:spcPct val="0"/>
        </a:spcAft>
        <a:defRPr sz="4400" b="1" kern="1200">
          <a:solidFill>
            <a:schemeClr val="tx1"/>
          </a:solidFill>
          <a:latin typeface="+mj-lt"/>
          <a:ea typeface="+mj-ea"/>
          <a:cs typeface="+mj-cs"/>
        </a:defRPr>
      </a:lvl1pPr>
      <a:lvl2pPr algn="l" rtl="0" fontAlgn="base">
        <a:lnSpc>
          <a:spcPct val="90000"/>
        </a:lnSpc>
        <a:spcBef>
          <a:spcPct val="0"/>
        </a:spcBef>
        <a:spcAft>
          <a:spcPct val="0"/>
        </a:spcAft>
        <a:defRPr sz="4400" b="1">
          <a:solidFill>
            <a:schemeClr val="tx1"/>
          </a:solidFill>
          <a:latin typeface="Myriad Pro" panose="020B0503030403020204" pitchFamily="34" charset="0"/>
        </a:defRPr>
      </a:lvl2pPr>
      <a:lvl3pPr algn="l" rtl="0" fontAlgn="base">
        <a:lnSpc>
          <a:spcPct val="90000"/>
        </a:lnSpc>
        <a:spcBef>
          <a:spcPct val="0"/>
        </a:spcBef>
        <a:spcAft>
          <a:spcPct val="0"/>
        </a:spcAft>
        <a:defRPr sz="4400" b="1">
          <a:solidFill>
            <a:schemeClr val="tx1"/>
          </a:solidFill>
          <a:latin typeface="Myriad Pro" panose="020B0503030403020204" pitchFamily="34" charset="0"/>
        </a:defRPr>
      </a:lvl3pPr>
      <a:lvl4pPr algn="l" rtl="0" fontAlgn="base">
        <a:lnSpc>
          <a:spcPct val="90000"/>
        </a:lnSpc>
        <a:spcBef>
          <a:spcPct val="0"/>
        </a:spcBef>
        <a:spcAft>
          <a:spcPct val="0"/>
        </a:spcAft>
        <a:defRPr sz="4400" b="1">
          <a:solidFill>
            <a:schemeClr val="tx1"/>
          </a:solidFill>
          <a:latin typeface="Myriad Pro" panose="020B0503030403020204" pitchFamily="34" charset="0"/>
        </a:defRPr>
      </a:lvl4pPr>
      <a:lvl5pPr algn="l" rtl="0" fontAlgn="base">
        <a:lnSpc>
          <a:spcPct val="90000"/>
        </a:lnSpc>
        <a:spcBef>
          <a:spcPct val="0"/>
        </a:spcBef>
        <a:spcAft>
          <a:spcPct val="0"/>
        </a:spcAft>
        <a:defRPr sz="4400" b="1">
          <a:solidFill>
            <a:schemeClr val="tx1"/>
          </a:solidFill>
          <a:latin typeface="Myriad Pro" panose="020B0503030403020204" pitchFamily="34" charset="0"/>
        </a:defRPr>
      </a:lvl5pPr>
      <a:lvl6pPr marL="457200" algn="l" rtl="0" fontAlgn="base">
        <a:lnSpc>
          <a:spcPct val="90000"/>
        </a:lnSpc>
        <a:spcBef>
          <a:spcPct val="0"/>
        </a:spcBef>
        <a:spcAft>
          <a:spcPct val="0"/>
        </a:spcAft>
        <a:defRPr sz="4400" b="1">
          <a:solidFill>
            <a:schemeClr val="tx1"/>
          </a:solidFill>
          <a:latin typeface="Myriad Pro" panose="020B0503030403020204" pitchFamily="34" charset="0"/>
        </a:defRPr>
      </a:lvl6pPr>
      <a:lvl7pPr marL="914400" algn="l" rtl="0" fontAlgn="base">
        <a:lnSpc>
          <a:spcPct val="90000"/>
        </a:lnSpc>
        <a:spcBef>
          <a:spcPct val="0"/>
        </a:spcBef>
        <a:spcAft>
          <a:spcPct val="0"/>
        </a:spcAft>
        <a:defRPr sz="4400" b="1">
          <a:solidFill>
            <a:schemeClr val="tx1"/>
          </a:solidFill>
          <a:latin typeface="Myriad Pro" panose="020B0503030403020204" pitchFamily="34" charset="0"/>
        </a:defRPr>
      </a:lvl7pPr>
      <a:lvl8pPr marL="1371600" algn="l" rtl="0" fontAlgn="base">
        <a:lnSpc>
          <a:spcPct val="90000"/>
        </a:lnSpc>
        <a:spcBef>
          <a:spcPct val="0"/>
        </a:spcBef>
        <a:spcAft>
          <a:spcPct val="0"/>
        </a:spcAft>
        <a:defRPr sz="4400" b="1">
          <a:solidFill>
            <a:schemeClr val="tx1"/>
          </a:solidFill>
          <a:latin typeface="Myriad Pro" panose="020B0503030403020204" pitchFamily="34" charset="0"/>
        </a:defRPr>
      </a:lvl8pPr>
      <a:lvl9pPr marL="1828800" algn="l" rtl="0" fontAlgn="base">
        <a:lnSpc>
          <a:spcPct val="90000"/>
        </a:lnSpc>
        <a:spcBef>
          <a:spcPct val="0"/>
        </a:spcBef>
        <a:spcAft>
          <a:spcPct val="0"/>
        </a:spcAft>
        <a:defRPr sz="4400" b="1">
          <a:solidFill>
            <a:schemeClr val="tx1"/>
          </a:solidFill>
          <a:latin typeface="Myriad Pro" panose="020B050303040302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j-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j-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170" name="Otsikon paikkamerkki 1">
            <a:extLst>
              <a:ext uri="{FF2B5EF4-FFF2-40B4-BE49-F238E27FC236}">
                <a16:creationId xmlns:a16="http://schemas.microsoft.com/office/drawing/2014/main" id="{4AB3B488-870E-47B6-9953-5C7F9BEB7387}"/>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fi-FI" altLang="en-US"/>
              <a:t>Muokkaa ots. perustyyl. napsautt.</a:t>
            </a:r>
            <a:endParaRPr lang="en-GB" altLang="en-US"/>
          </a:p>
        </p:txBody>
      </p:sp>
      <p:sp>
        <p:nvSpPr>
          <p:cNvPr id="7171" name="Tekstin paikkamerkki 2">
            <a:extLst>
              <a:ext uri="{FF2B5EF4-FFF2-40B4-BE49-F238E27FC236}">
                <a16:creationId xmlns:a16="http://schemas.microsoft.com/office/drawing/2014/main" id="{CD5D0502-750A-4BE6-A335-CFB580D5149D}"/>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fi-FI" altLang="en-US" dirty="0"/>
              <a:t>Muokkaa tekstin perustyylejä</a:t>
            </a:r>
          </a:p>
          <a:p>
            <a:pPr lvl="1"/>
            <a:r>
              <a:rPr lang="fi-FI" altLang="en-US" dirty="0"/>
              <a:t>toinen taso</a:t>
            </a:r>
          </a:p>
          <a:p>
            <a:pPr lvl="2"/>
            <a:r>
              <a:rPr lang="fi-FI" altLang="en-US" dirty="0"/>
              <a:t>kolmas taso</a:t>
            </a:r>
          </a:p>
          <a:p>
            <a:pPr lvl="3"/>
            <a:r>
              <a:rPr lang="fi-FI" altLang="en-US" dirty="0"/>
              <a:t>neljäs taso</a:t>
            </a:r>
          </a:p>
          <a:p>
            <a:pPr lvl="4"/>
            <a:r>
              <a:rPr lang="fi-FI" altLang="en-US" dirty="0"/>
              <a:t>viides taso</a:t>
            </a:r>
            <a:endParaRPr lang="en-GB" altLang="en-US" dirty="0"/>
          </a:p>
        </p:txBody>
      </p:sp>
      <p:pic>
        <p:nvPicPr>
          <p:cNvPr id="7172" name="Kuva 4" descr="Kuva, joka sisältää kohteen clipart-kuva, ruokailuvälineet&#10;&#10;Kuvaus luotu, erittäin korkea luotettavuus">
            <a:extLst>
              <a:ext uri="{FF2B5EF4-FFF2-40B4-BE49-F238E27FC236}">
                <a16:creationId xmlns:a16="http://schemas.microsoft.com/office/drawing/2014/main" id="{D8DFD9F9-3627-4C37-885E-86D75F99E1D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183813" y="6311900"/>
            <a:ext cx="184467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44" r:id="rId1"/>
    <p:sldLayoutId id="2147483835" r:id="rId2"/>
    <p:sldLayoutId id="2147483847" r:id="rId3"/>
  </p:sldLayoutIdLst>
  <p:txStyles>
    <p:titleStyle>
      <a:lvl1pPr algn="l" rtl="0" fontAlgn="base">
        <a:lnSpc>
          <a:spcPct val="90000"/>
        </a:lnSpc>
        <a:spcBef>
          <a:spcPct val="0"/>
        </a:spcBef>
        <a:spcAft>
          <a:spcPct val="0"/>
        </a:spcAft>
        <a:defRPr sz="4400" b="1" kern="1200">
          <a:solidFill>
            <a:schemeClr val="tx1"/>
          </a:solidFill>
          <a:latin typeface="+mj-lt"/>
          <a:ea typeface="+mj-ea"/>
          <a:cs typeface="+mj-cs"/>
        </a:defRPr>
      </a:lvl1pPr>
      <a:lvl2pPr algn="l" rtl="0" fontAlgn="base">
        <a:lnSpc>
          <a:spcPct val="90000"/>
        </a:lnSpc>
        <a:spcBef>
          <a:spcPct val="0"/>
        </a:spcBef>
        <a:spcAft>
          <a:spcPct val="0"/>
        </a:spcAft>
        <a:defRPr sz="4400" b="1">
          <a:solidFill>
            <a:schemeClr val="tx1"/>
          </a:solidFill>
          <a:latin typeface="Myriad Pro" panose="020B0503030403020204" pitchFamily="34" charset="0"/>
        </a:defRPr>
      </a:lvl2pPr>
      <a:lvl3pPr algn="l" rtl="0" fontAlgn="base">
        <a:lnSpc>
          <a:spcPct val="90000"/>
        </a:lnSpc>
        <a:spcBef>
          <a:spcPct val="0"/>
        </a:spcBef>
        <a:spcAft>
          <a:spcPct val="0"/>
        </a:spcAft>
        <a:defRPr sz="4400" b="1">
          <a:solidFill>
            <a:schemeClr val="tx1"/>
          </a:solidFill>
          <a:latin typeface="Myriad Pro" panose="020B0503030403020204" pitchFamily="34" charset="0"/>
        </a:defRPr>
      </a:lvl3pPr>
      <a:lvl4pPr algn="l" rtl="0" fontAlgn="base">
        <a:lnSpc>
          <a:spcPct val="90000"/>
        </a:lnSpc>
        <a:spcBef>
          <a:spcPct val="0"/>
        </a:spcBef>
        <a:spcAft>
          <a:spcPct val="0"/>
        </a:spcAft>
        <a:defRPr sz="4400" b="1">
          <a:solidFill>
            <a:schemeClr val="tx1"/>
          </a:solidFill>
          <a:latin typeface="Myriad Pro" panose="020B0503030403020204" pitchFamily="34" charset="0"/>
        </a:defRPr>
      </a:lvl4pPr>
      <a:lvl5pPr algn="l" rtl="0" fontAlgn="base">
        <a:lnSpc>
          <a:spcPct val="90000"/>
        </a:lnSpc>
        <a:spcBef>
          <a:spcPct val="0"/>
        </a:spcBef>
        <a:spcAft>
          <a:spcPct val="0"/>
        </a:spcAft>
        <a:defRPr sz="4400" b="1">
          <a:solidFill>
            <a:schemeClr val="tx1"/>
          </a:solidFill>
          <a:latin typeface="Myriad Pro" panose="020B0503030403020204" pitchFamily="34" charset="0"/>
        </a:defRPr>
      </a:lvl5pPr>
      <a:lvl6pPr marL="457200" algn="l" rtl="0" fontAlgn="base">
        <a:lnSpc>
          <a:spcPct val="90000"/>
        </a:lnSpc>
        <a:spcBef>
          <a:spcPct val="0"/>
        </a:spcBef>
        <a:spcAft>
          <a:spcPct val="0"/>
        </a:spcAft>
        <a:defRPr sz="4400" b="1">
          <a:solidFill>
            <a:schemeClr val="tx1"/>
          </a:solidFill>
          <a:latin typeface="Myriad Pro" panose="020B0503030403020204" pitchFamily="34" charset="0"/>
        </a:defRPr>
      </a:lvl6pPr>
      <a:lvl7pPr marL="914400" algn="l" rtl="0" fontAlgn="base">
        <a:lnSpc>
          <a:spcPct val="90000"/>
        </a:lnSpc>
        <a:spcBef>
          <a:spcPct val="0"/>
        </a:spcBef>
        <a:spcAft>
          <a:spcPct val="0"/>
        </a:spcAft>
        <a:defRPr sz="4400" b="1">
          <a:solidFill>
            <a:schemeClr val="tx1"/>
          </a:solidFill>
          <a:latin typeface="Myriad Pro" panose="020B0503030403020204" pitchFamily="34" charset="0"/>
        </a:defRPr>
      </a:lvl7pPr>
      <a:lvl8pPr marL="1371600" algn="l" rtl="0" fontAlgn="base">
        <a:lnSpc>
          <a:spcPct val="90000"/>
        </a:lnSpc>
        <a:spcBef>
          <a:spcPct val="0"/>
        </a:spcBef>
        <a:spcAft>
          <a:spcPct val="0"/>
        </a:spcAft>
        <a:defRPr sz="4400" b="1">
          <a:solidFill>
            <a:schemeClr val="tx1"/>
          </a:solidFill>
          <a:latin typeface="Myriad Pro" panose="020B0503030403020204" pitchFamily="34" charset="0"/>
        </a:defRPr>
      </a:lvl8pPr>
      <a:lvl9pPr marL="1828800" algn="l" rtl="0" fontAlgn="base">
        <a:lnSpc>
          <a:spcPct val="90000"/>
        </a:lnSpc>
        <a:spcBef>
          <a:spcPct val="0"/>
        </a:spcBef>
        <a:spcAft>
          <a:spcPct val="0"/>
        </a:spcAft>
        <a:defRPr sz="4400" b="1">
          <a:solidFill>
            <a:schemeClr val="tx1"/>
          </a:solidFill>
          <a:latin typeface="Myriad Pro" panose="020B050303040302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j-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j-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2" name="Otsikon paikkamerkki 1">
            <a:extLst>
              <a:ext uri="{FF2B5EF4-FFF2-40B4-BE49-F238E27FC236}">
                <a16:creationId xmlns:a16="http://schemas.microsoft.com/office/drawing/2014/main" id="{EB57CFD1-DE27-486E-A28D-988D7D753B71}"/>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p>
            <a:pPr lvl="0"/>
            <a:r>
              <a:rPr lang="fi-FI" altLang="en-US" dirty="0"/>
              <a:t>Muokkaa </a:t>
            </a:r>
            <a:r>
              <a:rPr lang="fi-FI" altLang="en-US" dirty="0" err="1"/>
              <a:t>ots</a:t>
            </a:r>
            <a:r>
              <a:rPr lang="fi-FI" altLang="en-US" dirty="0"/>
              <a:t>. </a:t>
            </a:r>
            <a:r>
              <a:rPr lang="fi-FI" altLang="en-US" dirty="0" err="1"/>
              <a:t>perustyyl</a:t>
            </a:r>
            <a:r>
              <a:rPr lang="fi-FI" altLang="en-US" dirty="0"/>
              <a:t>. </a:t>
            </a:r>
            <a:r>
              <a:rPr lang="fi-FI" altLang="en-US" dirty="0" err="1"/>
              <a:t>napsautt</a:t>
            </a:r>
            <a:r>
              <a:rPr lang="fi-FI" altLang="en-US" dirty="0"/>
              <a:t>.</a:t>
            </a:r>
            <a:endParaRPr lang="en-GB" altLang="en-US" dirty="0"/>
          </a:p>
        </p:txBody>
      </p:sp>
      <p:sp>
        <p:nvSpPr>
          <p:cNvPr id="10243" name="Tekstin paikkamerkki 2">
            <a:extLst>
              <a:ext uri="{FF2B5EF4-FFF2-40B4-BE49-F238E27FC236}">
                <a16:creationId xmlns:a16="http://schemas.microsoft.com/office/drawing/2014/main" id="{57B7EE03-4EB6-40AA-8639-428920B6E232}"/>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p>
            <a:pPr lvl="0"/>
            <a:r>
              <a:rPr lang="fi-FI" altLang="en-US" dirty="0"/>
              <a:t>Muokkaa tekstin perustyylejä</a:t>
            </a:r>
          </a:p>
          <a:p>
            <a:pPr lvl="1"/>
            <a:r>
              <a:rPr lang="fi-FI" altLang="en-US" dirty="0"/>
              <a:t>toinen taso</a:t>
            </a:r>
          </a:p>
          <a:p>
            <a:pPr lvl="2"/>
            <a:r>
              <a:rPr lang="fi-FI" altLang="en-US" dirty="0"/>
              <a:t>kolmas taso</a:t>
            </a:r>
          </a:p>
          <a:p>
            <a:pPr lvl="3"/>
            <a:r>
              <a:rPr lang="fi-FI" altLang="en-US" dirty="0"/>
              <a:t>neljäs taso</a:t>
            </a:r>
          </a:p>
          <a:p>
            <a:pPr lvl="4"/>
            <a:r>
              <a:rPr lang="fi-FI" altLang="en-US" dirty="0"/>
              <a:t>viides taso</a:t>
            </a:r>
            <a:endParaRPr lang="en-GB" altLang="en-US" dirty="0"/>
          </a:p>
        </p:txBody>
      </p:sp>
      <p:pic>
        <p:nvPicPr>
          <p:cNvPr id="10244" name="Kuva 4" descr="Kuva, joka sisältää kohteen clipart-kuva, ruokailuvälineet&#10;&#10;Kuvaus luotu, erittäin korkea luotettavuus">
            <a:extLst>
              <a:ext uri="{FF2B5EF4-FFF2-40B4-BE49-F238E27FC236}">
                <a16:creationId xmlns:a16="http://schemas.microsoft.com/office/drawing/2014/main" id="{362565F8-5988-49F8-9B74-40E09E075C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83813" y="6311900"/>
            <a:ext cx="1844675"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07" r:id="rId1"/>
  </p:sldLayoutIdLst>
  <p:txStyles>
    <p:titleStyle>
      <a:lvl1pPr algn="l" rtl="0" fontAlgn="base">
        <a:lnSpc>
          <a:spcPct val="90000"/>
        </a:lnSpc>
        <a:spcBef>
          <a:spcPct val="0"/>
        </a:spcBef>
        <a:spcAft>
          <a:spcPct val="0"/>
        </a:spcAft>
        <a:defRPr sz="4400" b="1" kern="1200">
          <a:solidFill>
            <a:schemeClr val="tx1"/>
          </a:solidFill>
          <a:latin typeface="+mj-lt"/>
          <a:ea typeface="+mj-ea"/>
          <a:cs typeface="+mj-cs"/>
        </a:defRPr>
      </a:lvl1pPr>
      <a:lvl2pPr algn="l" rtl="0" fontAlgn="base">
        <a:lnSpc>
          <a:spcPct val="90000"/>
        </a:lnSpc>
        <a:spcBef>
          <a:spcPct val="0"/>
        </a:spcBef>
        <a:spcAft>
          <a:spcPct val="0"/>
        </a:spcAft>
        <a:defRPr sz="4400" b="1">
          <a:solidFill>
            <a:schemeClr val="tx1"/>
          </a:solidFill>
          <a:latin typeface="Myriad Pro" panose="020B0503030403020204" pitchFamily="34" charset="0"/>
        </a:defRPr>
      </a:lvl2pPr>
      <a:lvl3pPr algn="l" rtl="0" fontAlgn="base">
        <a:lnSpc>
          <a:spcPct val="90000"/>
        </a:lnSpc>
        <a:spcBef>
          <a:spcPct val="0"/>
        </a:spcBef>
        <a:spcAft>
          <a:spcPct val="0"/>
        </a:spcAft>
        <a:defRPr sz="4400" b="1">
          <a:solidFill>
            <a:schemeClr val="tx1"/>
          </a:solidFill>
          <a:latin typeface="Myriad Pro" panose="020B0503030403020204" pitchFamily="34" charset="0"/>
        </a:defRPr>
      </a:lvl3pPr>
      <a:lvl4pPr algn="l" rtl="0" fontAlgn="base">
        <a:lnSpc>
          <a:spcPct val="90000"/>
        </a:lnSpc>
        <a:spcBef>
          <a:spcPct val="0"/>
        </a:spcBef>
        <a:spcAft>
          <a:spcPct val="0"/>
        </a:spcAft>
        <a:defRPr sz="4400" b="1">
          <a:solidFill>
            <a:schemeClr val="tx1"/>
          </a:solidFill>
          <a:latin typeface="Myriad Pro" panose="020B0503030403020204" pitchFamily="34" charset="0"/>
        </a:defRPr>
      </a:lvl4pPr>
      <a:lvl5pPr algn="l" rtl="0" fontAlgn="base">
        <a:lnSpc>
          <a:spcPct val="90000"/>
        </a:lnSpc>
        <a:spcBef>
          <a:spcPct val="0"/>
        </a:spcBef>
        <a:spcAft>
          <a:spcPct val="0"/>
        </a:spcAft>
        <a:defRPr sz="4400" b="1">
          <a:solidFill>
            <a:schemeClr val="tx1"/>
          </a:solidFill>
          <a:latin typeface="Myriad Pro" panose="020B0503030403020204" pitchFamily="34" charset="0"/>
        </a:defRPr>
      </a:lvl5pPr>
      <a:lvl6pPr marL="457200" algn="l" rtl="0" fontAlgn="base">
        <a:lnSpc>
          <a:spcPct val="90000"/>
        </a:lnSpc>
        <a:spcBef>
          <a:spcPct val="0"/>
        </a:spcBef>
        <a:spcAft>
          <a:spcPct val="0"/>
        </a:spcAft>
        <a:defRPr sz="4400" b="1">
          <a:solidFill>
            <a:schemeClr val="tx1"/>
          </a:solidFill>
          <a:latin typeface="Myriad Pro" panose="020B0503030403020204" pitchFamily="34" charset="0"/>
        </a:defRPr>
      </a:lvl6pPr>
      <a:lvl7pPr marL="914400" algn="l" rtl="0" fontAlgn="base">
        <a:lnSpc>
          <a:spcPct val="90000"/>
        </a:lnSpc>
        <a:spcBef>
          <a:spcPct val="0"/>
        </a:spcBef>
        <a:spcAft>
          <a:spcPct val="0"/>
        </a:spcAft>
        <a:defRPr sz="4400" b="1">
          <a:solidFill>
            <a:schemeClr val="tx1"/>
          </a:solidFill>
          <a:latin typeface="Myriad Pro" panose="020B0503030403020204" pitchFamily="34" charset="0"/>
        </a:defRPr>
      </a:lvl7pPr>
      <a:lvl8pPr marL="1371600" algn="l" rtl="0" fontAlgn="base">
        <a:lnSpc>
          <a:spcPct val="90000"/>
        </a:lnSpc>
        <a:spcBef>
          <a:spcPct val="0"/>
        </a:spcBef>
        <a:spcAft>
          <a:spcPct val="0"/>
        </a:spcAft>
        <a:defRPr sz="4400" b="1">
          <a:solidFill>
            <a:schemeClr val="tx1"/>
          </a:solidFill>
          <a:latin typeface="Myriad Pro" panose="020B0503030403020204" pitchFamily="34" charset="0"/>
        </a:defRPr>
      </a:lvl8pPr>
      <a:lvl9pPr marL="1828800" algn="l" rtl="0" fontAlgn="base">
        <a:lnSpc>
          <a:spcPct val="90000"/>
        </a:lnSpc>
        <a:spcBef>
          <a:spcPct val="0"/>
        </a:spcBef>
        <a:spcAft>
          <a:spcPct val="0"/>
        </a:spcAft>
        <a:defRPr sz="4400" b="1">
          <a:solidFill>
            <a:schemeClr val="tx1"/>
          </a:solidFill>
          <a:latin typeface="Myriad Pro" panose="020B0503030403020204" pitchFamily="34" charset="0"/>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j-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j-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j-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D8D8E44-4385-40D1-A74A-F4A9E0950B4E}"/>
              </a:ext>
            </a:extLst>
          </p:cNvPr>
          <p:cNvSpPr>
            <a:spLocks noGrp="1"/>
          </p:cNvSpPr>
          <p:nvPr>
            <p:ph type="ctrTitle"/>
          </p:nvPr>
        </p:nvSpPr>
        <p:spPr/>
        <p:txBody>
          <a:bodyPr>
            <a:normAutofit fontScale="90000"/>
          </a:bodyPr>
          <a:lstStyle/>
          <a:p>
            <a:pPr>
              <a:spcBef>
                <a:spcPts val="0"/>
              </a:spcBef>
              <a:spcAft>
                <a:spcPts val="0"/>
              </a:spcAft>
            </a:pPr>
            <a:r>
              <a:rPr lang="fi-FI" sz="6600" dirty="0">
                <a:solidFill>
                  <a:schemeClr val="bg1"/>
                </a:solidFill>
              </a:rPr>
              <a:t>Kauppakamarin Vientijohtajabarometri</a:t>
            </a:r>
            <a:endParaRPr lang="en-GB" sz="2400" dirty="0">
              <a:solidFill>
                <a:schemeClr val="bg1"/>
              </a:solidFill>
            </a:endParaRPr>
          </a:p>
        </p:txBody>
      </p:sp>
      <p:sp>
        <p:nvSpPr>
          <p:cNvPr id="3" name="Alaotsikko 2">
            <a:extLst>
              <a:ext uri="{FF2B5EF4-FFF2-40B4-BE49-F238E27FC236}">
                <a16:creationId xmlns:a16="http://schemas.microsoft.com/office/drawing/2014/main" id="{2BE82DA1-0F8F-42C8-B3A0-0A88C7D5AEC8}"/>
              </a:ext>
            </a:extLst>
          </p:cNvPr>
          <p:cNvSpPr>
            <a:spLocks noGrp="1"/>
          </p:cNvSpPr>
          <p:nvPr>
            <p:ph type="subTitle" idx="1"/>
          </p:nvPr>
        </p:nvSpPr>
        <p:spPr/>
        <p:txBody>
          <a:bodyPr>
            <a:normAutofit/>
          </a:bodyPr>
          <a:lstStyle/>
          <a:p>
            <a:endParaRPr lang="en-GB" dirty="0"/>
          </a:p>
          <a:p>
            <a:r>
              <a:rPr lang="en-GB" dirty="0"/>
              <a:t>30</a:t>
            </a:r>
            <a:r>
              <a:rPr lang="en-GB" dirty="0">
                <a:solidFill>
                  <a:schemeClr val="bg1"/>
                </a:solidFill>
              </a:rPr>
              <a:t>.4.2020</a:t>
            </a:r>
          </a:p>
        </p:txBody>
      </p:sp>
    </p:spTree>
    <p:extLst>
      <p:ext uri="{BB962C8B-B14F-4D97-AF65-F5344CB8AC3E}">
        <p14:creationId xmlns:p14="http://schemas.microsoft.com/office/powerpoint/2010/main" val="6602731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2F11208-4A3D-49A8-8DC9-3A45AEAAE375}"/>
              </a:ext>
            </a:extLst>
          </p:cNvPr>
          <p:cNvSpPr>
            <a:spLocks noGrp="1"/>
          </p:cNvSpPr>
          <p:nvPr>
            <p:ph type="title"/>
          </p:nvPr>
        </p:nvSpPr>
        <p:spPr>
          <a:xfrm>
            <a:off x="838200" y="365125"/>
            <a:ext cx="10515600" cy="495487"/>
          </a:xfrm>
        </p:spPr>
        <p:txBody>
          <a:bodyPr>
            <a:normAutofit/>
          </a:bodyPr>
          <a:lstStyle/>
          <a:p>
            <a:r>
              <a:rPr lang="en-US" sz="2800" dirty="0" err="1"/>
              <a:t>Kaupan</a:t>
            </a:r>
            <a:r>
              <a:rPr lang="en-US" sz="2800" dirty="0"/>
              <a:t> </a:t>
            </a:r>
            <a:r>
              <a:rPr lang="en-US" sz="2800" dirty="0" err="1"/>
              <a:t>rahoituksen</a:t>
            </a:r>
            <a:r>
              <a:rPr lang="en-US" sz="2800" dirty="0"/>
              <a:t> </a:t>
            </a:r>
            <a:r>
              <a:rPr lang="en-US" sz="2800" dirty="0" err="1"/>
              <a:t>saatavuus</a:t>
            </a:r>
            <a:r>
              <a:rPr lang="en-US" sz="2800" dirty="0"/>
              <a:t> </a:t>
            </a:r>
            <a:endParaRPr lang="fi-FI" sz="2800" dirty="0"/>
          </a:p>
        </p:txBody>
      </p:sp>
      <p:sp>
        <p:nvSpPr>
          <p:cNvPr id="6" name="Tekstiruutu 5">
            <a:extLst>
              <a:ext uri="{FF2B5EF4-FFF2-40B4-BE49-F238E27FC236}">
                <a16:creationId xmlns:a16="http://schemas.microsoft.com/office/drawing/2014/main" id="{168E9EF1-C163-4769-91BB-B4DB47D68081}"/>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444D9EF0-AF6F-48EF-905B-BE311438A342}"/>
              </a:ext>
            </a:extLst>
          </p:cNvPr>
          <p:cNvGraphicFramePr>
            <a:graphicFrameLocks noGrp="1"/>
          </p:cNvGraphicFramePr>
          <p:nvPr>
            <p:ph idx="1"/>
            <p:extLst>
              <p:ext uri="{D42A27DB-BD31-4B8C-83A1-F6EECF244321}">
                <p14:modId xmlns:p14="http://schemas.microsoft.com/office/powerpoint/2010/main" val="1636393112"/>
              </p:ext>
            </p:extLst>
          </p:nvPr>
        </p:nvGraphicFramePr>
        <p:xfrm>
          <a:off x="838200" y="1825625"/>
          <a:ext cx="8364166" cy="466725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737557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DA86437-C153-4F03-BE24-B0FC2C30AFED}"/>
              </a:ext>
            </a:extLst>
          </p:cNvPr>
          <p:cNvSpPr>
            <a:spLocks noGrp="1"/>
          </p:cNvSpPr>
          <p:nvPr>
            <p:ph type="title"/>
          </p:nvPr>
        </p:nvSpPr>
        <p:spPr>
          <a:xfrm>
            <a:off x="838200" y="365126"/>
            <a:ext cx="8395447" cy="943721"/>
          </a:xfrm>
        </p:spPr>
        <p:txBody>
          <a:bodyPr>
            <a:normAutofit/>
          </a:bodyPr>
          <a:lstStyle/>
          <a:p>
            <a:r>
              <a:rPr lang="en-US" sz="2800" dirty="0" err="1"/>
              <a:t>Logistiikan</a:t>
            </a:r>
            <a:r>
              <a:rPr lang="en-US" sz="2800" dirty="0"/>
              <a:t> tai </a:t>
            </a:r>
            <a:r>
              <a:rPr lang="en-US" sz="2800" dirty="0" err="1"/>
              <a:t>kuljetusten</a:t>
            </a:r>
            <a:r>
              <a:rPr lang="en-US" sz="2800" dirty="0"/>
              <a:t> </a:t>
            </a:r>
            <a:r>
              <a:rPr lang="en-US" sz="2800" dirty="0" err="1"/>
              <a:t>häiriöt</a:t>
            </a:r>
            <a:r>
              <a:rPr lang="en-US" sz="2800" dirty="0"/>
              <a:t> </a:t>
            </a:r>
            <a:r>
              <a:rPr lang="en-US" sz="2800" dirty="0" err="1"/>
              <a:t>kuten</a:t>
            </a:r>
            <a:r>
              <a:rPr lang="en-US" sz="2800" dirty="0"/>
              <a:t> </a:t>
            </a:r>
            <a:r>
              <a:rPr lang="en-US" sz="2800" dirty="0" err="1"/>
              <a:t>konttipula</a:t>
            </a:r>
            <a:r>
              <a:rPr lang="en-US" sz="2800" dirty="0"/>
              <a:t> tai </a:t>
            </a:r>
            <a:r>
              <a:rPr lang="en-US" sz="2800" dirty="0" err="1"/>
              <a:t>vähentyneet</a:t>
            </a:r>
            <a:r>
              <a:rPr lang="en-US" sz="2800" dirty="0"/>
              <a:t> </a:t>
            </a:r>
            <a:r>
              <a:rPr lang="en-US" sz="2800" dirty="0" err="1"/>
              <a:t>kuljetusreitit</a:t>
            </a:r>
            <a:endParaRPr lang="fi-FI" sz="2800" dirty="0"/>
          </a:p>
        </p:txBody>
      </p:sp>
      <p:sp>
        <p:nvSpPr>
          <p:cNvPr id="6" name="Tekstiruutu 5">
            <a:extLst>
              <a:ext uri="{FF2B5EF4-FFF2-40B4-BE49-F238E27FC236}">
                <a16:creationId xmlns:a16="http://schemas.microsoft.com/office/drawing/2014/main" id="{25CF3023-6505-468E-86A8-5EF342A02ADE}"/>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963CFB36-BBE7-46D6-AA33-5B6E27802EFB}"/>
              </a:ext>
            </a:extLst>
          </p:cNvPr>
          <p:cNvGraphicFramePr>
            <a:graphicFrameLocks noGrp="1"/>
          </p:cNvGraphicFramePr>
          <p:nvPr>
            <p:ph idx="1"/>
            <p:extLst>
              <p:ext uri="{D42A27DB-BD31-4B8C-83A1-F6EECF244321}">
                <p14:modId xmlns:p14="http://schemas.microsoft.com/office/powerpoint/2010/main" val="1113900985"/>
              </p:ext>
            </p:extLst>
          </p:nvPr>
        </p:nvGraphicFramePr>
        <p:xfrm>
          <a:off x="838200" y="1825624"/>
          <a:ext cx="8395447" cy="466724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446089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70D8EE4-8E4E-45F4-8F39-AC18E3F7D623}"/>
              </a:ext>
            </a:extLst>
          </p:cNvPr>
          <p:cNvSpPr>
            <a:spLocks noGrp="1"/>
          </p:cNvSpPr>
          <p:nvPr>
            <p:ph type="title"/>
          </p:nvPr>
        </p:nvSpPr>
        <p:spPr>
          <a:xfrm>
            <a:off x="838200" y="365126"/>
            <a:ext cx="8395447" cy="997510"/>
          </a:xfrm>
        </p:spPr>
        <p:txBody>
          <a:bodyPr>
            <a:normAutofit/>
          </a:bodyPr>
          <a:lstStyle/>
          <a:p>
            <a:r>
              <a:rPr lang="en-US" sz="2800" dirty="0" err="1"/>
              <a:t>Tuotantoketjuhaasteet</a:t>
            </a:r>
            <a:r>
              <a:rPr lang="en-US" sz="2800" dirty="0"/>
              <a:t> </a:t>
            </a:r>
            <a:r>
              <a:rPr lang="en-US" sz="2800" dirty="0" err="1"/>
              <a:t>kuten</a:t>
            </a:r>
            <a:r>
              <a:rPr lang="en-US" sz="2800" dirty="0"/>
              <a:t> </a:t>
            </a:r>
            <a:r>
              <a:rPr lang="en-US" sz="2800" dirty="0" err="1"/>
              <a:t>komponentti</a:t>
            </a:r>
            <a:r>
              <a:rPr lang="en-US" sz="2800" dirty="0"/>
              <a:t> tai </a:t>
            </a:r>
            <a:r>
              <a:rPr lang="en-US" sz="2800" dirty="0" err="1"/>
              <a:t>raaka-ainepula</a:t>
            </a:r>
            <a:endParaRPr lang="fi-FI" sz="2800" dirty="0"/>
          </a:p>
        </p:txBody>
      </p:sp>
      <p:sp>
        <p:nvSpPr>
          <p:cNvPr id="6" name="Tekstiruutu 5">
            <a:extLst>
              <a:ext uri="{FF2B5EF4-FFF2-40B4-BE49-F238E27FC236}">
                <a16:creationId xmlns:a16="http://schemas.microsoft.com/office/drawing/2014/main" id="{65DC6E80-DD14-474D-B16E-05C5AAD0D9DB}"/>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70389D0C-BEA5-4176-9FC6-1D33C6C97C0D}"/>
              </a:ext>
            </a:extLst>
          </p:cNvPr>
          <p:cNvGraphicFramePr>
            <a:graphicFrameLocks noGrp="1"/>
          </p:cNvGraphicFramePr>
          <p:nvPr>
            <p:ph idx="1"/>
            <p:extLst>
              <p:ext uri="{D42A27DB-BD31-4B8C-83A1-F6EECF244321}">
                <p14:modId xmlns:p14="http://schemas.microsoft.com/office/powerpoint/2010/main" val="2227964795"/>
              </p:ext>
            </p:extLst>
          </p:nvPr>
        </p:nvGraphicFramePr>
        <p:xfrm>
          <a:off x="838201" y="1825624"/>
          <a:ext cx="8315528" cy="456544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91978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092EDC1-3479-4E72-BFA5-BE6D7B0AAC5E}"/>
              </a:ext>
            </a:extLst>
          </p:cNvPr>
          <p:cNvSpPr>
            <a:spLocks noGrp="1"/>
          </p:cNvSpPr>
          <p:nvPr>
            <p:ph type="title"/>
          </p:nvPr>
        </p:nvSpPr>
        <p:spPr>
          <a:xfrm>
            <a:off x="838200" y="365126"/>
            <a:ext cx="8341659" cy="898898"/>
          </a:xfrm>
        </p:spPr>
        <p:txBody>
          <a:bodyPr>
            <a:normAutofit/>
          </a:bodyPr>
          <a:lstStyle/>
          <a:p>
            <a:r>
              <a:rPr lang="en-US" sz="2800" dirty="0" err="1"/>
              <a:t>Työvoimahaasteet</a:t>
            </a:r>
            <a:r>
              <a:rPr lang="en-US" sz="2800" dirty="0"/>
              <a:t> – </a:t>
            </a:r>
            <a:r>
              <a:rPr lang="en-US" sz="2800" dirty="0" err="1"/>
              <a:t>työntekijöiden</a:t>
            </a:r>
            <a:r>
              <a:rPr lang="en-US" sz="2800" dirty="0"/>
              <a:t> </a:t>
            </a:r>
            <a:r>
              <a:rPr lang="en-US" sz="2800" dirty="0" err="1"/>
              <a:t>liikkuvuus</a:t>
            </a:r>
            <a:r>
              <a:rPr lang="en-US" sz="2800" dirty="0"/>
              <a:t> </a:t>
            </a:r>
            <a:r>
              <a:rPr lang="en-US" sz="2800" dirty="0" err="1"/>
              <a:t>kuten</a:t>
            </a:r>
            <a:r>
              <a:rPr lang="en-US" sz="2800" dirty="0"/>
              <a:t> </a:t>
            </a:r>
            <a:r>
              <a:rPr lang="en-US" sz="2800" dirty="0" err="1"/>
              <a:t>matkustusrajoitukset</a:t>
            </a:r>
            <a:r>
              <a:rPr lang="en-US" sz="2800" dirty="0"/>
              <a:t> maiden </a:t>
            </a:r>
            <a:r>
              <a:rPr lang="en-US" sz="2800" dirty="0" err="1"/>
              <a:t>kesken</a:t>
            </a:r>
            <a:r>
              <a:rPr lang="en-US" sz="2800" dirty="0"/>
              <a:t> </a:t>
            </a:r>
            <a:endParaRPr lang="fi-FI" sz="2800" dirty="0"/>
          </a:p>
        </p:txBody>
      </p:sp>
      <p:sp>
        <p:nvSpPr>
          <p:cNvPr id="6" name="Tekstiruutu 5">
            <a:extLst>
              <a:ext uri="{FF2B5EF4-FFF2-40B4-BE49-F238E27FC236}">
                <a16:creationId xmlns:a16="http://schemas.microsoft.com/office/drawing/2014/main" id="{6BFD3538-5A4D-43B8-8CAF-F8180932DF45}"/>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8054DAEB-BBEB-4CBB-BB18-51CD8237C183}"/>
              </a:ext>
            </a:extLst>
          </p:cNvPr>
          <p:cNvGraphicFramePr>
            <a:graphicFrameLocks noGrp="1"/>
          </p:cNvGraphicFramePr>
          <p:nvPr>
            <p:ph idx="1"/>
            <p:extLst>
              <p:ext uri="{D42A27DB-BD31-4B8C-83A1-F6EECF244321}">
                <p14:modId xmlns:p14="http://schemas.microsoft.com/office/powerpoint/2010/main" val="1307557065"/>
              </p:ext>
            </p:extLst>
          </p:nvPr>
        </p:nvGraphicFramePr>
        <p:xfrm>
          <a:off x="838200" y="1825625"/>
          <a:ext cx="8341659" cy="453626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543192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17D1F93C-727C-4904-9358-180360E7C176}"/>
              </a:ext>
            </a:extLst>
          </p:cNvPr>
          <p:cNvSpPr>
            <a:spLocks noGrp="1"/>
          </p:cNvSpPr>
          <p:nvPr>
            <p:ph type="title"/>
          </p:nvPr>
        </p:nvSpPr>
        <p:spPr>
          <a:xfrm>
            <a:off x="838200" y="365126"/>
            <a:ext cx="8323729" cy="997510"/>
          </a:xfrm>
        </p:spPr>
        <p:txBody>
          <a:bodyPr>
            <a:normAutofit/>
          </a:bodyPr>
          <a:lstStyle/>
          <a:p>
            <a:r>
              <a:rPr lang="en-US" sz="2800" dirty="0" err="1"/>
              <a:t>Joku</a:t>
            </a:r>
            <a:r>
              <a:rPr lang="en-US" sz="2800" dirty="0"/>
              <a:t> </a:t>
            </a:r>
            <a:r>
              <a:rPr lang="en-US" sz="2800" dirty="0" err="1"/>
              <a:t>muu</a:t>
            </a:r>
            <a:r>
              <a:rPr lang="en-US" sz="2800" dirty="0"/>
              <a:t> </a:t>
            </a:r>
            <a:r>
              <a:rPr lang="en-US" sz="2800" dirty="0" err="1"/>
              <a:t>ongelma</a:t>
            </a:r>
            <a:r>
              <a:rPr lang="en-US" sz="2800" dirty="0"/>
              <a:t> tai </a:t>
            </a:r>
            <a:r>
              <a:rPr lang="en-US" sz="2800" dirty="0" err="1"/>
              <a:t>markkinahäiriö</a:t>
            </a:r>
            <a:r>
              <a:rPr lang="en-US" sz="2800" dirty="0"/>
              <a:t>, </a:t>
            </a:r>
            <a:r>
              <a:rPr lang="en-US" sz="2800" dirty="0" err="1"/>
              <a:t>mikä</a:t>
            </a:r>
            <a:r>
              <a:rPr lang="en-US" sz="2800" dirty="0"/>
              <a:t>? (</a:t>
            </a:r>
            <a:r>
              <a:rPr lang="en-US" sz="2800" dirty="0" err="1"/>
              <a:t>Tarkentakaa</a:t>
            </a:r>
            <a:r>
              <a:rPr lang="en-US" sz="2800" dirty="0"/>
              <a:t> </a:t>
            </a:r>
            <a:r>
              <a:rPr lang="en-US" sz="2800" dirty="0" err="1"/>
              <a:t>seuraavassa</a:t>
            </a:r>
            <a:r>
              <a:rPr lang="en-US" sz="2800" dirty="0"/>
              <a:t> </a:t>
            </a:r>
            <a:r>
              <a:rPr lang="en-US" sz="2800" dirty="0" err="1"/>
              <a:t>kysymyksessä</a:t>
            </a:r>
            <a:r>
              <a:rPr lang="en-US" sz="2800" dirty="0"/>
              <a:t>)</a:t>
            </a:r>
            <a:endParaRPr lang="fi-FI" sz="2800" dirty="0"/>
          </a:p>
        </p:txBody>
      </p:sp>
      <p:sp>
        <p:nvSpPr>
          <p:cNvPr id="2" name="Tekstiruutu 1">
            <a:extLst>
              <a:ext uri="{FF2B5EF4-FFF2-40B4-BE49-F238E27FC236}">
                <a16:creationId xmlns:a16="http://schemas.microsoft.com/office/drawing/2014/main" id="{9132F9E0-4F34-45A2-A7A5-C6E9FD08B800}"/>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8" name="ChartObject">
            <a:extLst>
              <a:ext uri="{FF2B5EF4-FFF2-40B4-BE49-F238E27FC236}">
                <a16:creationId xmlns:a16="http://schemas.microsoft.com/office/drawing/2014/main" id="{965EE2B0-55BE-4056-BD68-459F6A15C50C}"/>
              </a:ext>
            </a:extLst>
          </p:cNvPr>
          <p:cNvGraphicFramePr>
            <a:graphicFrameLocks noGrp="1"/>
          </p:cNvGraphicFramePr>
          <p:nvPr>
            <p:ph idx="1"/>
            <p:extLst>
              <p:ext uri="{D42A27DB-BD31-4B8C-83A1-F6EECF244321}">
                <p14:modId xmlns:p14="http://schemas.microsoft.com/office/powerpoint/2010/main" val="3430721654"/>
              </p:ext>
            </p:extLst>
          </p:nvPr>
        </p:nvGraphicFramePr>
        <p:xfrm>
          <a:off x="838200" y="1825624"/>
          <a:ext cx="8323729" cy="451680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040635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78567A6-E7B2-4AB0-B2B8-B12C65955303}"/>
              </a:ext>
            </a:extLst>
          </p:cNvPr>
          <p:cNvSpPr>
            <a:spLocks noGrp="1"/>
          </p:cNvSpPr>
          <p:nvPr>
            <p:ph type="title"/>
          </p:nvPr>
        </p:nvSpPr>
        <p:spPr>
          <a:xfrm>
            <a:off x="838200" y="365125"/>
            <a:ext cx="8359588" cy="1325563"/>
          </a:xfrm>
        </p:spPr>
        <p:txBody>
          <a:bodyPr>
            <a:normAutofit/>
          </a:bodyPr>
          <a:lstStyle/>
          <a:p>
            <a:r>
              <a:rPr lang="en-US" sz="2800" dirty="0" err="1"/>
              <a:t>Tarkentaisitteko</a:t>
            </a:r>
            <a:r>
              <a:rPr lang="en-US" sz="2800" dirty="0"/>
              <a:t> </a:t>
            </a:r>
            <a:r>
              <a:rPr lang="en-US" sz="2800" dirty="0" err="1"/>
              <a:t>vastaustanne</a:t>
            </a:r>
            <a:r>
              <a:rPr lang="en-US" sz="2800" dirty="0"/>
              <a:t> </a:t>
            </a:r>
            <a:r>
              <a:rPr lang="en-US" sz="2800" dirty="0" err="1"/>
              <a:t>edelliseen</a:t>
            </a:r>
            <a:r>
              <a:rPr lang="en-US" sz="2800" dirty="0"/>
              <a:t> </a:t>
            </a:r>
            <a:r>
              <a:rPr lang="en-US" sz="2800" dirty="0" err="1"/>
              <a:t>kysymykseen</a:t>
            </a:r>
            <a:r>
              <a:rPr lang="en-US" sz="2800" dirty="0"/>
              <a:t> (</a:t>
            </a:r>
            <a:r>
              <a:rPr lang="en-US" sz="2800" dirty="0" err="1"/>
              <a:t>Joku</a:t>
            </a:r>
            <a:r>
              <a:rPr lang="en-US" sz="2800" dirty="0"/>
              <a:t> </a:t>
            </a:r>
            <a:r>
              <a:rPr lang="en-US" sz="2800" dirty="0" err="1"/>
              <a:t>muu</a:t>
            </a:r>
            <a:r>
              <a:rPr lang="en-US" sz="2800" dirty="0"/>
              <a:t> </a:t>
            </a:r>
            <a:r>
              <a:rPr lang="en-US" sz="2800" dirty="0" err="1"/>
              <a:t>ongelma</a:t>
            </a:r>
            <a:r>
              <a:rPr lang="en-US" sz="2800" dirty="0"/>
              <a:t> tai </a:t>
            </a:r>
            <a:r>
              <a:rPr lang="en-US" sz="2800" dirty="0" err="1"/>
              <a:t>markkinahäiriö</a:t>
            </a:r>
            <a:r>
              <a:rPr lang="en-US" sz="2800" dirty="0"/>
              <a:t>, </a:t>
            </a:r>
            <a:r>
              <a:rPr lang="en-US" sz="2800" dirty="0" err="1"/>
              <a:t>mikä</a:t>
            </a:r>
            <a:r>
              <a:rPr lang="en-US" sz="2800" dirty="0"/>
              <a:t>?):</a:t>
            </a:r>
            <a:endParaRPr lang="fi-FI" sz="2800" dirty="0"/>
          </a:p>
        </p:txBody>
      </p:sp>
      <p:sp>
        <p:nvSpPr>
          <p:cNvPr id="3" name="Sisällön paikkamerkki 2">
            <a:extLst>
              <a:ext uri="{FF2B5EF4-FFF2-40B4-BE49-F238E27FC236}">
                <a16:creationId xmlns:a16="http://schemas.microsoft.com/office/drawing/2014/main" id="{90657ABA-E1A5-4843-92AD-FC94AB7C93A8}"/>
              </a:ext>
            </a:extLst>
          </p:cNvPr>
          <p:cNvSpPr>
            <a:spLocks noGrp="1"/>
          </p:cNvSpPr>
          <p:nvPr>
            <p:ph idx="1"/>
          </p:nvPr>
        </p:nvSpPr>
        <p:spPr>
          <a:xfrm>
            <a:off x="838200" y="1825624"/>
            <a:ext cx="8359588" cy="4584903"/>
          </a:xfrm>
        </p:spPr>
        <p:txBody>
          <a:bodyPr>
            <a:normAutofit fontScale="92500" lnSpcReduction="10000"/>
          </a:bodyPr>
          <a:lstStyle/>
          <a:p>
            <a:pPr>
              <a:lnSpc>
                <a:spcPct val="100000"/>
              </a:lnSpc>
              <a:spcBef>
                <a:spcPts val="0"/>
              </a:spcBef>
            </a:pPr>
            <a:r>
              <a:rPr lang="fi-FI" sz="1900" dirty="0"/>
              <a:t>Messuja peruttu</a:t>
            </a:r>
          </a:p>
          <a:p>
            <a:pPr>
              <a:lnSpc>
                <a:spcPct val="100000"/>
              </a:lnSpc>
              <a:spcBef>
                <a:spcPts val="0"/>
              </a:spcBef>
            </a:pPr>
            <a:r>
              <a:rPr lang="fi-FI" sz="1900" dirty="0"/>
              <a:t>Matkustus ongelmat, ei saada asiakkaita Suomeen ja projektit ei etene matkustuskieltojen takia</a:t>
            </a:r>
          </a:p>
          <a:p>
            <a:pPr>
              <a:lnSpc>
                <a:spcPct val="100000"/>
              </a:lnSpc>
              <a:spcBef>
                <a:spcPts val="0"/>
              </a:spcBef>
            </a:pPr>
            <a:r>
              <a:rPr lang="fi-FI" sz="1900" dirty="0"/>
              <a:t>Rahoituksen hankkiminen vaikeutunut huomattavasti, ja pankit jossain määrin käyttävät tätä poikkeuksellista tilannetta hyväksi vaatimuksissaan.</a:t>
            </a:r>
          </a:p>
          <a:p>
            <a:pPr>
              <a:lnSpc>
                <a:spcPct val="100000"/>
              </a:lnSpc>
              <a:spcBef>
                <a:spcPts val="0"/>
              </a:spcBef>
            </a:pPr>
            <a:r>
              <a:rPr lang="fi-FI" sz="1900" dirty="0"/>
              <a:t>Kehittyviin maihin suuntautuneille projekteille on haastavaa löytää kaupallisia pankkeja mukaan (vaikka Finnvera on mukana hankkeissa).</a:t>
            </a:r>
          </a:p>
          <a:p>
            <a:pPr>
              <a:lnSpc>
                <a:spcPct val="100000"/>
              </a:lnSpc>
              <a:spcBef>
                <a:spcPts val="0"/>
              </a:spcBef>
            </a:pPr>
            <a:r>
              <a:rPr lang="fi-FI" sz="1900" dirty="0"/>
              <a:t>Markkinointi ja myyntitoimet ovat keskeytyneet täysin matkustuskieltojen takia. Tämä tulee näkymään syksyn ja ensivuoden tilauskannassa suurena romahduksena.</a:t>
            </a:r>
          </a:p>
          <a:p>
            <a:pPr>
              <a:lnSpc>
                <a:spcPct val="100000"/>
              </a:lnSpc>
              <a:spcBef>
                <a:spcPts val="0"/>
              </a:spcBef>
            </a:pPr>
            <a:r>
              <a:rPr lang="fi-FI" sz="1900" dirty="0"/>
              <a:t>Kysyntä joillakin </a:t>
            </a:r>
            <a:r>
              <a:rPr lang="fi-FI" sz="1900" dirty="0" err="1"/>
              <a:t>businesssektoreilla</a:t>
            </a:r>
            <a:r>
              <a:rPr lang="fi-FI" sz="1900" dirty="0"/>
              <a:t> heikentynyt.</a:t>
            </a:r>
          </a:p>
          <a:p>
            <a:pPr>
              <a:lnSpc>
                <a:spcPct val="100000"/>
              </a:lnSpc>
              <a:spcBef>
                <a:spcPts val="0"/>
              </a:spcBef>
            </a:pPr>
            <a:r>
              <a:rPr lang="fi-FI" sz="1900" dirty="0" err="1"/>
              <a:t>Covid</a:t>
            </a:r>
            <a:r>
              <a:rPr lang="fi-FI" sz="1900" dirty="0"/>
              <a:t> 19 on pysäyttänyt koko urheiluvähittäiskaupan EU-alueella. </a:t>
            </a:r>
          </a:p>
          <a:p>
            <a:pPr>
              <a:lnSpc>
                <a:spcPct val="100000"/>
              </a:lnSpc>
              <a:spcBef>
                <a:spcPts val="0"/>
              </a:spcBef>
            </a:pPr>
            <a:r>
              <a:rPr lang="fi-FI" sz="1900" dirty="0"/>
              <a:t>Kysynnän väheneminen erityisesti öljyteollisuudessa.</a:t>
            </a:r>
          </a:p>
          <a:p>
            <a:pPr>
              <a:lnSpc>
                <a:spcPct val="100000"/>
              </a:lnSpc>
              <a:spcBef>
                <a:spcPts val="0"/>
              </a:spcBef>
            </a:pPr>
            <a:r>
              <a:rPr lang="fi-FI" sz="1900" dirty="0"/>
              <a:t>Valmistuksen aikaisen rahoituksen saaminen.</a:t>
            </a:r>
          </a:p>
          <a:p>
            <a:pPr>
              <a:lnSpc>
                <a:spcPct val="100000"/>
              </a:lnSpc>
              <a:spcBef>
                <a:spcPts val="0"/>
              </a:spcBef>
            </a:pPr>
            <a:r>
              <a:rPr lang="fi-FI" sz="1900" dirty="0"/>
              <a:t>Vientitoiminta pysähtynyt. Juomatoimiala. Kotimaahan ei voi myydä/markkinoida kun lainsäädäntö estää.</a:t>
            </a:r>
          </a:p>
          <a:p>
            <a:pPr>
              <a:lnSpc>
                <a:spcPct val="100000"/>
              </a:lnSpc>
              <a:spcBef>
                <a:spcPts val="0"/>
              </a:spcBef>
            </a:pPr>
            <a:r>
              <a:rPr lang="fi-FI" sz="1900" dirty="0"/>
              <a:t>Kysyntä vaikuttaisi laskevan</a:t>
            </a:r>
          </a:p>
          <a:p>
            <a:pPr>
              <a:lnSpc>
                <a:spcPct val="100000"/>
              </a:lnSpc>
              <a:spcBef>
                <a:spcPts val="0"/>
              </a:spcBef>
            </a:pPr>
            <a:r>
              <a:rPr lang="fi-FI" sz="1900" dirty="0"/>
              <a:t>Kuluttajien ostovoiman lasku, ravintoloiden ja kahviloiden sulkeminen.</a:t>
            </a:r>
          </a:p>
          <a:p>
            <a:pPr>
              <a:lnSpc>
                <a:spcPct val="100000"/>
              </a:lnSpc>
              <a:spcBef>
                <a:spcPts val="0"/>
              </a:spcBef>
            </a:pPr>
            <a:endParaRPr lang="fi-FI" sz="1500" dirty="0"/>
          </a:p>
        </p:txBody>
      </p:sp>
      <p:sp>
        <p:nvSpPr>
          <p:cNvPr id="6" name="Tekstiruutu 5">
            <a:extLst>
              <a:ext uri="{FF2B5EF4-FFF2-40B4-BE49-F238E27FC236}">
                <a16:creationId xmlns:a16="http://schemas.microsoft.com/office/drawing/2014/main" id="{A6730C2E-3430-4B04-B8E3-605CA2A919C8}"/>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spTree>
    <p:extLst>
      <p:ext uri="{BB962C8B-B14F-4D97-AF65-F5344CB8AC3E}">
        <p14:creationId xmlns:p14="http://schemas.microsoft.com/office/powerpoint/2010/main" val="3087300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B914ABF-3D2D-4F78-9AFC-D09CE9D17CFC}"/>
              </a:ext>
            </a:extLst>
          </p:cNvPr>
          <p:cNvSpPr>
            <a:spLocks noGrp="1"/>
          </p:cNvSpPr>
          <p:nvPr>
            <p:ph type="title"/>
          </p:nvPr>
        </p:nvSpPr>
        <p:spPr/>
        <p:txBody>
          <a:bodyPr/>
          <a:lstStyle/>
          <a:p>
            <a:r>
              <a:rPr lang="fi-FI" dirty="0"/>
              <a:t>Vientiyritysten kommentteja markkinatilanteesta</a:t>
            </a:r>
          </a:p>
        </p:txBody>
      </p:sp>
      <p:sp>
        <p:nvSpPr>
          <p:cNvPr id="3" name="Sisällön paikkamerkki 2">
            <a:extLst>
              <a:ext uri="{FF2B5EF4-FFF2-40B4-BE49-F238E27FC236}">
                <a16:creationId xmlns:a16="http://schemas.microsoft.com/office/drawing/2014/main" id="{8B83A543-206C-49BE-83A3-D7741F29156A}"/>
              </a:ext>
            </a:extLst>
          </p:cNvPr>
          <p:cNvSpPr>
            <a:spLocks noGrp="1"/>
          </p:cNvSpPr>
          <p:nvPr>
            <p:ph idx="1"/>
          </p:nvPr>
        </p:nvSpPr>
        <p:spPr/>
        <p:txBody>
          <a:bodyPr/>
          <a:lstStyle/>
          <a:p>
            <a:pPr marL="0" indent="0">
              <a:buNone/>
            </a:pPr>
            <a:r>
              <a:rPr lang="fi-FI" sz="1800" dirty="0"/>
              <a:t>”</a:t>
            </a:r>
            <a:r>
              <a:rPr lang="fi-FI" sz="1800" i="1" dirty="0"/>
              <a:t>Varastot täyttyvät, asiakkaat peruuttavat uusia tilaisuuksia, vaativat pitkiä 1-3 vuoden maksuaikoja tai jättävät jo toimitetut tilaukset maksamatta ilman syytä. Useissa maissa vientikauppa on pysähtynyt kokonaan, surkein markkinatilanne kahdeksaan vuoteen ja heikkenee koko ajan</a:t>
            </a:r>
            <a:r>
              <a:rPr lang="fi-FI" sz="1800" dirty="0"/>
              <a:t>”.</a:t>
            </a:r>
          </a:p>
          <a:p>
            <a:pPr marL="0" indent="0">
              <a:buNone/>
            </a:pPr>
            <a:r>
              <a:rPr lang="fi-FI" sz="1800" dirty="0"/>
              <a:t>”</a:t>
            </a:r>
            <a:r>
              <a:rPr lang="fi-FI" sz="1800" i="1" dirty="0"/>
              <a:t>Rahoituksen hankkiminen vaikeutunut huomattavasti, ja pankit jossain määrin käyttävät tätä poikkeuksellista tilannetta hyväksi vaatimuksissaan. Kehittyviin maihin suuntautuneille projekteille on haastavaa löytää kaupallisia pankkeja mukaan (vaikka Finnvera on mukana hankkeissa).”</a:t>
            </a:r>
          </a:p>
          <a:p>
            <a:pPr marL="0" indent="0">
              <a:buNone/>
            </a:pPr>
            <a:r>
              <a:rPr lang="fi-FI" sz="1800" i="1" dirty="0"/>
              <a:t>Rahoituksen saaminen kestää liian kauan. Nyt pitäisi pystyä tekemään tuotantotilauksia syksyyn. Kassa kuivaa, kun liikevaihto on tyssännyt.</a:t>
            </a:r>
          </a:p>
          <a:p>
            <a:pPr marL="0" indent="0">
              <a:buNone/>
            </a:pPr>
            <a:r>
              <a:rPr lang="fi-FI" sz="1800" i="1" dirty="0"/>
              <a:t>”Markkinointi ja myyntitoimet ovat keskeytyneet täysin matkustuskieltojen takia. Tämä tulee näkymään syksyn ja ensivuoden tilauskannassa suurena romahduksena.”</a:t>
            </a:r>
          </a:p>
          <a:p>
            <a:pPr marL="0" indent="0">
              <a:buNone/>
            </a:pPr>
            <a:r>
              <a:rPr lang="fi-FI" sz="1800" i="1" dirty="0"/>
              <a:t>”Kysynnän romahtaminen. Viennin osuus on ollut n. 90 % liikevaihdosta. Tuotteemme ovat investointitavaroita, joiden kysyntä elpyy vasta sitten kun asiakkaiden luottamus omaan talouteensa on palautunut ennalleen. Asiakasmaksujen viiveet, luottovakuutusten saannin tiukentuminen.”</a:t>
            </a:r>
          </a:p>
          <a:p>
            <a:pPr marL="0" indent="0">
              <a:buNone/>
            </a:pPr>
            <a:endParaRPr lang="fi-FI" sz="1800" i="1" dirty="0"/>
          </a:p>
          <a:p>
            <a:pPr marL="0" indent="0">
              <a:buNone/>
            </a:pPr>
            <a:endParaRPr lang="fi-FI" sz="1800" i="1" dirty="0"/>
          </a:p>
          <a:p>
            <a:pPr marL="0" indent="0">
              <a:buNone/>
            </a:pPr>
            <a:endParaRPr lang="fi-FI" sz="1800" dirty="0"/>
          </a:p>
          <a:p>
            <a:endParaRPr lang="fi-FI" dirty="0"/>
          </a:p>
        </p:txBody>
      </p:sp>
    </p:spTree>
    <p:extLst>
      <p:ext uri="{BB962C8B-B14F-4D97-AF65-F5344CB8AC3E}">
        <p14:creationId xmlns:p14="http://schemas.microsoft.com/office/powerpoint/2010/main" val="22355160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AACA022-2F36-473D-90F1-A79632DFC317}"/>
              </a:ext>
            </a:extLst>
          </p:cNvPr>
          <p:cNvSpPr>
            <a:spLocks noGrp="1"/>
          </p:cNvSpPr>
          <p:nvPr>
            <p:ph type="title"/>
          </p:nvPr>
        </p:nvSpPr>
        <p:spPr/>
        <p:txBody>
          <a:bodyPr/>
          <a:lstStyle/>
          <a:p>
            <a:r>
              <a:rPr lang="fi-FI" dirty="0"/>
              <a:t>Vientiyritysten kommentteja markkinatilanteesta</a:t>
            </a:r>
          </a:p>
        </p:txBody>
      </p:sp>
      <p:sp>
        <p:nvSpPr>
          <p:cNvPr id="3" name="Sisällön paikkamerkki 2">
            <a:extLst>
              <a:ext uri="{FF2B5EF4-FFF2-40B4-BE49-F238E27FC236}">
                <a16:creationId xmlns:a16="http://schemas.microsoft.com/office/drawing/2014/main" id="{5673B849-2203-455C-A2A5-1F0FA0C9B3FC}"/>
              </a:ext>
            </a:extLst>
          </p:cNvPr>
          <p:cNvSpPr>
            <a:spLocks noGrp="1"/>
          </p:cNvSpPr>
          <p:nvPr>
            <p:ph idx="1"/>
          </p:nvPr>
        </p:nvSpPr>
        <p:spPr/>
        <p:txBody>
          <a:bodyPr>
            <a:normAutofit/>
          </a:bodyPr>
          <a:lstStyle/>
          <a:p>
            <a:pPr marL="0" indent="0">
              <a:buNone/>
            </a:pPr>
            <a:r>
              <a:rPr lang="fi-FI" sz="1800" i="1" dirty="0"/>
              <a:t>”Vientikaupassa EU:n ulkopuolelle tarvitaan usein legalisoituja dokumentteja. Prosessi on nyt erittäin hidas ja Kauppakamari on ainoa, jonka leimat saa sujuvasti. Suomessa vanha maistraatti, nykyinen DVV palvelee vain heikosti saatavana olevalla ajanvarauksella ja UM postitse. Kun samaa hitautta on myös kohdemaissa, prosessi hidastuu kohtuuttomasti. Olisi kilpailuetu suomalaisille yrityksille, jos homma saataisiin täällä nopeaksi. Olen ollut nopeutusehdotusten muodossa yhteydessä viranomaisiin, mutta eipä ole asialle mitään tapahtunut. Yksi julkinen notaari ja legalisointikeskus, palvelupiste Helsingin päässä toimisi paremmin.”</a:t>
            </a:r>
          </a:p>
          <a:p>
            <a:pPr marL="0" indent="0">
              <a:buNone/>
            </a:pPr>
            <a:r>
              <a:rPr lang="fi-FI" sz="1800" i="1" dirty="0"/>
              <a:t>”Monen asiakkaamme tehtaat olivat suljettuina kansallisten koronarajoitusten johdosta. Onnistuimme kuitenkin neuvottelemaan tavaroiden vastaanoton, mutta luonnollisesti tämä johtaa varastojen täyttymiseen asiakkailla ja sitä kautta uudet toimitukset siirtyvät kunnes asiakas saa liiketoimintansa taas käyntiin. 95 % tuotannostamme menee vientiin, iso apu on ollut että pohjoismaat ovat olleet "auki" ja että meillä on asiakkaita ympäri maailman, tällöin on aina joku asiakas auki.”</a:t>
            </a:r>
          </a:p>
          <a:p>
            <a:pPr marL="0" indent="0">
              <a:buNone/>
            </a:pPr>
            <a:r>
              <a:rPr lang="fi-FI" sz="1800" i="1" dirty="0"/>
              <a:t>”Yritykseni on pörssiyhtiötä edustava agentuuriliike ja myyntialue Pohjois-Afrikka. Kaupankäynti on koronaviruksesta johtuen loppunut melkein kokonaan huhti-toukokuulle, kesäkuun tilanne vielä epäselvä, samoin tietysti Q3. Huonoin tilanne koko 8 -vuotta kestäneen liiketoiminnan aikana.”</a:t>
            </a:r>
          </a:p>
        </p:txBody>
      </p:sp>
    </p:spTree>
    <p:extLst>
      <p:ext uri="{BB962C8B-B14F-4D97-AF65-F5344CB8AC3E}">
        <p14:creationId xmlns:p14="http://schemas.microsoft.com/office/powerpoint/2010/main" val="1252194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DB68A8-F519-480F-821C-56DDBCE07D5C}"/>
              </a:ext>
            </a:extLst>
          </p:cNvPr>
          <p:cNvSpPr>
            <a:spLocks noGrp="1"/>
          </p:cNvSpPr>
          <p:nvPr>
            <p:ph type="title"/>
          </p:nvPr>
        </p:nvSpPr>
        <p:spPr/>
        <p:txBody>
          <a:bodyPr/>
          <a:lstStyle/>
          <a:p>
            <a:r>
              <a:rPr lang="fi-FI" dirty="0"/>
              <a:t>Vientiyritysten kommentteja markkinatilanteesta</a:t>
            </a:r>
          </a:p>
        </p:txBody>
      </p:sp>
      <p:sp>
        <p:nvSpPr>
          <p:cNvPr id="3" name="Sisällön paikkamerkki 2">
            <a:extLst>
              <a:ext uri="{FF2B5EF4-FFF2-40B4-BE49-F238E27FC236}">
                <a16:creationId xmlns:a16="http://schemas.microsoft.com/office/drawing/2014/main" id="{A88B8282-8EAB-4047-9B2C-848F38DE44AF}"/>
              </a:ext>
            </a:extLst>
          </p:cNvPr>
          <p:cNvSpPr>
            <a:spLocks noGrp="1"/>
          </p:cNvSpPr>
          <p:nvPr>
            <p:ph idx="1"/>
          </p:nvPr>
        </p:nvSpPr>
        <p:spPr/>
        <p:txBody>
          <a:bodyPr>
            <a:normAutofit lnSpcReduction="10000"/>
          </a:bodyPr>
          <a:lstStyle/>
          <a:p>
            <a:pPr marL="0" indent="0">
              <a:buNone/>
            </a:pPr>
            <a:r>
              <a:rPr lang="fi-FI" sz="1800" i="1" dirty="0"/>
              <a:t>”Euron vahvuus suhteessa kruunuun on haaste. Kilpailukyky kilpailijoita vastaan heikentynyt. Markkinaosuuden puolustaminen on vaikeata. Vaikutus on pitkäkestoinen. Kun tilanne tasaantuu, on vaikea taas vakuuttaa asiakkaat muuttamaan hankintaosuuksiaan eri toimittajien välillä. Ehdottoman tärkeää pitää huoli teollisuuden kilpailukyvystä. vaikutuspiirissä olevat työvoimakulu sekä energia avainasemassa.”</a:t>
            </a:r>
          </a:p>
          <a:p>
            <a:pPr marL="0" indent="0">
              <a:buNone/>
            </a:pPr>
            <a:r>
              <a:rPr lang="fi-FI" sz="1800" i="1" dirty="0"/>
              <a:t>”Ostajamaissa, Euroopassa ja Pohjois-Afrikassa ostajat ovat nyt kovin passiivisia uusien kauppojen suhteen. Tämä pandemiaksi levinnyt COVID-19 koronakriisi vaikuttaa vientikaupassa kohdemaiden maahantuojien ostohalukkuuteen, ja meille vientiyrityksenä tämä on iso haaste. Kauppaa syntyi maalis-huhtikuussa jo huonommin ja myös uuttaa kauppaa syntyy touko- ja kesäkuussa hyvin vähän.”</a:t>
            </a:r>
          </a:p>
          <a:p>
            <a:pPr marL="0" indent="0">
              <a:buNone/>
            </a:pPr>
            <a:r>
              <a:rPr lang="fi-FI" sz="1800" i="1" dirty="0"/>
              <a:t>”Työntekijöiden liikkuvuus: Tärkeimmät markkinointitapahtumat kuten kansainväliset messut ja kongressit jäävät pois. Muuta: yleinen varovaisuus, vaikka alamme on sairaaladiagnostiikka.”</a:t>
            </a:r>
          </a:p>
          <a:p>
            <a:pPr marL="0" indent="0">
              <a:buNone/>
            </a:pPr>
            <a:r>
              <a:rPr lang="fi-FI" sz="1800" i="1" dirty="0"/>
              <a:t>”Koronakriisi: toimitukset jäissä, liikkuminen kielletty, maksuehdot kiristetty.”</a:t>
            </a:r>
          </a:p>
          <a:p>
            <a:pPr marL="0" indent="0">
              <a:buNone/>
            </a:pPr>
            <a:r>
              <a:rPr lang="fi-FI" sz="1800" i="1" dirty="0"/>
              <a:t>”Metsäteollisuuden raaka-ainepohja mukautuu, sahatavaran vienti, tukkipuun ja kuitupuun hakkuut. Tasapaino on vaikea säilyttää, jos sahatavara ei mene kaupaksi. Paperimarkkina on heikentynyt.”</a:t>
            </a:r>
          </a:p>
          <a:p>
            <a:pPr marL="0" indent="0">
              <a:buNone/>
            </a:pPr>
            <a:r>
              <a:rPr lang="fi-FI" sz="1800" i="1" dirty="0"/>
              <a:t>”Kansainvälisiä tarjouspyyntöjä on peruutettu.”</a:t>
            </a:r>
          </a:p>
          <a:p>
            <a:endParaRPr lang="fi-FI" sz="1800" i="1" dirty="0"/>
          </a:p>
        </p:txBody>
      </p:sp>
    </p:spTree>
    <p:extLst>
      <p:ext uri="{BB962C8B-B14F-4D97-AF65-F5344CB8AC3E}">
        <p14:creationId xmlns:p14="http://schemas.microsoft.com/office/powerpoint/2010/main" val="27290865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50319C7-1D09-4554-9DDC-A1A87274D2EE}"/>
              </a:ext>
            </a:extLst>
          </p:cNvPr>
          <p:cNvSpPr>
            <a:spLocks noGrp="1"/>
          </p:cNvSpPr>
          <p:nvPr>
            <p:ph type="title"/>
          </p:nvPr>
        </p:nvSpPr>
        <p:spPr/>
        <p:txBody>
          <a:bodyPr/>
          <a:lstStyle/>
          <a:p>
            <a:r>
              <a:rPr lang="fi-FI" dirty="0"/>
              <a:t>Vientiyritysten kommentteja markkinatilanteesta</a:t>
            </a:r>
          </a:p>
        </p:txBody>
      </p:sp>
      <p:sp>
        <p:nvSpPr>
          <p:cNvPr id="3" name="Sisällön paikkamerkki 2">
            <a:extLst>
              <a:ext uri="{FF2B5EF4-FFF2-40B4-BE49-F238E27FC236}">
                <a16:creationId xmlns:a16="http://schemas.microsoft.com/office/drawing/2014/main" id="{ACC81A0F-A6F6-4ED8-98C4-5E12E90DBCE2}"/>
              </a:ext>
            </a:extLst>
          </p:cNvPr>
          <p:cNvSpPr>
            <a:spLocks noGrp="1"/>
          </p:cNvSpPr>
          <p:nvPr>
            <p:ph idx="1"/>
          </p:nvPr>
        </p:nvSpPr>
        <p:spPr/>
        <p:txBody>
          <a:bodyPr>
            <a:normAutofit lnSpcReduction="10000"/>
          </a:bodyPr>
          <a:lstStyle/>
          <a:p>
            <a:pPr marL="0" indent="0">
              <a:buNone/>
            </a:pPr>
            <a:r>
              <a:rPr lang="fi-FI" sz="1800" i="1" dirty="0"/>
              <a:t>”Lähes kaikki liiketoimintayksiköt laskevat, ja ne asiakkaat jotka toimivat, saavat esimerkiksi pienempiä limiittejä - olemme kiristäneet linjaa. Kysyntä on vaikeasti ennustettavissa, hiljentyminen tulee vastaan. Julkisen tukirahoituksen puute.”</a:t>
            </a:r>
          </a:p>
          <a:p>
            <a:pPr marL="0" indent="0">
              <a:buNone/>
            </a:pPr>
            <a:r>
              <a:rPr lang="fi-FI" sz="1800" i="1" dirty="0"/>
              <a:t>”Markkinan epävarma tilanne ja erityisesti toisen markkina-alueen markkinatilanteen ennakoimisen vaikeus - meidän tapauksessa esim. USA. Kaikki näkevät, että USA:n koronatilanteen hoidon katastrofaaliset virheet, viiveet ja puutteet tulevat realisoitumaan rajusti. Jos jätetään inhimilliset seikat huomioimatta, pelkästään työttömyystilastoja katsomalla näkee, että vaikutukset yritysten investointeihin tulevat olemaan merkittäviä mikä väistämättä tulee vaikuttamaan kansainväliseen kysyntään viiveellä. Juuri tästä syystä ennakoiminen on vaikeaa; mitä tulee tapahtumaan, kuinka voimakas vaikutus on ja koska se tulee näkymään. Ja mikä vaikutus tällä kaikella tulee olemaan esim. euro-USD -kurssiin ... Mikä tulee olemaan vaikutus oman markkinan suosimiseen, tuleeko lisää tullirajoituksia?”</a:t>
            </a:r>
          </a:p>
          <a:p>
            <a:pPr marL="0" indent="0">
              <a:buNone/>
            </a:pPr>
            <a:r>
              <a:rPr lang="fi-FI" sz="1800" i="1" dirty="0"/>
              <a:t>”Protektionismin odotettava lisääntyminen USA:n markkinoilla.”</a:t>
            </a:r>
          </a:p>
          <a:p>
            <a:pPr marL="0" indent="0">
              <a:buNone/>
            </a:pPr>
            <a:r>
              <a:rPr lang="fi-FI" sz="1800" i="1" dirty="0"/>
              <a:t>”Kysynnän nopea laskeminen päätöksenteon hidastuessa.”</a:t>
            </a:r>
          </a:p>
          <a:p>
            <a:pPr marL="0" indent="0">
              <a:buNone/>
            </a:pPr>
            <a:r>
              <a:rPr lang="fi-FI" sz="1800" i="1" dirty="0"/>
              <a:t>”Eksperttien matkustuskielto tuotannon tarkastuksiin Venäjältä Suomeen - sarjatuotesertifikaattien saanti on vaikeutunut.”</a:t>
            </a:r>
          </a:p>
          <a:p>
            <a:endParaRPr lang="fi-FI" dirty="0"/>
          </a:p>
        </p:txBody>
      </p:sp>
    </p:spTree>
    <p:extLst>
      <p:ext uri="{BB962C8B-B14F-4D97-AF65-F5344CB8AC3E}">
        <p14:creationId xmlns:p14="http://schemas.microsoft.com/office/powerpoint/2010/main" val="42915117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B3737AB-A648-4E2C-8CCF-824E0CC675A9}"/>
              </a:ext>
            </a:extLst>
          </p:cNvPr>
          <p:cNvSpPr>
            <a:spLocks noGrp="1"/>
          </p:cNvSpPr>
          <p:nvPr>
            <p:ph type="ctrTitle"/>
          </p:nvPr>
        </p:nvSpPr>
        <p:spPr>
          <a:xfrm>
            <a:off x="1524000" y="1122362"/>
            <a:ext cx="9144000" cy="2866932"/>
          </a:xfrm>
        </p:spPr>
        <p:txBody>
          <a:bodyPr>
            <a:normAutofit fontScale="90000"/>
          </a:bodyPr>
          <a:lstStyle/>
          <a:p>
            <a:r>
              <a:rPr lang="en-US" dirty="0" err="1">
                <a:solidFill>
                  <a:schemeClr val="bg1"/>
                </a:solidFill>
              </a:rPr>
              <a:t>Perustiedot</a:t>
            </a:r>
            <a:r>
              <a:rPr lang="en-US" dirty="0">
                <a:solidFill>
                  <a:schemeClr val="bg1"/>
                </a:solidFill>
              </a:rPr>
              <a:t> </a:t>
            </a:r>
            <a:r>
              <a:rPr lang="en-US" dirty="0" err="1">
                <a:solidFill>
                  <a:schemeClr val="bg1"/>
                </a:solidFill>
              </a:rPr>
              <a:t>yrityksestä</a:t>
            </a:r>
            <a:r>
              <a:rPr lang="en-US" dirty="0">
                <a:solidFill>
                  <a:schemeClr val="bg1"/>
                </a:solidFill>
              </a:rPr>
              <a:t> ja </a:t>
            </a:r>
            <a:r>
              <a:rPr lang="en-US" dirty="0" err="1">
                <a:solidFill>
                  <a:schemeClr val="bg1"/>
                </a:solidFill>
              </a:rPr>
              <a:t>yrityksen</a:t>
            </a:r>
            <a:r>
              <a:rPr lang="en-US" dirty="0">
                <a:solidFill>
                  <a:schemeClr val="bg1"/>
                </a:solidFill>
              </a:rPr>
              <a:t> </a:t>
            </a:r>
            <a:r>
              <a:rPr lang="en-US" dirty="0" err="1">
                <a:solidFill>
                  <a:schemeClr val="bg1"/>
                </a:solidFill>
              </a:rPr>
              <a:t>kansainvälisestä</a:t>
            </a:r>
            <a:r>
              <a:rPr lang="en-US" dirty="0">
                <a:solidFill>
                  <a:schemeClr val="bg1"/>
                </a:solidFill>
              </a:rPr>
              <a:t> </a:t>
            </a:r>
            <a:r>
              <a:rPr lang="en-US" dirty="0" err="1">
                <a:solidFill>
                  <a:schemeClr val="bg1"/>
                </a:solidFill>
              </a:rPr>
              <a:t>liiketoiminnasta</a:t>
            </a:r>
            <a:endParaRPr lang="en-US" dirty="0">
              <a:solidFill>
                <a:schemeClr val="bg1"/>
              </a:solidFill>
            </a:endParaRPr>
          </a:p>
        </p:txBody>
      </p:sp>
    </p:spTree>
    <p:extLst>
      <p:ext uri="{BB962C8B-B14F-4D97-AF65-F5344CB8AC3E}">
        <p14:creationId xmlns:p14="http://schemas.microsoft.com/office/powerpoint/2010/main" val="61562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49E518A-372D-4876-B027-740F14A9F0A3}"/>
              </a:ext>
            </a:extLst>
          </p:cNvPr>
          <p:cNvSpPr>
            <a:spLocks noGrp="1"/>
          </p:cNvSpPr>
          <p:nvPr>
            <p:ph type="title"/>
          </p:nvPr>
        </p:nvSpPr>
        <p:spPr>
          <a:xfrm>
            <a:off x="838200" y="365125"/>
            <a:ext cx="8325255" cy="1325563"/>
          </a:xfrm>
        </p:spPr>
        <p:txBody>
          <a:bodyPr>
            <a:normAutofit fontScale="90000"/>
          </a:bodyPr>
          <a:lstStyle/>
          <a:p>
            <a:r>
              <a:rPr lang="en-US" sz="2800" dirty="0" err="1"/>
              <a:t>Millä</a:t>
            </a:r>
            <a:r>
              <a:rPr lang="en-US" sz="2800" dirty="0"/>
              <a:t> </a:t>
            </a:r>
            <a:r>
              <a:rPr lang="en-US" sz="2800" dirty="0" err="1"/>
              <a:t>tavoin</a:t>
            </a:r>
            <a:r>
              <a:rPr lang="en-US" sz="2800" dirty="0"/>
              <a:t> </a:t>
            </a:r>
            <a:r>
              <a:rPr lang="en-US" sz="2800" dirty="0" err="1"/>
              <a:t>uskotte</a:t>
            </a:r>
            <a:r>
              <a:rPr lang="en-US" sz="2800" dirty="0"/>
              <a:t> </a:t>
            </a:r>
            <a:r>
              <a:rPr lang="en-US" sz="2800" dirty="0" err="1"/>
              <a:t>koronakriisin</a:t>
            </a:r>
            <a:r>
              <a:rPr lang="en-US" sz="2800" dirty="0"/>
              <a:t> ja </a:t>
            </a:r>
            <a:r>
              <a:rPr lang="en-US" sz="2800" dirty="0" err="1"/>
              <a:t>kunkin</a:t>
            </a:r>
            <a:r>
              <a:rPr lang="en-US" sz="2800" dirty="0"/>
              <a:t> </a:t>
            </a:r>
            <a:r>
              <a:rPr lang="en-US" sz="2800" dirty="0" err="1"/>
              <a:t>maan</a:t>
            </a:r>
            <a:r>
              <a:rPr lang="en-US" sz="2800" dirty="0"/>
              <a:t> </a:t>
            </a:r>
            <a:r>
              <a:rPr lang="en-US" sz="2800" dirty="0" err="1"/>
              <a:t>omien</a:t>
            </a:r>
            <a:r>
              <a:rPr lang="en-US" sz="2800" dirty="0"/>
              <a:t> </a:t>
            </a:r>
            <a:r>
              <a:rPr lang="en-US" sz="2800" dirty="0" err="1"/>
              <a:t>talouden</a:t>
            </a:r>
            <a:r>
              <a:rPr lang="en-US" sz="2800" dirty="0"/>
              <a:t> ja </a:t>
            </a:r>
            <a:r>
              <a:rPr lang="en-US" sz="2800" dirty="0" err="1"/>
              <a:t>yritysten</a:t>
            </a:r>
            <a:r>
              <a:rPr lang="en-US" sz="2800" dirty="0"/>
              <a:t> </a:t>
            </a:r>
            <a:r>
              <a:rPr lang="en-US" sz="2800" dirty="0" err="1"/>
              <a:t>tukitoimien</a:t>
            </a:r>
            <a:r>
              <a:rPr lang="en-US" sz="2800" dirty="0"/>
              <a:t> </a:t>
            </a:r>
            <a:r>
              <a:rPr lang="en-US" sz="2800" dirty="0" err="1"/>
              <a:t>vaikuttavan</a:t>
            </a:r>
            <a:r>
              <a:rPr lang="en-US" sz="2800" dirty="0"/>
              <a:t> </a:t>
            </a:r>
            <a:r>
              <a:rPr lang="en-US" sz="2800" dirty="0" err="1"/>
              <a:t>yrityksenne</a:t>
            </a:r>
            <a:r>
              <a:rPr lang="en-US" sz="2800" dirty="0"/>
              <a:t> </a:t>
            </a:r>
            <a:r>
              <a:rPr lang="en-US" sz="2800" dirty="0" err="1"/>
              <a:t>kilpailukykyyn</a:t>
            </a:r>
            <a:r>
              <a:rPr lang="en-US" sz="2800" dirty="0"/>
              <a:t> </a:t>
            </a:r>
            <a:r>
              <a:rPr lang="en-US" sz="2800" dirty="0" err="1"/>
              <a:t>keskeisillä</a:t>
            </a:r>
            <a:r>
              <a:rPr lang="en-US" sz="2800" dirty="0"/>
              <a:t> </a:t>
            </a:r>
            <a:r>
              <a:rPr lang="en-US" sz="2800" dirty="0" err="1"/>
              <a:t>kohdemarkkinoilla</a:t>
            </a:r>
            <a:r>
              <a:rPr lang="en-US" sz="2800" dirty="0"/>
              <a:t>?</a:t>
            </a:r>
            <a:endParaRPr lang="fi-FI" sz="2800" dirty="0"/>
          </a:p>
        </p:txBody>
      </p:sp>
      <p:sp>
        <p:nvSpPr>
          <p:cNvPr id="6" name="Tekstiruutu 5">
            <a:extLst>
              <a:ext uri="{FF2B5EF4-FFF2-40B4-BE49-F238E27FC236}">
                <a16:creationId xmlns:a16="http://schemas.microsoft.com/office/drawing/2014/main" id="{0F3D3EE4-F014-45F1-BC11-58AFFAC7A917}"/>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AFEADBE5-B181-411C-A1B8-6B08011DFDE0}"/>
              </a:ext>
            </a:extLst>
          </p:cNvPr>
          <p:cNvGraphicFramePr>
            <a:graphicFrameLocks noGrp="1"/>
          </p:cNvGraphicFramePr>
          <p:nvPr>
            <p:ph idx="1"/>
            <p:extLst>
              <p:ext uri="{D42A27DB-BD31-4B8C-83A1-F6EECF244321}">
                <p14:modId xmlns:p14="http://schemas.microsoft.com/office/powerpoint/2010/main" val="3497220550"/>
              </p:ext>
            </p:extLst>
          </p:nvPr>
        </p:nvGraphicFramePr>
        <p:xfrm>
          <a:off x="838200" y="1825625"/>
          <a:ext cx="8325255" cy="454599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204756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9A97B0C-8710-4702-824C-D8F0B92C9171}"/>
              </a:ext>
            </a:extLst>
          </p:cNvPr>
          <p:cNvSpPr>
            <a:spLocks noGrp="1"/>
          </p:cNvSpPr>
          <p:nvPr>
            <p:ph type="title"/>
          </p:nvPr>
        </p:nvSpPr>
        <p:spPr>
          <a:xfrm>
            <a:off x="838200" y="365125"/>
            <a:ext cx="8334983" cy="1325563"/>
          </a:xfrm>
        </p:spPr>
        <p:txBody>
          <a:bodyPr>
            <a:noAutofit/>
          </a:bodyPr>
          <a:lstStyle/>
          <a:p>
            <a:r>
              <a:rPr lang="en-US" sz="2400" dirty="0" err="1"/>
              <a:t>Mitä</a:t>
            </a:r>
            <a:r>
              <a:rPr lang="en-US" sz="2400" dirty="0"/>
              <a:t> </a:t>
            </a:r>
            <a:r>
              <a:rPr lang="en-US" sz="2400" dirty="0" err="1"/>
              <a:t>vaikutuksia</a:t>
            </a:r>
            <a:r>
              <a:rPr lang="en-US" sz="2400" dirty="0"/>
              <a:t> </a:t>
            </a:r>
            <a:r>
              <a:rPr lang="en-US" sz="2400" dirty="0" err="1"/>
              <a:t>uskotte</a:t>
            </a:r>
            <a:r>
              <a:rPr lang="en-US" sz="2400" dirty="0"/>
              <a:t> </a:t>
            </a:r>
            <a:r>
              <a:rPr lang="en-US" sz="2400" dirty="0" err="1"/>
              <a:t>eri</a:t>
            </a:r>
            <a:r>
              <a:rPr lang="en-US" sz="2400" dirty="0"/>
              <a:t> maiden </a:t>
            </a:r>
            <a:r>
              <a:rPr lang="en-US" sz="2400" dirty="0" err="1"/>
              <a:t>massiivisilla</a:t>
            </a:r>
            <a:r>
              <a:rPr lang="en-US" sz="2400" dirty="0"/>
              <a:t> </a:t>
            </a:r>
            <a:r>
              <a:rPr lang="en-US" sz="2400" dirty="0" err="1"/>
              <a:t>talouden</a:t>
            </a:r>
            <a:r>
              <a:rPr lang="en-US" sz="2400" dirty="0"/>
              <a:t> </a:t>
            </a:r>
            <a:r>
              <a:rPr lang="en-US" sz="2400" dirty="0" err="1"/>
              <a:t>tukitoimilla</a:t>
            </a:r>
            <a:r>
              <a:rPr lang="en-US" sz="2400" dirty="0"/>
              <a:t> ja </a:t>
            </a:r>
            <a:r>
              <a:rPr lang="en-US" sz="2400" dirty="0" err="1"/>
              <a:t>kansallisilla</a:t>
            </a:r>
            <a:r>
              <a:rPr lang="en-US" sz="2400" dirty="0"/>
              <a:t> </a:t>
            </a:r>
            <a:r>
              <a:rPr lang="en-US" sz="2400" dirty="0" err="1"/>
              <a:t>elvytyspaketeilla</a:t>
            </a:r>
            <a:r>
              <a:rPr lang="en-US" sz="2400" dirty="0"/>
              <a:t> </a:t>
            </a:r>
            <a:r>
              <a:rPr lang="en-US" sz="2400" dirty="0" err="1"/>
              <a:t>olevan</a:t>
            </a:r>
            <a:r>
              <a:rPr lang="en-US" sz="2400" dirty="0"/>
              <a:t> </a:t>
            </a:r>
            <a:r>
              <a:rPr lang="en-US" sz="2400" dirty="0" err="1"/>
              <a:t>toimialallanne</a:t>
            </a:r>
            <a:r>
              <a:rPr lang="en-US" sz="2400" dirty="0"/>
              <a:t> ja </a:t>
            </a:r>
            <a:r>
              <a:rPr lang="en-US" sz="2400" dirty="0" err="1"/>
              <a:t>yrityksenne</a:t>
            </a:r>
            <a:r>
              <a:rPr lang="en-US" sz="2400" dirty="0"/>
              <a:t> </a:t>
            </a:r>
            <a:r>
              <a:rPr lang="en-US" sz="2400" dirty="0" err="1"/>
              <a:t>markkinamahdollisuuksiin</a:t>
            </a:r>
            <a:r>
              <a:rPr lang="en-US" sz="2400" dirty="0"/>
              <a:t> ja </a:t>
            </a:r>
            <a:r>
              <a:rPr lang="en-US" sz="2400" dirty="0" err="1"/>
              <a:t>kysynnän</a:t>
            </a:r>
            <a:r>
              <a:rPr lang="en-US" sz="2400" dirty="0"/>
              <a:t> </a:t>
            </a:r>
            <a:r>
              <a:rPr lang="en-US" sz="2400" dirty="0" err="1"/>
              <a:t>kasvuun</a:t>
            </a:r>
            <a:r>
              <a:rPr lang="en-US" sz="2400" dirty="0"/>
              <a:t>?</a:t>
            </a:r>
            <a:endParaRPr lang="fi-FI" sz="2400" dirty="0"/>
          </a:p>
        </p:txBody>
      </p:sp>
      <p:sp>
        <p:nvSpPr>
          <p:cNvPr id="7" name="Tekstiruutu 6">
            <a:extLst>
              <a:ext uri="{FF2B5EF4-FFF2-40B4-BE49-F238E27FC236}">
                <a16:creationId xmlns:a16="http://schemas.microsoft.com/office/drawing/2014/main" id="{F3F75A40-0E43-4FBF-9756-631EB71DE891}"/>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8" name="ChartObject">
            <a:extLst>
              <a:ext uri="{FF2B5EF4-FFF2-40B4-BE49-F238E27FC236}">
                <a16:creationId xmlns:a16="http://schemas.microsoft.com/office/drawing/2014/main" id="{38370EF8-9BA1-4005-96A8-2FF57A7FD6AA}"/>
              </a:ext>
            </a:extLst>
          </p:cNvPr>
          <p:cNvGraphicFramePr>
            <a:graphicFrameLocks noGrp="1"/>
          </p:cNvGraphicFramePr>
          <p:nvPr>
            <p:ph idx="1"/>
            <p:extLst>
              <p:ext uri="{D42A27DB-BD31-4B8C-83A1-F6EECF244321}">
                <p14:modId xmlns:p14="http://schemas.microsoft.com/office/powerpoint/2010/main" val="3545490467"/>
              </p:ext>
            </p:extLst>
          </p:nvPr>
        </p:nvGraphicFramePr>
        <p:xfrm>
          <a:off x="838200" y="1825624"/>
          <a:ext cx="8334983" cy="47502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5941986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in paikkamerkki 3">
            <a:extLst>
              <a:ext uri="{FF2B5EF4-FFF2-40B4-BE49-F238E27FC236}">
                <a16:creationId xmlns:a16="http://schemas.microsoft.com/office/drawing/2014/main" id="{F4284FB6-176F-4EB4-BD74-F80CE87CC072}"/>
              </a:ext>
            </a:extLst>
          </p:cNvPr>
          <p:cNvSpPr>
            <a:spLocks noGrp="1"/>
          </p:cNvSpPr>
          <p:nvPr>
            <p:ph type="body" sz="quarter" idx="10"/>
          </p:nvPr>
        </p:nvSpPr>
        <p:spPr/>
        <p:txBody>
          <a:bodyPr>
            <a:normAutofit/>
          </a:bodyPr>
          <a:lstStyle/>
          <a:p>
            <a:pPr marL="0" indent="0">
              <a:buNone/>
            </a:pPr>
            <a:r>
              <a:rPr lang="en-US" sz="3600" b="1" dirty="0" err="1">
                <a:ea typeface="+mj-ea"/>
                <a:cs typeface="+mj-cs"/>
              </a:rPr>
              <a:t>Mitä</a:t>
            </a:r>
            <a:r>
              <a:rPr lang="en-US" sz="3600" b="1" dirty="0">
                <a:ea typeface="+mj-ea"/>
                <a:cs typeface="+mj-cs"/>
              </a:rPr>
              <a:t> </a:t>
            </a:r>
            <a:r>
              <a:rPr lang="en-US" sz="3600" b="1" dirty="0" err="1">
                <a:ea typeface="+mj-ea"/>
                <a:cs typeface="+mj-cs"/>
              </a:rPr>
              <a:t>käytännön</a:t>
            </a:r>
            <a:r>
              <a:rPr lang="en-US" sz="3600" b="1" dirty="0">
                <a:ea typeface="+mj-ea"/>
                <a:cs typeface="+mj-cs"/>
              </a:rPr>
              <a:t> </a:t>
            </a:r>
            <a:r>
              <a:rPr lang="en-US" sz="3600" b="1" dirty="0" err="1">
                <a:ea typeface="+mj-ea"/>
                <a:cs typeface="+mj-cs"/>
              </a:rPr>
              <a:t>toimia</a:t>
            </a:r>
            <a:r>
              <a:rPr lang="en-US" sz="3600" b="1" dirty="0">
                <a:ea typeface="+mj-ea"/>
                <a:cs typeface="+mj-cs"/>
              </a:rPr>
              <a:t> </a:t>
            </a:r>
            <a:r>
              <a:rPr lang="en-US" sz="3600" b="1" dirty="0" err="1">
                <a:ea typeface="+mj-ea"/>
                <a:cs typeface="+mj-cs"/>
              </a:rPr>
              <a:t>kaipaatte</a:t>
            </a:r>
            <a:r>
              <a:rPr lang="en-US" sz="3600" b="1" dirty="0">
                <a:ea typeface="+mj-ea"/>
                <a:cs typeface="+mj-cs"/>
              </a:rPr>
              <a:t> </a:t>
            </a:r>
            <a:r>
              <a:rPr lang="en-US" sz="3600" b="1" dirty="0" err="1">
                <a:ea typeface="+mj-ea"/>
                <a:cs typeface="+mj-cs"/>
              </a:rPr>
              <a:t>Suomen</a:t>
            </a:r>
            <a:r>
              <a:rPr lang="en-US" sz="3600" b="1" dirty="0">
                <a:ea typeface="+mj-ea"/>
                <a:cs typeface="+mj-cs"/>
              </a:rPr>
              <a:t> </a:t>
            </a:r>
            <a:r>
              <a:rPr lang="en-US" sz="3600" b="1" dirty="0" err="1">
                <a:ea typeface="+mj-ea"/>
                <a:cs typeface="+mj-cs"/>
              </a:rPr>
              <a:t>valtiolta</a:t>
            </a:r>
            <a:r>
              <a:rPr lang="en-US" sz="3600" b="1" dirty="0">
                <a:ea typeface="+mj-ea"/>
                <a:cs typeface="+mj-cs"/>
              </a:rPr>
              <a:t> tai </a:t>
            </a:r>
            <a:r>
              <a:rPr lang="en-US" sz="3600" b="1" dirty="0" err="1">
                <a:ea typeface="+mj-ea"/>
                <a:cs typeface="+mj-cs"/>
              </a:rPr>
              <a:t>Euroopan</a:t>
            </a:r>
            <a:r>
              <a:rPr lang="en-US" sz="3600" b="1" dirty="0">
                <a:ea typeface="+mj-ea"/>
                <a:cs typeface="+mj-cs"/>
              </a:rPr>
              <a:t> </a:t>
            </a:r>
            <a:r>
              <a:rPr lang="en-US" sz="3600" b="1" dirty="0" err="1">
                <a:ea typeface="+mj-ea"/>
                <a:cs typeface="+mj-cs"/>
              </a:rPr>
              <a:t>unionilta</a:t>
            </a:r>
            <a:r>
              <a:rPr lang="en-US" sz="3600" b="1" dirty="0">
                <a:ea typeface="+mj-ea"/>
                <a:cs typeface="+mj-cs"/>
              </a:rPr>
              <a:t> </a:t>
            </a:r>
            <a:r>
              <a:rPr lang="en-US" sz="3600" b="1" dirty="0" err="1">
                <a:ea typeface="+mj-ea"/>
                <a:cs typeface="+mj-cs"/>
              </a:rPr>
              <a:t>toimialanne</a:t>
            </a:r>
            <a:r>
              <a:rPr lang="en-US" sz="3600" b="1" dirty="0">
                <a:ea typeface="+mj-ea"/>
                <a:cs typeface="+mj-cs"/>
              </a:rPr>
              <a:t> tai </a:t>
            </a:r>
            <a:r>
              <a:rPr lang="en-US" sz="3600" b="1" dirty="0" err="1">
                <a:ea typeface="+mj-ea"/>
                <a:cs typeface="+mj-cs"/>
              </a:rPr>
              <a:t>yrityksenne</a:t>
            </a:r>
            <a:r>
              <a:rPr lang="en-US" sz="3600" b="1" dirty="0">
                <a:ea typeface="+mj-ea"/>
                <a:cs typeface="+mj-cs"/>
              </a:rPr>
              <a:t> </a:t>
            </a:r>
            <a:r>
              <a:rPr lang="en-US" sz="3600" b="1" dirty="0" err="1">
                <a:ea typeface="+mj-ea"/>
                <a:cs typeface="+mj-cs"/>
              </a:rPr>
              <a:t>käytännön</a:t>
            </a:r>
            <a:r>
              <a:rPr lang="en-US" sz="3600" b="1" dirty="0">
                <a:ea typeface="+mj-ea"/>
                <a:cs typeface="+mj-cs"/>
              </a:rPr>
              <a:t> </a:t>
            </a:r>
            <a:r>
              <a:rPr lang="en-US" sz="3600" b="1" dirty="0" err="1">
                <a:ea typeface="+mj-ea"/>
                <a:cs typeface="+mj-cs"/>
              </a:rPr>
              <a:t>markkinahaasteiden</a:t>
            </a:r>
            <a:r>
              <a:rPr lang="en-US" sz="3600" b="1" dirty="0">
                <a:ea typeface="+mj-ea"/>
                <a:cs typeface="+mj-cs"/>
              </a:rPr>
              <a:t>, </a:t>
            </a:r>
            <a:r>
              <a:rPr lang="en-US" sz="3600" b="1" dirty="0" err="1">
                <a:ea typeface="+mj-ea"/>
                <a:cs typeface="+mj-cs"/>
              </a:rPr>
              <a:t>kilpailukyvyn</a:t>
            </a:r>
            <a:r>
              <a:rPr lang="en-US" sz="3600" b="1" dirty="0">
                <a:ea typeface="+mj-ea"/>
                <a:cs typeface="+mj-cs"/>
              </a:rPr>
              <a:t> ja </a:t>
            </a:r>
            <a:r>
              <a:rPr lang="en-US" sz="3600" b="1" dirty="0" err="1">
                <a:ea typeface="+mj-ea"/>
                <a:cs typeface="+mj-cs"/>
              </a:rPr>
              <a:t>viennin</a:t>
            </a:r>
            <a:r>
              <a:rPr lang="en-US" sz="3600" b="1" dirty="0">
                <a:ea typeface="+mj-ea"/>
                <a:cs typeface="+mj-cs"/>
              </a:rPr>
              <a:t> </a:t>
            </a:r>
            <a:r>
              <a:rPr lang="en-US" sz="3600" b="1" dirty="0" err="1">
                <a:ea typeface="+mj-ea"/>
                <a:cs typeface="+mj-cs"/>
              </a:rPr>
              <a:t>turvaamiseksi</a:t>
            </a:r>
            <a:r>
              <a:rPr lang="en-US" sz="3600" b="1" dirty="0">
                <a:ea typeface="+mj-ea"/>
                <a:cs typeface="+mj-cs"/>
              </a:rPr>
              <a:t> </a:t>
            </a:r>
            <a:r>
              <a:rPr lang="en-US" sz="3600" b="1" dirty="0" err="1">
                <a:ea typeface="+mj-ea"/>
                <a:cs typeface="+mj-cs"/>
              </a:rPr>
              <a:t>jatkossa</a:t>
            </a:r>
            <a:r>
              <a:rPr lang="en-US" sz="3600" b="1" dirty="0">
                <a:ea typeface="+mj-ea"/>
                <a:cs typeface="+mj-cs"/>
              </a:rPr>
              <a:t>?</a:t>
            </a:r>
            <a:endParaRPr lang="fi-FI" sz="3600" b="1" dirty="0">
              <a:ea typeface="+mj-ea"/>
              <a:cs typeface="+mj-cs"/>
            </a:endParaRPr>
          </a:p>
        </p:txBody>
      </p:sp>
    </p:spTree>
    <p:extLst>
      <p:ext uri="{BB962C8B-B14F-4D97-AF65-F5344CB8AC3E}">
        <p14:creationId xmlns:p14="http://schemas.microsoft.com/office/powerpoint/2010/main" val="18379227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n paikkamerkki 2">
            <a:extLst>
              <a:ext uri="{FF2B5EF4-FFF2-40B4-BE49-F238E27FC236}">
                <a16:creationId xmlns:a16="http://schemas.microsoft.com/office/drawing/2014/main" id="{4B6B91C8-0EDB-490E-B4C8-D08DD1975B49}"/>
              </a:ext>
            </a:extLst>
          </p:cNvPr>
          <p:cNvSpPr>
            <a:spLocks noGrp="1"/>
          </p:cNvSpPr>
          <p:nvPr>
            <p:ph type="body" sz="quarter" idx="10"/>
          </p:nvPr>
        </p:nvSpPr>
        <p:spPr>
          <a:xfrm>
            <a:off x="838200" y="331694"/>
            <a:ext cx="10515600" cy="5791200"/>
          </a:xfrm>
        </p:spPr>
        <p:txBody>
          <a:bodyPr>
            <a:noAutofit/>
          </a:bodyPr>
          <a:lstStyle/>
          <a:p>
            <a:r>
              <a:rPr lang="fi-FI" sz="1900" dirty="0"/>
              <a:t>Logistiikkareittien pitää pysyä auki, konttikapasiteettia tulee varmentaa</a:t>
            </a:r>
          </a:p>
          <a:p>
            <a:r>
              <a:rPr lang="fi-FI" sz="1900" dirty="0"/>
              <a:t>Suoraa tukea kiinteiden kulujen kattamiseen.</a:t>
            </a:r>
          </a:p>
          <a:p>
            <a:r>
              <a:rPr lang="fi-FI" sz="1900" dirty="0"/>
              <a:t>Työnantajamaksuihin helpotuksia.</a:t>
            </a:r>
          </a:p>
          <a:p>
            <a:r>
              <a:rPr lang="fi-FI" sz="1900" dirty="0"/>
              <a:t>Panostuksia tavaran vapaan liikkumisen jatkumiseen ja entistenkin esteiden raivaamiseen.</a:t>
            </a:r>
          </a:p>
          <a:p>
            <a:r>
              <a:rPr lang="fi-FI" sz="1900" dirty="0"/>
              <a:t>Liikevaihtoveron ja työntekijämaksujen perinnän lopettaminen määräajaksi.</a:t>
            </a:r>
          </a:p>
          <a:p>
            <a:r>
              <a:rPr lang="fi-FI" sz="1900" dirty="0"/>
              <a:t>Mahdollisimman nopea paluu normaaliin!</a:t>
            </a:r>
          </a:p>
          <a:p>
            <a:r>
              <a:rPr lang="fi-FI" sz="1900" dirty="0"/>
              <a:t>Yhteiseurooppalaisia sääntöjä, joiden perusteella työperäinen liikkuminen on mahdollista ilman esim. karanteeneja.</a:t>
            </a:r>
          </a:p>
          <a:p>
            <a:r>
              <a:rPr lang="fi-FI" sz="1900" dirty="0"/>
              <a:t>Rajoitusten purkua</a:t>
            </a:r>
          </a:p>
          <a:p>
            <a:r>
              <a:rPr lang="fi-FI" sz="1900" dirty="0"/>
              <a:t>Huolehtia siitä että kuljetukset toimivat koska olemme täysin riippuvaisia raaka-aine tuonnista ja valmistavaran viennistä.</a:t>
            </a:r>
          </a:p>
          <a:p>
            <a:r>
              <a:rPr lang="fi-FI" sz="1900" dirty="0"/>
              <a:t>Tukitoimia olisi syytä kohdistaa niihin yrityksiin, joiden kassavirta tyrehtyi todistettavasti kriisin vuoksi. Olisi mielenkiintoista verrata koronakriisin ja talven lakkojen vaikutusta kansantalouteen.</a:t>
            </a:r>
          </a:p>
          <a:p>
            <a:r>
              <a:rPr lang="fi-FI" sz="1900" dirty="0"/>
              <a:t>"Pysyvämpää </a:t>
            </a:r>
            <a:r>
              <a:rPr lang="fi-FI" sz="1900" dirty="0" err="1"/>
              <a:t>joustoatyömarkkinaan</a:t>
            </a:r>
            <a:r>
              <a:rPr lang="fi-FI" sz="1900" dirty="0"/>
              <a:t>, jotta rohkeus palkata työntekijöitä kysynnän vaihteluiden mukaan </a:t>
            </a:r>
            <a:r>
              <a:rPr lang="fi-FI" sz="1900" dirty="0" err="1"/>
              <a:t>syntyy.Suomen</a:t>
            </a:r>
            <a:r>
              <a:rPr lang="fi-FI" sz="1900" dirty="0"/>
              <a:t> tukitoimet vaikka ovat olleet nopeita, ovat varsin epämääräisiä verrattuna vastaaviin </a:t>
            </a:r>
            <a:r>
              <a:rPr lang="fi-FI" sz="1900" dirty="0" err="1"/>
              <a:t>esim</a:t>
            </a:r>
            <a:r>
              <a:rPr lang="fi-FI" sz="1900" dirty="0"/>
              <a:t> Saksassa, Norjassa tai Tanskassa."</a:t>
            </a:r>
          </a:p>
        </p:txBody>
      </p:sp>
    </p:spTree>
    <p:extLst>
      <p:ext uri="{BB962C8B-B14F-4D97-AF65-F5344CB8AC3E}">
        <p14:creationId xmlns:p14="http://schemas.microsoft.com/office/powerpoint/2010/main" val="488828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DB68A8-F519-480F-821C-56DDBCE07D5C}"/>
              </a:ext>
            </a:extLst>
          </p:cNvPr>
          <p:cNvSpPr>
            <a:spLocks noGrp="1"/>
          </p:cNvSpPr>
          <p:nvPr>
            <p:ph type="title"/>
          </p:nvPr>
        </p:nvSpPr>
        <p:spPr/>
        <p:txBody>
          <a:bodyPr>
            <a:normAutofit/>
          </a:bodyPr>
          <a:lstStyle/>
          <a:p>
            <a:r>
              <a:rPr lang="fi-FI" dirty="0"/>
              <a:t>Vientiyritysten toiveita Suomen hallitukselle ja EU:lle jatkotoimista </a:t>
            </a:r>
          </a:p>
        </p:txBody>
      </p:sp>
      <p:sp>
        <p:nvSpPr>
          <p:cNvPr id="3" name="Sisällön paikkamerkki 2">
            <a:extLst>
              <a:ext uri="{FF2B5EF4-FFF2-40B4-BE49-F238E27FC236}">
                <a16:creationId xmlns:a16="http://schemas.microsoft.com/office/drawing/2014/main" id="{A88B8282-8EAB-4047-9B2C-848F38DE44AF}"/>
              </a:ext>
            </a:extLst>
          </p:cNvPr>
          <p:cNvSpPr>
            <a:spLocks noGrp="1"/>
          </p:cNvSpPr>
          <p:nvPr>
            <p:ph idx="1"/>
          </p:nvPr>
        </p:nvSpPr>
        <p:spPr/>
        <p:txBody>
          <a:bodyPr>
            <a:normAutofit/>
          </a:bodyPr>
          <a:lstStyle/>
          <a:p>
            <a:pPr marL="0" indent="0">
              <a:buNone/>
            </a:pPr>
            <a:r>
              <a:rPr lang="fi-FI" sz="1800" i="1" dirty="0"/>
              <a:t>”Olisi ehdottoman tärkeää, että valtio lähtisi jälleenvakuuttamaan luottovakuutuksia viennin saatavien turvaamiseksi Saksan, Hollannin ja Ranskan mallin mukaisesti. Finnvera joutuu nykyisten valtuuksiensa pohjalta tekemään päätöksensä itse ja se tekee koko konseptin mahdottomaksi. Lisäksi 80% kate ei ole riittävä käyttöpääomatarpeitakaan ajatellen.”</a:t>
            </a:r>
          </a:p>
          <a:p>
            <a:pPr marL="0" indent="0">
              <a:buNone/>
            </a:pPr>
            <a:r>
              <a:rPr lang="fi-FI" sz="1800" i="1" dirty="0"/>
              <a:t>”Business Finland tekee, arvostelumylläkästä huolimatta, ihan hyvää työtä. Tuki vaan pitäisi suhteuttaa jotenkin paremmin: nyt 10 ja 200 hengen yritykset saavat ihan samankokoisia tukia hankkeisiinsa - vaikka jälkimmäiselle 100k on aika pieni raha. Samoin se, että kriisirahoitus lasketaan de </a:t>
            </a:r>
            <a:r>
              <a:rPr lang="fi-FI" sz="1800" i="1" dirty="0" err="1"/>
              <a:t>minimis</a:t>
            </a:r>
            <a:r>
              <a:rPr lang="fi-FI" sz="1800" i="1" dirty="0"/>
              <a:t> -tukiin, vie pelitilaa ns. normaalilta kehittämiseltä jatkossa.”</a:t>
            </a:r>
          </a:p>
          <a:p>
            <a:pPr marL="0" indent="0">
              <a:buNone/>
            </a:pPr>
            <a:r>
              <a:rPr lang="fi-FI" sz="1800" i="1" dirty="0"/>
              <a:t>”Hinta kilpailukyvyssä olemme varsinkin Suomessa hankalassa tilanteessa verrattuna eurooppalaisiin kilpailijoihin. Ja nyt tämä korostuu vielä enemmän, kun emme saa työntekijöitä liikkumaan maiden välillä jouhevasti.”</a:t>
            </a:r>
          </a:p>
          <a:p>
            <a:pPr marL="0" indent="0">
              <a:buNone/>
            </a:pPr>
            <a:r>
              <a:rPr lang="fi-FI" sz="1800" i="1" dirty="0"/>
              <a:t>” Tärkeätä nyt käyttöpääomarahoituksen varmistaminen sillä asiakkaiden rahoitustilanteen heikkeneminen lisää luottotappioriskejä. Tarvitaan nopeita toimia luottotappioriskien vakuuttamiseksi erityisesti vientimarkkinoilla. Finnvera uhkaa ruuhkautua, olisiko valtio Saksan tavoin jälleenvakuuttamassa?”</a:t>
            </a:r>
          </a:p>
        </p:txBody>
      </p:sp>
    </p:spTree>
    <p:extLst>
      <p:ext uri="{BB962C8B-B14F-4D97-AF65-F5344CB8AC3E}">
        <p14:creationId xmlns:p14="http://schemas.microsoft.com/office/powerpoint/2010/main" val="38328039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DB68A8-F519-480F-821C-56DDBCE07D5C}"/>
              </a:ext>
            </a:extLst>
          </p:cNvPr>
          <p:cNvSpPr>
            <a:spLocks noGrp="1"/>
          </p:cNvSpPr>
          <p:nvPr>
            <p:ph type="title"/>
          </p:nvPr>
        </p:nvSpPr>
        <p:spPr/>
        <p:txBody>
          <a:bodyPr>
            <a:normAutofit/>
          </a:bodyPr>
          <a:lstStyle/>
          <a:p>
            <a:r>
              <a:rPr lang="fi-FI" dirty="0"/>
              <a:t>Vientiyritysten toiveita Suomen hallitukselle ja EU:lle jatkotoimista </a:t>
            </a:r>
          </a:p>
        </p:txBody>
      </p:sp>
      <p:sp>
        <p:nvSpPr>
          <p:cNvPr id="3" name="Sisällön paikkamerkki 2">
            <a:extLst>
              <a:ext uri="{FF2B5EF4-FFF2-40B4-BE49-F238E27FC236}">
                <a16:creationId xmlns:a16="http://schemas.microsoft.com/office/drawing/2014/main" id="{A88B8282-8EAB-4047-9B2C-848F38DE44AF}"/>
              </a:ext>
            </a:extLst>
          </p:cNvPr>
          <p:cNvSpPr>
            <a:spLocks noGrp="1"/>
          </p:cNvSpPr>
          <p:nvPr>
            <p:ph idx="1"/>
          </p:nvPr>
        </p:nvSpPr>
        <p:spPr/>
        <p:txBody>
          <a:bodyPr>
            <a:normAutofit lnSpcReduction="10000"/>
          </a:bodyPr>
          <a:lstStyle/>
          <a:p>
            <a:pPr marL="0" indent="0">
              <a:buNone/>
            </a:pPr>
            <a:r>
              <a:rPr lang="fi-FI" sz="1800" i="1" dirty="0"/>
              <a:t>” Olemme täysin oman liikevaihtomme varassa, eli jos kilpailijoitamme tuetaan oman valtion toimesta (olemme ainut alan yritys Suomessa), olemme epäreilussa kilpailutilanteessa, jossa kilpailijamme pystyvät mahdollisesti viemään markkinaosuuksia polkemalla hintoja. Suomessa jaettava tuki Business Finlandin kautta edellyttää kehitystoimenpiteitä liiketoiminnan muuttamiseksi koronan takia, mikä vie aikaa ja resursseja tilanteessa, missä perusliiketoiminnan pyörittäminen on merkittävästi työläämpää kuin normaalisti.”</a:t>
            </a:r>
          </a:p>
          <a:p>
            <a:pPr marL="0" indent="0">
              <a:buNone/>
            </a:pPr>
            <a:r>
              <a:rPr lang="fi-FI" sz="1800" i="1" dirty="0"/>
              <a:t>”Käymme investointituotekauppaa ja joudumme käyttämään harkintaa, millaisilla maksuehdoilla pystymme käymään kauppaa kansainvälisten asiakkaiden kanssa, jotta oma käyttöpääoma riittää. Jokin valtiollinen toimiva luottovakuutus tai kv. factoring -mekanismi (HUOM: kaupalliset luottovakuutusyhtiöt eivät ota uusia asiakkaita nyt!) löydyttävä että voimme ottaa kauppaa sisään. Nytkin tulossa olisi usean miljoonan tilaus, mutta emmimme voimmeko ottaa sitä sisään maksuehdoilla, jotka tarjolla tilanteessa, jossa on iso riski, että ulkona olevien laskujen tulovirta venyy siksi että asiakkaat sopimusehtojen vastaisesti optimoivat omaa kassavirtaansa.”</a:t>
            </a:r>
          </a:p>
          <a:p>
            <a:pPr marL="0" indent="0">
              <a:buNone/>
            </a:pPr>
            <a:r>
              <a:rPr lang="fi-FI" sz="1800" i="1" dirty="0"/>
              <a:t>”Tavaroiden ja ihmisten kansainvälisen liikkuvuuden mahdollistaminen heti kun se on </a:t>
            </a:r>
            <a:r>
              <a:rPr lang="fi-FI" sz="1800" i="1" dirty="0" err="1"/>
              <a:t>pandeman</a:t>
            </a:r>
            <a:r>
              <a:rPr lang="fi-FI" sz="1800" i="1" dirty="0"/>
              <a:t> kannalta mahdollista.”</a:t>
            </a:r>
          </a:p>
          <a:p>
            <a:pPr marL="0" indent="0">
              <a:buNone/>
            </a:pPr>
            <a:r>
              <a:rPr lang="fi-FI" sz="1800" i="1" dirty="0"/>
              <a:t>”ALV-maksujen palautus korona-ajalta. Ei lainana vaan vastikkeeton palautus.” </a:t>
            </a:r>
          </a:p>
          <a:p>
            <a:pPr marL="0" indent="0">
              <a:buNone/>
            </a:pPr>
            <a:endParaRPr lang="fi-FI" sz="1800" i="1" dirty="0"/>
          </a:p>
        </p:txBody>
      </p:sp>
    </p:spTree>
    <p:extLst>
      <p:ext uri="{BB962C8B-B14F-4D97-AF65-F5344CB8AC3E}">
        <p14:creationId xmlns:p14="http://schemas.microsoft.com/office/powerpoint/2010/main" val="20354984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DB68A8-F519-480F-821C-56DDBCE07D5C}"/>
              </a:ext>
            </a:extLst>
          </p:cNvPr>
          <p:cNvSpPr>
            <a:spLocks noGrp="1"/>
          </p:cNvSpPr>
          <p:nvPr>
            <p:ph type="title"/>
          </p:nvPr>
        </p:nvSpPr>
        <p:spPr/>
        <p:txBody>
          <a:bodyPr>
            <a:normAutofit/>
          </a:bodyPr>
          <a:lstStyle/>
          <a:p>
            <a:r>
              <a:rPr lang="fi-FI" dirty="0"/>
              <a:t>Vientiyritysten toiveita Suomen hallitukselle ja EU:lle jatkotoimista </a:t>
            </a:r>
          </a:p>
        </p:txBody>
      </p:sp>
      <p:sp>
        <p:nvSpPr>
          <p:cNvPr id="3" name="Sisällön paikkamerkki 2">
            <a:extLst>
              <a:ext uri="{FF2B5EF4-FFF2-40B4-BE49-F238E27FC236}">
                <a16:creationId xmlns:a16="http://schemas.microsoft.com/office/drawing/2014/main" id="{A88B8282-8EAB-4047-9B2C-848F38DE44AF}"/>
              </a:ext>
            </a:extLst>
          </p:cNvPr>
          <p:cNvSpPr>
            <a:spLocks noGrp="1"/>
          </p:cNvSpPr>
          <p:nvPr>
            <p:ph idx="1"/>
          </p:nvPr>
        </p:nvSpPr>
        <p:spPr/>
        <p:txBody>
          <a:bodyPr>
            <a:normAutofit fontScale="92500" lnSpcReduction="20000"/>
          </a:bodyPr>
          <a:lstStyle/>
          <a:p>
            <a:pPr marL="0" indent="0">
              <a:buNone/>
            </a:pPr>
            <a:r>
              <a:rPr lang="fi-FI" sz="1800" i="1" dirty="0"/>
              <a:t>”Yhtenäiset sertifikaatit!!!! CE/CSA/UL/CCC/GOST joka maanosalle eri sertifikaatti, ja jokaisen hankinta maksaa karkeasti 100.000 euroa, joka on pienelle yritykselle liikaa. Nyt pitäisi ottaa järki käteen ja sallia tuotteiden vienti, jos ja kuten esim. Meillä on sekä CE että CSA/UL, että pääsisimme helpotetusti, nopeammin ja halvemmalla myös muille markkinoille. Täysin käsittämättömiä viennin esteitä, joilla vain konsultti rikastuu.”</a:t>
            </a:r>
          </a:p>
          <a:p>
            <a:pPr marL="0" indent="0">
              <a:buNone/>
            </a:pPr>
            <a:r>
              <a:rPr lang="fi-FI" sz="1800" i="1" dirty="0"/>
              <a:t>”</a:t>
            </a:r>
            <a:r>
              <a:rPr lang="fi-FI" sz="1800" i="1" dirty="0" err="1"/>
              <a:t>Regulatory</a:t>
            </a:r>
            <a:r>
              <a:rPr lang="fi-FI" sz="1800" i="1" dirty="0"/>
              <a:t>-puolella EU:n kautta painetta koko unionin voimalla, erityisesti Kiina, Venäjä, Brasilia ongelmallisia. Erilaisen sääntelyn pitämistä mahdollisimman kohtuullisena ja välttämättömimmässä minimissä EU:ssa, koska olemme jäämässä monessa mielessä jälkeen </a:t>
            </a:r>
            <a:r>
              <a:rPr lang="fi-FI" sz="1800" i="1" dirty="0" err="1"/>
              <a:t>USA:aan</a:t>
            </a:r>
            <a:r>
              <a:rPr lang="fi-FI" sz="1800" i="1" dirty="0"/>
              <a:t> ja Kiinaan verrattuna. Yleisesti ottaen sääntely, vaikka tuiki tarpeellista ja suojaa kansalaisia, ei lisää kilpailukykyä ja EU:ssa mennyt osin liian pitkälle. Sääntelystä ja byrokratiasta muodostumassa ihan oma itseään ruokkiva toimialansa ja pitäisi olla </a:t>
            </a:r>
            <a:r>
              <a:rPr lang="fi-FI" sz="1800" i="1" dirty="0" err="1"/>
              <a:t>insentiivit</a:t>
            </a:r>
            <a:r>
              <a:rPr lang="fi-FI" sz="1800" i="1" dirty="0"/>
              <a:t> pikemminkin pitää sitä rajallisena ja tiukasti perusteltuna eikä itsetarkoituksena.”</a:t>
            </a:r>
          </a:p>
          <a:p>
            <a:pPr marL="0" indent="0">
              <a:buNone/>
            </a:pPr>
            <a:r>
              <a:rPr lang="fi-FI" sz="1800" i="1" dirty="0"/>
              <a:t>”Enemmän EU - tason toimintaa, tukea ja yhteistä eurooppalaista edunvalvontaa EU:n ulkopuolisiin markkinoihin päin. Kauppasopimuksia esim. Etelä-Amerikan maissa, joilla saadaan maahantuontiveroja ja -maksuja alas kilpailukyvyn parantamiseksi noissa maissa. Vapaakauppasopimusten toteuttaminen erityisesti Amerikan, Latinalaisen Amerikan ja Aasian maiden kanssa ovat erittäin toivottavia.</a:t>
            </a:r>
          </a:p>
          <a:p>
            <a:pPr marL="0" indent="0">
              <a:buNone/>
            </a:pPr>
            <a:r>
              <a:rPr lang="fi-FI" sz="1800" i="1" dirty="0"/>
              <a:t>Tärkeintä olisi huolehtia siitä, että olemme ainakin kilpailullisesti samassa asemassa kaikkien EU-maiden kanssa. On vaikea hyväksyä, että kansalliset, lähinnä poliittiset päätökset, määräävät kilpailuasemamme ja näin ollen saatamme olla takamatkalla mm. muissa EU-maissa oleviin kilpailijoihin</a:t>
            </a:r>
          </a:p>
          <a:p>
            <a:pPr marL="0" indent="0">
              <a:buNone/>
            </a:pPr>
            <a:r>
              <a:rPr lang="fi-FI" sz="1800" i="1" dirty="0"/>
              <a:t>Koronan jälkeiseen aikaan tarvitaan ministereiden apua vienninedistämisessä. Suurlähettiläät ja lähetystöt on valjastettava edistämään myyntiä sekä avaamaan ovia vielä tehokkaammin nähden.</a:t>
            </a:r>
          </a:p>
          <a:p>
            <a:pPr marL="0" indent="0">
              <a:buNone/>
            </a:pPr>
            <a:endParaRPr lang="fi-FI" sz="1800" i="1" dirty="0"/>
          </a:p>
          <a:p>
            <a:pPr marL="0" indent="0">
              <a:buNone/>
            </a:pPr>
            <a:endParaRPr lang="fi-FI" sz="1800" i="1" dirty="0"/>
          </a:p>
        </p:txBody>
      </p:sp>
    </p:spTree>
    <p:extLst>
      <p:ext uri="{BB962C8B-B14F-4D97-AF65-F5344CB8AC3E}">
        <p14:creationId xmlns:p14="http://schemas.microsoft.com/office/powerpoint/2010/main" val="8582884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7726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34F4EAA-00BF-4C65-95D5-C15300DFAE61}"/>
              </a:ext>
            </a:extLst>
          </p:cNvPr>
          <p:cNvSpPr>
            <a:spLocks noGrp="1"/>
          </p:cNvSpPr>
          <p:nvPr>
            <p:ph type="title"/>
          </p:nvPr>
        </p:nvSpPr>
        <p:spPr>
          <a:noFill/>
        </p:spPr>
        <p:txBody>
          <a:bodyPr/>
          <a:lstStyle/>
          <a:p>
            <a:r>
              <a:rPr lang="fi-FI" dirty="0"/>
              <a:t>Yrityksen päätoimiala</a:t>
            </a:r>
          </a:p>
        </p:txBody>
      </p:sp>
      <p:graphicFrame>
        <p:nvGraphicFramePr>
          <p:cNvPr id="16" name="Sisällön paikkamerkki 15">
            <a:extLst>
              <a:ext uri="{FF2B5EF4-FFF2-40B4-BE49-F238E27FC236}">
                <a16:creationId xmlns:a16="http://schemas.microsoft.com/office/drawing/2014/main" id="{A2F9E766-3992-410E-BE04-E0D78F34BF72}"/>
              </a:ext>
            </a:extLst>
          </p:cNvPr>
          <p:cNvGraphicFramePr>
            <a:graphicFrameLocks noGrp="1"/>
          </p:cNvGraphicFramePr>
          <p:nvPr>
            <p:ph idx="1"/>
            <p:extLst>
              <p:ext uri="{D42A27DB-BD31-4B8C-83A1-F6EECF244321}">
                <p14:modId xmlns:p14="http://schemas.microsoft.com/office/powerpoint/2010/main" val="589438439"/>
              </p:ext>
            </p:extLst>
          </p:nvPr>
        </p:nvGraphicFramePr>
        <p:xfrm>
          <a:off x="838200" y="1556426"/>
          <a:ext cx="8172450" cy="4860882"/>
        </p:xfrm>
        <a:graphic>
          <a:graphicData uri="http://schemas.openxmlformats.org/drawingml/2006/table">
            <a:tbl>
              <a:tblPr>
                <a:tableStyleId>{F5AB1C69-6EDB-4FF4-983F-18BD219EF322}</a:tableStyleId>
              </a:tblPr>
              <a:tblGrid>
                <a:gridCol w="7317815">
                  <a:extLst>
                    <a:ext uri="{9D8B030D-6E8A-4147-A177-3AD203B41FA5}">
                      <a16:colId xmlns:a16="http://schemas.microsoft.com/office/drawing/2014/main" val="366531580"/>
                    </a:ext>
                  </a:extLst>
                </a:gridCol>
                <a:gridCol w="854635">
                  <a:extLst>
                    <a:ext uri="{9D8B030D-6E8A-4147-A177-3AD203B41FA5}">
                      <a16:colId xmlns:a16="http://schemas.microsoft.com/office/drawing/2014/main" val="90463504"/>
                    </a:ext>
                  </a:extLst>
                </a:gridCol>
              </a:tblGrid>
              <a:tr h="220641">
                <a:tc>
                  <a:txBody>
                    <a:bodyPr/>
                    <a:lstStyle/>
                    <a:p>
                      <a:pPr algn="l" fontAlgn="b"/>
                      <a:r>
                        <a:rPr lang="fi-FI" sz="1400" b="0" i="0" u="none" strike="noStrike" dirty="0">
                          <a:solidFill>
                            <a:srgbClr val="000000"/>
                          </a:solidFill>
                          <a:effectLst/>
                          <a:latin typeface="+mn-lt"/>
                        </a:rPr>
                        <a:t>Teollisuus</a:t>
                      </a:r>
                    </a:p>
                  </a:txBody>
                  <a:tcPr marL="7620" marR="7620" marT="7620" marB="0" anchor="b"/>
                </a:tc>
                <a:tc>
                  <a:txBody>
                    <a:bodyPr/>
                    <a:lstStyle/>
                    <a:p>
                      <a:pPr algn="r" fontAlgn="b"/>
                      <a:r>
                        <a:rPr lang="fi-FI" sz="1400" b="0" i="0" u="none" strike="noStrike">
                          <a:solidFill>
                            <a:srgbClr val="000000"/>
                          </a:solidFill>
                          <a:effectLst/>
                          <a:latin typeface="+mn-lt"/>
                        </a:rPr>
                        <a:t>68,90 %</a:t>
                      </a:r>
                    </a:p>
                  </a:txBody>
                  <a:tcPr marL="7620" marR="7620" marT="7620" marB="0" anchor="b"/>
                </a:tc>
                <a:extLst>
                  <a:ext uri="{0D108BD9-81ED-4DB2-BD59-A6C34878D82A}">
                    <a16:rowId xmlns:a16="http://schemas.microsoft.com/office/drawing/2014/main" val="330091400"/>
                  </a:ext>
                </a:extLst>
              </a:tr>
              <a:tr h="220641">
                <a:tc>
                  <a:txBody>
                    <a:bodyPr/>
                    <a:lstStyle/>
                    <a:p>
                      <a:pPr algn="l" fontAlgn="b"/>
                      <a:r>
                        <a:rPr lang="fi-FI" sz="1400" b="0" i="0" u="none" strike="noStrike" dirty="0">
                          <a:solidFill>
                            <a:srgbClr val="000000"/>
                          </a:solidFill>
                          <a:effectLst/>
                          <a:latin typeface="+mn-lt"/>
                        </a:rPr>
                        <a:t>Tukku- ja vähittäiskauppa; moottoriajoneuvojen ja moottoripyörien korjaus</a:t>
                      </a:r>
                    </a:p>
                  </a:txBody>
                  <a:tcPr marL="7620" marR="7620" marT="7620" marB="0" anchor="b"/>
                </a:tc>
                <a:tc>
                  <a:txBody>
                    <a:bodyPr/>
                    <a:lstStyle/>
                    <a:p>
                      <a:pPr algn="r" fontAlgn="b"/>
                      <a:r>
                        <a:rPr lang="fi-FI" sz="1400" b="0" i="0" u="none" strike="noStrike">
                          <a:solidFill>
                            <a:srgbClr val="000000"/>
                          </a:solidFill>
                          <a:effectLst/>
                          <a:latin typeface="+mn-lt"/>
                        </a:rPr>
                        <a:t>7,50 %</a:t>
                      </a:r>
                    </a:p>
                  </a:txBody>
                  <a:tcPr marL="7620" marR="7620" marT="7620" marB="0" anchor="b"/>
                </a:tc>
                <a:extLst>
                  <a:ext uri="{0D108BD9-81ED-4DB2-BD59-A6C34878D82A}">
                    <a16:rowId xmlns:a16="http://schemas.microsoft.com/office/drawing/2014/main" val="1709686303"/>
                  </a:ext>
                </a:extLst>
              </a:tr>
              <a:tr h="220641">
                <a:tc>
                  <a:txBody>
                    <a:bodyPr/>
                    <a:lstStyle/>
                    <a:p>
                      <a:pPr algn="l" fontAlgn="b"/>
                      <a:r>
                        <a:rPr lang="fi-FI" sz="1400" b="0" i="0" u="none" strike="noStrike" dirty="0">
                          <a:solidFill>
                            <a:srgbClr val="000000"/>
                          </a:solidFill>
                          <a:effectLst/>
                          <a:latin typeface="+mn-lt"/>
                        </a:rPr>
                        <a:t>Muu palvelutoiminta</a:t>
                      </a:r>
                    </a:p>
                  </a:txBody>
                  <a:tcPr marL="7620" marR="7620" marT="7620" marB="0" anchor="b"/>
                </a:tc>
                <a:tc>
                  <a:txBody>
                    <a:bodyPr/>
                    <a:lstStyle/>
                    <a:p>
                      <a:pPr algn="r" fontAlgn="b"/>
                      <a:r>
                        <a:rPr lang="fi-FI" sz="1400" b="0" i="0" u="none" strike="noStrike">
                          <a:solidFill>
                            <a:srgbClr val="000000"/>
                          </a:solidFill>
                          <a:effectLst/>
                          <a:latin typeface="+mn-lt"/>
                        </a:rPr>
                        <a:t>4,70 %</a:t>
                      </a:r>
                    </a:p>
                  </a:txBody>
                  <a:tcPr marL="7620" marR="7620" marT="7620" marB="0" anchor="b"/>
                </a:tc>
                <a:extLst>
                  <a:ext uri="{0D108BD9-81ED-4DB2-BD59-A6C34878D82A}">
                    <a16:rowId xmlns:a16="http://schemas.microsoft.com/office/drawing/2014/main" val="3732620384"/>
                  </a:ext>
                </a:extLst>
              </a:tr>
              <a:tr h="220641">
                <a:tc>
                  <a:txBody>
                    <a:bodyPr/>
                    <a:lstStyle/>
                    <a:p>
                      <a:pPr algn="l" fontAlgn="b"/>
                      <a:r>
                        <a:rPr lang="fi-FI" sz="1400" b="0" i="0" u="none" strike="noStrike" dirty="0">
                          <a:solidFill>
                            <a:srgbClr val="000000"/>
                          </a:solidFill>
                          <a:effectLst/>
                          <a:latin typeface="+mn-lt"/>
                        </a:rPr>
                        <a:t>Ammatillinen, tieteellinen ja tekninen toiminta</a:t>
                      </a:r>
                    </a:p>
                  </a:txBody>
                  <a:tcPr marL="7620" marR="7620" marT="7620" marB="0" anchor="b"/>
                </a:tc>
                <a:tc>
                  <a:txBody>
                    <a:bodyPr/>
                    <a:lstStyle/>
                    <a:p>
                      <a:pPr algn="r" fontAlgn="b"/>
                      <a:r>
                        <a:rPr lang="fi-FI" sz="1400" b="0" i="0" u="none" strike="noStrike">
                          <a:solidFill>
                            <a:srgbClr val="000000"/>
                          </a:solidFill>
                          <a:effectLst/>
                          <a:latin typeface="+mn-lt"/>
                        </a:rPr>
                        <a:t>3,70 %</a:t>
                      </a:r>
                    </a:p>
                  </a:txBody>
                  <a:tcPr marL="7620" marR="7620" marT="7620" marB="0" anchor="b"/>
                </a:tc>
                <a:extLst>
                  <a:ext uri="{0D108BD9-81ED-4DB2-BD59-A6C34878D82A}">
                    <a16:rowId xmlns:a16="http://schemas.microsoft.com/office/drawing/2014/main" val="3219280417"/>
                  </a:ext>
                </a:extLst>
              </a:tr>
              <a:tr h="220641">
                <a:tc>
                  <a:txBody>
                    <a:bodyPr/>
                    <a:lstStyle/>
                    <a:p>
                      <a:pPr algn="l" fontAlgn="b"/>
                      <a:r>
                        <a:rPr lang="fi-FI" sz="1400" b="0" i="0" u="none" strike="noStrike" dirty="0">
                          <a:solidFill>
                            <a:srgbClr val="000000"/>
                          </a:solidFill>
                          <a:effectLst/>
                          <a:latin typeface="+mn-lt"/>
                        </a:rPr>
                        <a:t>Informaatio ja viestintä</a:t>
                      </a:r>
                    </a:p>
                  </a:txBody>
                  <a:tcPr marL="7620" marR="7620" marT="7620" marB="0" anchor="b"/>
                </a:tc>
                <a:tc>
                  <a:txBody>
                    <a:bodyPr/>
                    <a:lstStyle/>
                    <a:p>
                      <a:pPr algn="r" fontAlgn="b"/>
                      <a:r>
                        <a:rPr lang="fi-FI" sz="1400" b="0" i="0" u="none" strike="noStrike">
                          <a:solidFill>
                            <a:srgbClr val="000000"/>
                          </a:solidFill>
                          <a:effectLst/>
                          <a:latin typeface="+mn-lt"/>
                        </a:rPr>
                        <a:t>2,80 %</a:t>
                      </a:r>
                    </a:p>
                  </a:txBody>
                  <a:tcPr marL="7620" marR="7620" marT="7620" marB="0" anchor="b"/>
                </a:tc>
                <a:extLst>
                  <a:ext uri="{0D108BD9-81ED-4DB2-BD59-A6C34878D82A}">
                    <a16:rowId xmlns:a16="http://schemas.microsoft.com/office/drawing/2014/main" val="3122853304"/>
                  </a:ext>
                </a:extLst>
              </a:tr>
              <a:tr h="220641">
                <a:tc>
                  <a:txBody>
                    <a:bodyPr/>
                    <a:lstStyle/>
                    <a:p>
                      <a:pPr algn="l" fontAlgn="b"/>
                      <a:r>
                        <a:rPr lang="fi-FI" sz="1400" b="0" i="0" u="none" strike="noStrike" dirty="0">
                          <a:solidFill>
                            <a:srgbClr val="000000"/>
                          </a:solidFill>
                          <a:effectLst/>
                          <a:latin typeface="+mn-lt"/>
                        </a:rPr>
                        <a:t>Maatalous, metsätalous ja kalatalous</a:t>
                      </a:r>
                    </a:p>
                  </a:txBody>
                  <a:tcPr marL="7620" marR="7620" marT="7620" marB="0" anchor="b"/>
                </a:tc>
                <a:tc>
                  <a:txBody>
                    <a:bodyPr/>
                    <a:lstStyle/>
                    <a:p>
                      <a:pPr algn="r" fontAlgn="b"/>
                      <a:r>
                        <a:rPr lang="fi-FI" sz="1400" b="0" i="0" u="none" strike="noStrike">
                          <a:solidFill>
                            <a:srgbClr val="000000"/>
                          </a:solidFill>
                          <a:effectLst/>
                          <a:latin typeface="+mn-lt"/>
                        </a:rPr>
                        <a:t>1,90 %</a:t>
                      </a:r>
                    </a:p>
                  </a:txBody>
                  <a:tcPr marL="7620" marR="7620" marT="7620" marB="0" anchor="b"/>
                </a:tc>
                <a:extLst>
                  <a:ext uri="{0D108BD9-81ED-4DB2-BD59-A6C34878D82A}">
                    <a16:rowId xmlns:a16="http://schemas.microsoft.com/office/drawing/2014/main" val="2242129095"/>
                  </a:ext>
                </a:extLst>
              </a:tr>
              <a:tr h="220641">
                <a:tc>
                  <a:txBody>
                    <a:bodyPr/>
                    <a:lstStyle/>
                    <a:p>
                      <a:pPr algn="l" fontAlgn="b"/>
                      <a:r>
                        <a:rPr lang="fi-FI" sz="1400" b="0" i="0" u="none" strike="noStrike" dirty="0">
                          <a:solidFill>
                            <a:srgbClr val="000000"/>
                          </a:solidFill>
                          <a:effectLst/>
                          <a:latin typeface="+mn-lt"/>
                        </a:rPr>
                        <a:t>Rakentaminen </a:t>
                      </a:r>
                    </a:p>
                  </a:txBody>
                  <a:tcPr marL="7620" marR="7620" marT="7620" marB="0" anchor="b"/>
                </a:tc>
                <a:tc>
                  <a:txBody>
                    <a:bodyPr/>
                    <a:lstStyle/>
                    <a:p>
                      <a:pPr algn="r" fontAlgn="b"/>
                      <a:r>
                        <a:rPr lang="fi-FI" sz="1400" b="0" i="0" u="none" strike="noStrike">
                          <a:solidFill>
                            <a:srgbClr val="000000"/>
                          </a:solidFill>
                          <a:effectLst/>
                          <a:latin typeface="+mn-lt"/>
                        </a:rPr>
                        <a:t>1,90 %</a:t>
                      </a:r>
                    </a:p>
                  </a:txBody>
                  <a:tcPr marL="7620" marR="7620" marT="7620" marB="0" anchor="b"/>
                </a:tc>
                <a:extLst>
                  <a:ext uri="{0D108BD9-81ED-4DB2-BD59-A6C34878D82A}">
                    <a16:rowId xmlns:a16="http://schemas.microsoft.com/office/drawing/2014/main" val="1737950022"/>
                  </a:ext>
                </a:extLst>
              </a:tr>
              <a:tr h="220641">
                <a:tc>
                  <a:txBody>
                    <a:bodyPr/>
                    <a:lstStyle/>
                    <a:p>
                      <a:pPr algn="l" fontAlgn="b"/>
                      <a:r>
                        <a:rPr lang="fi-FI" sz="1400" b="0" i="0" u="none" strike="noStrike" dirty="0">
                          <a:solidFill>
                            <a:srgbClr val="000000"/>
                          </a:solidFill>
                          <a:effectLst/>
                          <a:latin typeface="+mn-lt"/>
                        </a:rPr>
                        <a:t>Kuljetus ja varastointi</a:t>
                      </a:r>
                    </a:p>
                  </a:txBody>
                  <a:tcPr marL="7620" marR="7620" marT="7620" marB="0" anchor="b"/>
                </a:tc>
                <a:tc>
                  <a:txBody>
                    <a:bodyPr/>
                    <a:lstStyle/>
                    <a:p>
                      <a:pPr algn="r" fontAlgn="b"/>
                      <a:r>
                        <a:rPr lang="fi-FI" sz="1400" b="0" i="0" u="none" strike="noStrike">
                          <a:solidFill>
                            <a:srgbClr val="000000"/>
                          </a:solidFill>
                          <a:effectLst/>
                          <a:latin typeface="+mn-lt"/>
                        </a:rPr>
                        <a:t>1,60 %</a:t>
                      </a:r>
                    </a:p>
                  </a:txBody>
                  <a:tcPr marL="7620" marR="7620" marT="7620" marB="0" anchor="b"/>
                </a:tc>
                <a:extLst>
                  <a:ext uri="{0D108BD9-81ED-4DB2-BD59-A6C34878D82A}">
                    <a16:rowId xmlns:a16="http://schemas.microsoft.com/office/drawing/2014/main" val="559523381"/>
                  </a:ext>
                </a:extLst>
              </a:tr>
              <a:tr h="220641">
                <a:tc>
                  <a:txBody>
                    <a:bodyPr/>
                    <a:lstStyle/>
                    <a:p>
                      <a:pPr algn="l" fontAlgn="b"/>
                      <a:r>
                        <a:rPr lang="fi-FI" sz="1400" b="0" i="0" u="none" strike="noStrike" dirty="0">
                          <a:solidFill>
                            <a:srgbClr val="000000"/>
                          </a:solidFill>
                          <a:effectLst/>
                          <a:latin typeface="+mn-lt"/>
                        </a:rPr>
                        <a:t>Terveys- ja sosiaalipalvelut</a:t>
                      </a:r>
                    </a:p>
                  </a:txBody>
                  <a:tcPr marL="7620" marR="7620" marT="7620" marB="0" anchor="b"/>
                </a:tc>
                <a:tc>
                  <a:txBody>
                    <a:bodyPr/>
                    <a:lstStyle/>
                    <a:p>
                      <a:pPr algn="r" fontAlgn="b"/>
                      <a:r>
                        <a:rPr lang="fi-FI" sz="1400" b="0" i="0" u="none" strike="noStrike">
                          <a:solidFill>
                            <a:srgbClr val="000000"/>
                          </a:solidFill>
                          <a:effectLst/>
                          <a:latin typeface="+mn-lt"/>
                        </a:rPr>
                        <a:t>1,20 %</a:t>
                      </a:r>
                    </a:p>
                  </a:txBody>
                  <a:tcPr marL="7620" marR="7620" marT="7620" marB="0" anchor="b"/>
                </a:tc>
                <a:extLst>
                  <a:ext uri="{0D108BD9-81ED-4DB2-BD59-A6C34878D82A}">
                    <a16:rowId xmlns:a16="http://schemas.microsoft.com/office/drawing/2014/main" val="3301356321"/>
                  </a:ext>
                </a:extLst>
              </a:tr>
              <a:tr h="220641">
                <a:tc>
                  <a:txBody>
                    <a:bodyPr/>
                    <a:lstStyle/>
                    <a:p>
                      <a:pPr algn="l" fontAlgn="b"/>
                      <a:r>
                        <a:rPr lang="fi-FI" sz="1400" b="0" i="0" u="none" strike="noStrike">
                          <a:solidFill>
                            <a:srgbClr val="000000"/>
                          </a:solidFill>
                          <a:effectLst/>
                          <a:latin typeface="+mn-lt"/>
                        </a:rPr>
                        <a:t>Kaivostoiminta ja louhinta</a:t>
                      </a:r>
                    </a:p>
                  </a:txBody>
                  <a:tcPr marL="7620" marR="7620" marT="7620" marB="0" anchor="b"/>
                </a:tc>
                <a:tc>
                  <a:txBody>
                    <a:bodyPr/>
                    <a:lstStyle/>
                    <a:p>
                      <a:pPr algn="r" fontAlgn="b"/>
                      <a:r>
                        <a:rPr lang="fi-FI" sz="1400" b="0" i="0" u="none" strike="noStrike">
                          <a:solidFill>
                            <a:srgbClr val="000000"/>
                          </a:solidFill>
                          <a:effectLst/>
                          <a:latin typeface="+mn-lt"/>
                        </a:rPr>
                        <a:t>0,90 %</a:t>
                      </a:r>
                    </a:p>
                  </a:txBody>
                  <a:tcPr marL="7620" marR="7620" marT="7620" marB="0" anchor="b"/>
                </a:tc>
                <a:extLst>
                  <a:ext uri="{0D108BD9-81ED-4DB2-BD59-A6C34878D82A}">
                    <a16:rowId xmlns:a16="http://schemas.microsoft.com/office/drawing/2014/main" val="768985314"/>
                  </a:ext>
                </a:extLst>
              </a:tr>
              <a:tr h="220641">
                <a:tc>
                  <a:txBody>
                    <a:bodyPr/>
                    <a:lstStyle/>
                    <a:p>
                      <a:pPr algn="l" fontAlgn="b"/>
                      <a:r>
                        <a:rPr lang="fi-FI" sz="1400" b="0" i="0" u="none" strike="noStrike">
                          <a:solidFill>
                            <a:srgbClr val="000000"/>
                          </a:solidFill>
                          <a:effectLst/>
                          <a:latin typeface="+mn-lt"/>
                        </a:rPr>
                        <a:t>Koulutus</a:t>
                      </a:r>
                    </a:p>
                  </a:txBody>
                  <a:tcPr marL="7620" marR="7620" marT="7620" marB="0" anchor="b"/>
                </a:tc>
                <a:tc>
                  <a:txBody>
                    <a:bodyPr/>
                    <a:lstStyle/>
                    <a:p>
                      <a:pPr algn="r" fontAlgn="b"/>
                      <a:r>
                        <a:rPr lang="fi-FI" sz="1400" b="0" i="0" u="none" strike="noStrike">
                          <a:solidFill>
                            <a:srgbClr val="000000"/>
                          </a:solidFill>
                          <a:effectLst/>
                          <a:latin typeface="+mn-lt"/>
                        </a:rPr>
                        <a:t>0,90 %</a:t>
                      </a:r>
                    </a:p>
                  </a:txBody>
                  <a:tcPr marL="7620" marR="7620" marT="7620" marB="0" anchor="b"/>
                </a:tc>
                <a:extLst>
                  <a:ext uri="{0D108BD9-81ED-4DB2-BD59-A6C34878D82A}">
                    <a16:rowId xmlns:a16="http://schemas.microsoft.com/office/drawing/2014/main" val="41503341"/>
                  </a:ext>
                </a:extLst>
              </a:tr>
              <a:tr h="220641">
                <a:tc>
                  <a:txBody>
                    <a:bodyPr/>
                    <a:lstStyle/>
                    <a:p>
                      <a:pPr algn="l" fontAlgn="b"/>
                      <a:r>
                        <a:rPr lang="fi-FI" sz="1400" b="0" i="0" u="none" strike="noStrike" dirty="0">
                          <a:solidFill>
                            <a:srgbClr val="000000"/>
                          </a:solidFill>
                          <a:effectLst/>
                          <a:latin typeface="+mn-lt"/>
                        </a:rPr>
                        <a:t>Rahoitus- ja vakuutustoiminta</a:t>
                      </a:r>
                    </a:p>
                  </a:txBody>
                  <a:tcPr marL="7620" marR="7620" marT="7620" marB="0" anchor="b"/>
                </a:tc>
                <a:tc>
                  <a:txBody>
                    <a:bodyPr/>
                    <a:lstStyle/>
                    <a:p>
                      <a:pPr algn="r" fontAlgn="b"/>
                      <a:r>
                        <a:rPr lang="fi-FI" sz="1400" b="0" i="0" u="none" strike="noStrike">
                          <a:solidFill>
                            <a:srgbClr val="000000"/>
                          </a:solidFill>
                          <a:effectLst/>
                          <a:latin typeface="+mn-lt"/>
                        </a:rPr>
                        <a:t>0,90 %</a:t>
                      </a:r>
                    </a:p>
                  </a:txBody>
                  <a:tcPr marL="7620" marR="7620" marT="7620" marB="0" anchor="b"/>
                </a:tc>
                <a:extLst>
                  <a:ext uri="{0D108BD9-81ED-4DB2-BD59-A6C34878D82A}">
                    <a16:rowId xmlns:a16="http://schemas.microsoft.com/office/drawing/2014/main" val="1278925606"/>
                  </a:ext>
                </a:extLst>
              </a:tr>
              <a:tr h="220641">
                <a:tc>
                  <a:txBody>
                    <a:bodyPr/>
                    <a:lstStyle/>
                    <a:p>
                      <a:pPr algn="l" fontAlgn="b"/>
                      <a:r>
                        <a:rPr lang="fi-FI" sz="1400" b="0" i="0" u="none" strike="noStrike">
                          <a:solidFill>
                            <a:srgbClr val="000000"/>
                          </a:solidFill>
                          <a:effectLst/>
                          <a:latin typeface="+mn-lt"/>
                        </a:rPr>
                        <a:t>Sähkö-, kaasu- ja lämpöhuolto, jäähdytysliiketoiminta</a:t>
                      </a:r>
                    </a:p>
                  </a:txBody>
                  <a:tcPr marL="7620" marR="7620" marT="7620" marB="0" anchor="b"/>
                </a:tc>
                <a:tc>
                  <a:txBody>
                    <a:bodyPr/>
                    <a:lstStyle/>
                    <a:p>
                      <a:pPr algn="r" fontAlgn="b"/>
                      <a:r>
                        <a:rPr lang="fi-FI" sz="1400" b="0" i="0" u="none" strike="noStrike">
                          <a:solidFill>
                            <a:srgbClr val="000000"/>
                          </a:solidFill>
                          <a:effectLst/>
                          <a:latin typeface="+mn-lt"/>
                        </a:rPr>
                        <a:t>0,90 %</a:t>
                      </a:r>
                    </a:p>
                  </a:txBody>
                  <a:tcPr marL="7620" marR="7620" marT="7620" marB="0" anchor="b"/>
                </a:tc>
                <a:extLst>
                  <a:ext uri="{0D108BD9-81ED-4DB2-BD59-A6C34878D82A}">
                    <a16:rowId xmlns:a16="http://schemas.microsoft.com/office/drawing/2014/main" val="1338050491"/>
                  </a:ext>
                </a:extLst>
              </a:tr>
              <a:tr h="220641">
                <a:tc>
                  <a:txBody>
                    <a:bodyPr/>
                    <a:lstStyle/>
                    <a:p>
                      <a:pPr algn="l" fontAlgn="b"/>
                      <a:r>
                        <a:rPr lang="fi-FI" sz="1400" b="0" i="0" u="none" strike="noStrike">
                          <a:solidFill>
                            <a:srgbClr val="000000"/>
                          </a:solidFill>
                          <a:effectLst/>
                          <a:latin typeface="+mn-lt"/>
                        </a:rPr>
                        <a:t>Kansainvälisten organisaatioiden ja toimielinten toiminta</a:t>
                      </a:r>
                    </a:p>
                  </a:txBody>
                  <a:tcPr marL="7620" marR="7620" marT="7620" marB="0" anchor="b"/>
                </a:tc>
                <a:tc>
                  <a:txBody>
                    <a:bodyPr/>
                    <a:lstStyle/>
                    <a:p>
                      <a:pPr algn="r" fontAlgn="b"/>
                      <a:r>
                        <a:rPr lang="fi-FI" sz="1400" b="0" i="0" u="none" strike="noStrike">
                          <a:solidFill>
                            <a:srgbClr val="000000"/>
                          </a:solidFill>
                          <a:effectLst/>
                          <a:latin typeface="+mn-lt"/>
                        </a:rPr>
                        <a:t>0,60 %</a:t>
                      </a:r>
                    </a:p>
                  </a:txBody>
                  <a:tcPr marL="7620" marR="7620" marT="7620" marB="0" anchor="b"/>
                </a:tc>
                <a:extLst>
                  <a:ext uri="{0D108BD9-81ED-4DB2-BD59-A6C34878D82A}">
                    <a16:rowId xmlns:a16="http://schemas.microsoft.com/office/drawing/2014/main" val="1661505143"/>
                  </a:ext>
                </a:extLst>
              </a:tr>
              <a:tr h="220641">
                <a:tc>
                  <a:txBody>
                    <a:bodyPr/>
                    <a:lstStyle/>
                    <a:p>
                      <a:pPr algn="l" fontAlgn="b"/>
                      <a:r>
                        <a:rPr lang="fi-FI" sz="1400" b="0" i="0" u="none" strike="noStrike">
                          <a:solidFill>
                            <a:srgbClr val="000000"/>
                          </a:solidFill>
                          <a:effectLst/>
                          <a:latin typeface="+mn-lt"/>
                        </a:rPr>
                        <a:t>Vesihuolto, viemäri- ja jätevesihuolto, jätehuolto ja muu ympäristön puhtaanapito</a:t>
                      </a:r>
                    </a:p>
                  </a:txBody>
                  <a:tcPr marL="7620" marR="7620" marT="7620" marB="0" anchor="b"/>
                </a:tc>
                <a:tc>
                  <a:txBody>
                    <a:bodyPr/>
                    <a:lstStyle/>
                    <a:p>
                      <a:pPr algn="r" fontAlgn="b"/>
                      <a:r>
                        <a:rPr lang="fi-FI" sz="1400" b="0" i="0" u="none" strike="noStrike">
                          <a:solidFill>
                            <a:srgbClr val="000000"/>
                          </a:solidFill>
                          <a:effectLst/>
                          <a:latin typeface="+mn-lt"/>
                        </a:rPr>
                        <a:t>0,60 %</a:t>
                      </a:r>
                    </a:p>
                  </a:txBody>
                  <a:tcPr marL="7620" marR="7620" marT="7620" marB="0" anchor="b"/>
                </a:tc>
                <a:extLst>
                  <a:ext uri="{0D108BD9-81ED-4DB2-BD59-A6C34878D82A}">
                    <a16:rowId xmlns:a16="http://schemas.microsoft.com/office/drawing/2014/main" val="315185155"/>
                  </a:ext>
                </a:extLst>
              </a:tr>
              <a:tr h="220641">
                <a:tc>
                  <a:txBody>
                    <a:bodyPr/>
                    <a:lstStyle/>
                    <a:p>
                      <a:pPr algn="l" fontAlgn="b"/>
                      <a:r>
                        <a:rPr lang="fi-FI" sz="1400" b="0" i="0" u="none" strike="noStrike">
                          <a:solidFill>
                            <a:srgbClr val="000000"/>
                          </a:solidFill>
                          <a:effectLst/>
                          <a:latin typeface="+mn-lt"/>
                        </a:rPr>
                        <a:t>Hallinto- ja tukipalvelutoiminta</a:t>
                      </a:r>
                    </a:p>
                  </a:txBody>
                  <a:tcPr marL="7620" marR="7620" marT="7620" marB="0" anchor="b"/>
                </a:tc>
                <a:tc>
                  <a:txBody>
                    <a:bodyPr/>
                    <a:lstStyle/>
                    <a:p>
                      <a:pPr algn="r" fontAlgn="b"/>
                      <a:r>
                        <a:rPr lang="fi-FI" sz="1400" b="0" i="0" u="none" strike="noStrike">
                          <a:solidFill>
                            <a:srgbClr val="000000"/>
                          </a:solidFill>
                          <a:effectLst/>
                          <a:latin typeface="+mn-lt"/>
                        </a:rPr>
                        <a:t>0,30 %</a:t>
                      </a:r>
                    </a:p>
                  </a:txBody>
                  <a:tcPr marL="7620" marR="7620" marT="7620" marB="0" anchor="b"/>
                </a:tc>
                <a:extLst>
                  <a:ext uri="{0D108BD9-81ED-4DB2-BD59-A6C34878D82A}">
                    <a16:rowId xmlns:a16="http://schemas.microsoft.com/office/drawing/2014/main" val="393011248"/>
                  </a:ext>
                </a:extLst>
              </a:tr>
              <a:tr h="220641">
                <a:tc>
                  <a:txBody>
                    <a:bodyPr/>
                    <a:lstStyle/>
                    <a:p>
                      <a:pPr algn="l" fontAlgn="b"/>
                      <a:r>
                        <a:rPr lang="fi-FI" sz="1400" b="0" i="0" u="none" strike="noStrike">
                          <a:solidFill>
                            <a:srgbClr val="000000"/>
                          </a:solidFill>
                          <a:effectLst/>
                          <a:latin typeface="+mn-lt"/>
                        </a:rPr>
                        <a:t>Majoitus- ja ravitsemistoiminta</a:t>
                      </a:r>
                    </a:p>
                  </a:txBody>
                  <a:tcPr marL="7620" marR="7620" marT="7620" marB="0" anchor="b"/>
                </a:tc>
                <a:tc>
                  <a:txBody>
                    <a:bodyPr/>
                    <a:lstStyle/>
                    <a:p>
                      <a:pPr algn="r" fontAlgn="b"/>
                      <a:r>
                        <a:rPr lang="fi-FI" sz="1400" b="0" i="0" u="none" strike="noStrike">
                          <a:solidFill>
                            <a:srgbClr val="000000"/>
                          </a:solidFill>
                          <a:effectLst/>
                          <a:latin typeface="+mn-lt"/>
                        </a:rPr>
                        <a:t>0,30 %</a:t>
                      </a:r>
                    </a:p>
                  </a:txBody>
                  <a:tcPr marL="7620" marR="7620" marT="7620" marB="0" anchor="b"/>
                </a:tc>
                <a:extLst>
                  <a:ext uri="{0D108BD9-81ED-4DB2-BD59-A6C34878D82A}">
                    <a16:rowId xmlns:a16="http://schemas.microsoft.com/office/drawing/2014/main" val="1077736280"/>
                  </a:ext>
                </a:extLst>
              </a:tr>
              <a:tr h="220641">
                <a:tc>
                  <a:txBody>
                    <a:bodyPr/>
                    <a:lstStyle/>
                    <a:p>
                      <a:pPr algn="l" fontAlgn="b"/>
                      <a:r>
                        <a:rPr lang="fi-FI" sz="1400" b="0" i="0" u="none" strike="noStrike">
                          <a:solidFill>
                            <a:srgbClr val="000000"/>
                          </a:solidFill>
                          <a:effectLst/>
                          <a:latin typeface="+mn-lt"/>
                        </a:rPr>
                        <a:t>Taiteet, viihde ja virkistys</a:t>
                      </a:r>
                    </a:p>
                  </a:txBody>
                  <a:tcPr marL="7620" marR="7620" marT="7620" marB="0" anchor="b"/>
                </a:tc>
                <a:tc>
                  <a:txBody>
                    <a:bodyPr/>
                    <a:lstStyle/>
                    <a:p>
                      <a:pPr algn="r" fontAlgn="b"/>
                      <a:r>
                        <a:rPr lang="fi-FI" sz="1400" b="0" i="0" u="none" strike="noStrike">
                          <a:solidFill>
                            <a:srgbClr val="000000"/>
                          </a:solidFill>
                          <a:effectLst/>
                          <a:latin typeface="+mn-lt"/>
                        </a:rPr>
                        <a:t>0,30 %</a:t>
                      </a:r>
                    </a:p>
                  </a:txBody>
                  <a:tcPr marL="7620" marR="7620" marT="7620" marB="0" anchor="b"/>
                </a:tc>
                <a:extLst>
                  <a:ext uri="{0D108BD9-81ED-4DB2-BD59-A6C34878D82A}">
                    <a16:rowId xmlns:a16="http://schemas.microsoft.com/office/drawing/2014/main" val="886553363"/>
                  </a:ext>
                </a:extLst>
              </a:tr>
              <a:tr h="220641">
                <a:tc>
                  <a:txBody>
                    <a:bodyPr/>
                    <a:lstStyle/>
                    <a:p>
                      <a:pPr algn="l" fontAlgn="b"/>
                      <a:r>
                        <a:rPr lang="fi-FI" sz="1400" b="0" i="0" u="none" strike="noStrike">
                          <a:solidFill>
                            <a:srgbClr val="000000"/>
                          </a:solidFill>
                          <a:effectLst/>
                          <a:latin typeface="+mn-lt"/>
                        </a:rPr>
                        <a:t>Julkinen hallinto ja maanpuolustus; pakollinen sosiaalivakuutus</a:t>
                      </a:r>
                    </a:p>
                  </a:txBody>
                  <a:tcPr marL="7620" marR="7620" marT="7620" marB="0" anchor="b"/>
                </a:tc>
                <a:tc>
                  <a:txBody>
                    <a:bodyPr/>
                    <a:lstStyle/>
                    <a:p>
                      <a:pPr algn="r" fontAlgn="b"/>
                      <a:r>
                        <a:rPr lang="fi-FI" sz="1400" b="0" i="0" u="none" strike="noStrike">
                          <a:solidFill>
                            <a:srgbClr val="000000"/>
                          </a:solidFill>
                          <a:effectLst/>
                          <a:latin typeface="+mn-lt"/>
                        </a:rPr>
                        <a:t>0,00 %</a:t>
                      </a:r>
                    </a:p>
                  </a:txBody>
                  <a:tcPr marL="7620" marR="7620" marT="7620" marB="0" anchor="b"/>
                </a:tc>
                <a:extLst>
                  <a:ext uri="{0D108BD9-81ED-4DB2-BD59-A6C34878D82A}">
                    <a16:rowId xmlns:a16="http://schemas.microsoft.com/office/drawing/2014/main" val="3018007968"/>
                  </a:ext>
                </a:extLst>
              </a:tr>
              <a:tr h="220641">
                <a:tc>
                  <a:txBody>
                    <a:bodyPr/>
                    <a:lstStyle/>
                    <a:p>
                      <a:pPr algn="l" fontAlgn="b"/>
                      <a:r>
                        <a:rPr lang="fi-FI" sz="1400" b="0" i="0" u="none" strike="noStrike">
                          <a:solidFill>
                            <a:srgbClr val="000000"/>
                          </a:solidFill>
                          <a:effectLst/>
                          <a:latin typeface="+mn-lt"/>
                        </a:rPr>
                        <a:t>Kiinteistöalan toiminta</a:t>
                      </a:r>
                    </a:p>
                  </a:txBody>
                  <a:tcPr marL="7620" marR="7620" marT="7620" marB="0" anchor="b"/>
                </a:tc>
                <a:tc>
                  <a:txBody>
                    <a:bodyPr/>
                    <a:lstStyle/>
                    <a:p>
                      <a:pPr algn="r" fontAlgn="b"/>
                      <a:r>
                        <a:rPr lang="fi-FI" sz="1400" b="0" i="0" u="none" strike="noStrike">
                          <a:solidFill>
                            <a:srgbClr val="000000"/>
                          </a:solidFill>
                          <a:effectLst/>
                          <a:latin typeface="+mn-lt"/>
                        </a:rPr>
                        <a:t>0,00 %</a:t>
                      </a:r>
                    </a:p>
                  </a:txBody>
                  <a:tcPr marL="7620" marR="7620" marT="7620" marB="0" anchor="b"/>
                </a:tc>
                <a:extLst>
                  <a:ext uri="{0D108BD9-81ED-4DB2-BD59-A6C34878D82A}">
                    <a16:rowId xmlns:a16="http://schemas.microsoft.com/office/drawing/2014/main" val="1005273906"/>
                  </a:ext>
                </a:extLst>
              </a:tr>
              <a:tr h="441282">
                <a:tc>
                  <a:txBody>
                    <a:bodyPr/>
                    <a:lstStyle/>
                    <a:p>
                      <a:pPr algn="l" fontAlgn="b"/>
                      <a:r>
                        <a:rPr lang="fi-FI" sz="1400" b="0" i="0" u="none" strike="noStrike">
                          <a:solidFill>
                            <a:srgbClr val="000000"/>
                          </a:solidFill>
                          <a:effectLst/>
                          <a:latin typeface="+mn-lt"/>
                        </a:rPr>
                        <a:t>Kotitalouksien toiminta työnantajina; kotitalouksien eriyttämätön toiminta tavaroiden ja palvelujen tuottamiseksi omaan käyttöön</a:t>
                      </a:r>
                    </a:p>
                  </a:txBody>
                  <a:tcPr marL="7620" marR="7620" marT="7620" marB="0" anchor="b"/>
                </a:tc>
                <a:tc>
                  <a:txBody>
                    <a:bodyPr/>
                    <a:lstStyle/>
                    <a:p>
                      <a:pPr algn="r" fontAlgn="b"/>
                      <a:r>
                        <a:rPr lang="fi-FI" sz="1400" b="0" i="0" u="none" strike="noStrike" dirty="0">
                          <a:solidFill>
                            <a:srgbClr val="000000"/>
                          </a:solidFill>
                          <a:effectLst/>
                          <a:latin typeface="+mn-lt"/>
                        </a:rPr>
                        <a:t>0,00 %</a:t>
                      </a:r>
                    </a:p>
                  </a:txBody>
                  <a:tcPr marL="7620" marR="7620" marT="7620" marB="0" anchor="b"/>
                </a:tc>
                <a:extLst>
                  <a:ext uri="{0D108BD9-81ED-4DB2-BD59-A6C34878D82A}">
                    <a16:rowId xmlns:a16="http://schemas.microsoft.com/office/drawing/2014/main" val="4183882117"/>
                  </a:ext>
                </a:extLst>
              </a:tr>
            </a:tbl>
          </a:graphicData>
        </a:graphic>
      </p:graphicFrame>
      <p:sp>
        <p:nvSpPr>
          <p:cNvPr id="17" name="Tekstiruutu 16">
            <a:extLst>
              <a:ext uri="{FF2B5EF4-FFF2-40B4-BE49-F238E27FC236}">
                <a16:creationId xmlns:a16="http://schemas.microsoft.com/office/drawing/2014/main" id="{9D4347AD-CCB5-4110-A664-5F2C8D14E99D}"/>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spTree>
    <p:extLst>
      <p:ext uri="{BB962C8B-B14F-4D97-AF65-F5344CB8AC3E}">
        <p14:creationId xmlns:p14="http://schemas.microsoft.com/office/powerpoint/2010/main" val="12828896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6484D3D-FB9F-4ED2-AB3F-DC1C9E405B68}"/>
              </a:ext>
            </a:extLst>
          </p:cNvPr>
          <p:cNvSpPr>
            <a:spLocks noGrp="1"/>
          </p:cNvSpPr>
          <p:nvPr>
            <p:ph type="title"/>
          </p:nvPr>
        </p:nvSpPr>
        <p:spPr/>
        <p:txBody>
          <a:bodyPr/>
          <a:lstStyle/>
          <a:p>
            <a:r>
              <a:rPr lang="fi-FI" dirty="0"/>
              <a:t>Vuosiliikevaihto</a:t>
            </a:r>
          </a:p>
        </p:txBody>
      </p:sp>
      <p:sp>
        <p:nvSpPr>
          <p:cNvPr id="9" name="Tekstiruutu 8">
            <a:extLst>
              <a:ext uri="{FF2B5EF4-FFF2-40B4-BE49-F238E27FC236}">
                <a16:creationId xmlns:a16="http://schemas.microsoft.com/office/drawing/2014/main" id="{DDE6C963-D633-4C9A-9F00-FE0389114A60}"/>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11" name="ChartObject">
            <a:extLst>
              <a:ext uri="{FF2B5EF4-FFF2-40B4-BE49-F238E27FC236}">
                <a16:creationId xmlns:a16="http://schemas.microsoft.com/office/drawing/2014/main" id="{17105EB8-6636-4937-874D-351720F9D87D}"/>
              </a:ext>
            </a:extLst>
          </p:cNvPr>
          <p:cNvGraphicFramePr>
            <a:graphicFrameLocks noGrp="1"/>
          </p:cNvGraphicFramePr>
          <p:nvPr>
            <p:ph idx="1"/>
            <p:extLst>
              <p:ext uri="{D42A27DB-BD31-4B8C-83A1-F6EECF244321}">
                <p14:modId xmlns:p14="http://schemas.microsoft.com/office/powerpoint/2010/main" val="533738556"/>
              </p:ext>
            </p:extLst>
          </p:nvPr>
        </p:nvGraphicFramePr>
        <p:xfrm>
          <a:off x="838200" y="1825625"/>
          <a:ext cx="8341659"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830224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357F767-466C-44FB-AFC5-B05ACAF01A6A}"/>
              </a:ext>
            </a:extLst>
          </p:cNvPr>
          <p:cNvSpPr>
            <a:spLocks noGrp="1"/>
          </p:cNvSpPr>
          <p:nvPr>
            <p:ph type="title"/>
          </p:nvPr>
        </p:nvSpPr>
        <p:spPr/>
        <p:txBody>
          <a:bodyPr/>
          <a:lstStyle/>
          <a:p>
            <a:r>
              <a:rPr lang="fi-FI" dirty="0"/>
              <a:t>Henkilöstömäärä</a:t>
            </a:r>
          </a:p>
        </p:txBody>
      </p:sp>
      <p:sp>
        <p:nvSpPr>
          <p:cNvPr id="3" name="Tekstiruutu 2">
            <a:extLst>
              <a:ext uri="{FF2B5EF4-FFF2-40B4-BE49-F238E27FC236}">
                <a16:creationId xmlns:a16="http://schemas.microsoft.com/office/drawing/2014/main" id="{D4681F5B-5FCF-49FD-9DD8-9E63C9AFF934}"/>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A51BF652-F664-4AA9-B605-EDB9A4C1825A}"/>
              </a:ext>
            </a:extLst>
          </p:cNvPr>
          <p:cNvGraphicFramePr>
            <a:graphicFrameLocks noGrp="1"/>
          </p:cNvGraphicFramePr>
          <p:nvPr>
            <p:ph idx="1"/>
            <p:extLst>
              <p:ext uri="{D42A27DB-BD31-4B8C-83A1-F6EECF244321}">
                <p14:modId xmlns:p14="http://schemas.microsoft.com/office/powerpoint/2010/main" val="519326862"/>
              </p:ext>
            </p:extLst>
          </p:nvPr>
        </p:nvGraphicFramePr>
        <p:xfrm>
          <a:off x="838200" y="1825625"/>
          <a:ext cx="8344711"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09588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0971E25-C97D-4068-8D05-3FF86C0DD9D7}"/>
              </a:ext>
            </a:extLst>
          </p:cNvPr>
          <p:cNvSpPr>
            <a:spLocks noGrp="1"/>
          </p:cNvSpPr>
          <p:nvPr>
            <p:ph type="title"/>
          </p:nvPr>
        </p:nvSpPr>
        <p:spPr/>
        <p:txBody>
          <a:bodyPr/>
          <a:lstStyle/>
          <a:p>
            <a:r>
              <a:rPr lang="fi-FI" dirty="0"/>
              <a:t>Päämarkkina-alueet</a:t>
            </a:r>
          </a:p>
        </p:txBody>
      </p:sp>
      <p:sp>
        <p:nvSpPr>
          <p:cNvPr id="3" name="Tekstiruutu 2">
            <a:extLst>
              <a:ext uri="{FF2B5EF4-FFF2-40B4-BE49-F238E27FC236}">
                <a16:creationId xmlns:a16="http://schemas.microsoft.com/office/drawing/2014/main" id="{340D69B0-7ADD-47BD-A4C1-81A9A27EDCA6}"/>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8" name="ChartObject">
            <a:extLst>
              <a:ext uri="{FF2B5EF4-FFF2-40B4-BE49-F238E27FC236}">
                <a16:creationId xmlns:a16="http://schemas.microsoft.com/office/drawing/2014/main" id="{C004266B-7487-4E99-9FDC-E23D7F36E4D1}"/>
              </a:ext>
            </a:extLst>
          </p:cNvPr>
          <p:cNvGraphicFramePr>
            <a:graphicFrameLocks noGrp="1"/>
          </p:cNvGraphicFramePr>
          <p:nvPr>
            <p:ph idx="1"/>
            <p:extLst>
              <p:ext uri="{D42A27DB-BD31-4B8C-83A1-F6EECF244321}">
                <p14:modId xmlns:p14="http://schemas.microsoft.com/office/powerpoint/2010/main" val="1026962565"/>
              </p:ext>
            </p:extLst>
          </p:nvPr>
        </p:nvGraphicFramePr>
        <p:xfrm>
          <a:off x="838200" y="1825625"/>
          <a:ext cx="8344711" cy="482809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229227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B85F9D5D-2F9C-41EB-A9C6-EA6F8B53566E}"/>
              </a:ext>
            </a:extLst>
          </p:cNvPr>
          <p:cNvSpPr>
            <a:spLocks noGrp="1"/>
          </p:cNvSpPr>
          <p:nvPr>
            <p:ph type="ctrTitle"/>
          </p:nvPr>
        </p:nvSpPr>
        <p:spPr/>
        <p:txBody>
          <a:bodyPr/>
          <a:lstStyle/>
          <a:p>
            <a:r>
              <a:rPr lang="en-US" dirty="0" err="1">
                <a:solidFill>
                  <a:schemeClr val="bg1"/>
                </a:solidFill>
              </a:rPr>
              <a:t>Markkinatilannetta</a:t>
            </a:r>
            <a:r>
              <a:rPr lang="en-US" dirty="0">
                <a:solidFill>
                  <a:schemeClr val="bg1"/>
                </a:solidFill>
              </a:rPr>
              <a:t> </a:t>
            </a:r>
            <a:r>
              <a:rPr lang="en-US" dirty="0" err="1">
                <a:solidFill>
                  <a:schemeClr val="bg1"/>
                </a:solidFill>
              </a:rPr>
              <a:t>koskevat</a:t>
            </a:r>
            <a:r>
              <a:rPr lang="en-US" dirty="0">
                <a:solidFill>
                  <a:schemeClr val="bg1"/>
                </a:solidFill>
              </a:rPr>
              <a:t> </a:t>
            </a:r>
            <a:r>
              <a:rPr lang="en-US" dirty="0" err="1">
                <a:solidFill>
                  <a:schemeClr val="bg1"/>
                </a:solidFill>
              </a:rPr>
              <a:t>kysymykset</a:t>
            </a:r>
            <a:endParaRPr lang="fi-FI" dirty="0">
              <a:solidFill>
                <a:schemeClr val="bg1"/>
              </a:solidFill>
            </a:endParaRPr>
          </a:p>
        </p:txBody>
      </p:sp>
    </p:spTree>
    <p:extLst>
      <p:ext uri="{BB962C8B-B14F-4D97-AF65-F5344CB8AC3E}">
        <p14:creationId xmlns:p14="http://schemas.microsoft.com/office/powerpoint/2010/main" val="3502246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F615C4A-9B1B-4524-9553-6EC475B085A8}"/>
              </a:ext>
            </a:extLst>
          </p:cNvPr>
          <p:cNvSpPr>
            <a:spLocks noGrp="1"/>
          </p:cNvSpPr>
          <p:nvPr>
            <p:ph type="title"/>
          </p:nvPr>
        </p:nvSpPr>
        <p:spPr>
          <a:xfrm>
            <a:off x="838200" y="365125"/>
            <a:ext cx="9015919" cy="1325563"/>
          </a:xfrm>
        </p:spPr>
        <p:txBody>
          <a:bodyPr>
            <a:noAutofit/>
          </a:bodyPr>
          <a:lstStyle/>
          <a:p>
            <a:r>
              <a:rPr lang="en-US" sz="2800" dirty="0" err="1"/>
              <a:t>Mitkä</a:t>
            </a:r>
            <a:r>
              <a:rPr lang="en-US" sz="2800" dirty="0"/>
              <a:t> </a:t>
            </a:r>
            <a:r>
              <a:rPr lang="en-US" sz="2800" dirty="0" err="1"/>
              <a:t>ovat</a:t>
            </a:r>
            <a:r>
              <a:rPr lang="en-US" sz="2800" dirty="0"/>
              <a:t> </a:t>
            </a:r>
            <a:r>
              <a:rPr lang="en-US" sz="2800" dirty="0" err="1"/>
              <a:t>merkittävimmät</a:t>
            </a:r>
            <a:r>
              <a:rPr lang="en-US" sz="2800" dirty="0"/>
              <a:t> </a:t>
            </a:r>
            <a:r>
              <a:rPr lang="en-US" sz="2800" dirty="0" err="1"/>
              <a:t>toimialanne</a:t>
            </a:r>
            <a:r>
              <a:rPr lang="en-US" sz="2800" dirty="0"/>
              <a:t> ja </a:t>
            </a:r>
            <a:r>
              <a:rPr lang="en-US" sz="2800" dirty="0" err="1"/>
              <a:t>yrityksenne</a:t>
            </a:r>
            <a:r>
              <a:rPr lang="en-US" sz="2800" dirty="0"/>
              <a:t> </a:t>
            </a:r>
            <a:r>
              <a:rPr lang="en-US" sz="2800" dirty="0" err="1"/>
              <a:t>kokemat</a:t>
            </a:r>
            <a:r>
              <a:rPr lang="en-US" sz="2800" dirty="0"/>
              <a:t> </a:t>
            </a:r>
            <a:r>
              <a:rPr lang="en-US" sz="2800" dirty="0" err="1"/>
              <a:t>koronakriisin</a:t>
            </a:r>
            <a:r>
              <a:rPr lang="en-US" sz="2800" dirty="0"/>
              <a:t> </a:t>
            </a:r>
            <a:r>
              <a:rPr lang="en-US" sz="2800" dirty="0" err="1"/>
              <a:t>aiheuttamat</a:t>
            </a:r>
            <a:r>
              <a:rPr lang="en-US" sz="2800" dirty="0"/>
              <a:t> </a:t>
            </a:r>
            <a:r>
              <a:rPr lang="en-US" sz="2800" dirty="0" err="1"/>
              <a:t>vaikeudet</a:t>
            </a:r>
            <a:r>
              <a:rPr lang="en-US" sz="2800" dirty="0"/>
              <a:t> </a:t>
            </a:r>
            <a:r>
              <a:rPr lang="en-US" sz="2800" dirty="0" err="1"/>
              <a:t>kansainvälisessä</a:t>
            </a:r>
            <a:r>
              <a:rPr lang="en-US" sz="2800" dirty="0"/>
              <a:t> </a:t>
            </a:r>
            <a:r>
              <a:rPr lang="en-US" sz="2800" dirty="0" err="1"/>
              <a:t>kaupassa</a:t>
            </a:r>
            <a:r>
              <a:rPr lang="en-US" sz="2800" dirty="0"/>
              <a:t>?</a:t>
            </a:r>
            <a:endParaRPr lang="fi-FI" sz="2800" dirty="0"/>
          </a:p>
        </p:txBody>
      </p:sp>
      <p:sp>
        <p:nvSpPr>
          <p:cNvPr id="9" name="Tekstiruutu 8">
            <a:extLst>
              <a:ext uri="{FF2B5EF4-FFF2-40B4-BE49-F238E27FC236}">
                <a16:creationId xmlns:a16="http://schemas.microsoft.com/office/drawing/2014/main" id="{054238C3-D296-46B1-A8B7-C1B1A62BDF24}"/>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8" name="ChartObject">
            <a:extLst>
              <a:ext uri="{FF2B5EF4-FFF2-40B4-BE49-F238E27FC236}">
                <a16:creationId xmlns:a16="http://schemas.microsoft.com/office/drawing/2014/main" id="{C0D7846E-FFC4-4A77-9037-533283BCE76D}"/>
              </a:ext>
            </a:extLst>
          </p:cNvPr>
          <p:cNvGraphicFramePr>
            <a:graphicFrameLocks noGrp="1"/>
          </p:cNvGraphicFramePr>
          <p:nvPr>
            <p:ph idx="1"/>
            <p:extLst>
              <p:ext uri="{D42A27DB-BD31-4B8C-83A1-F6EECF244321}">
                <p14:modId xmlns:p14="http://schemas.microsoft.com/office/powerpoint/2010/main" val="3139336489"/>
              </p:ext>
            </p:extLst>
          </p:nvPr>
        </p:nvGraphicFramePr>
        <p:xfrm>
          <a:off x="838199" y="1825625"/>
          <a:ext cx="9920591" cy="487673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41783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9CFA9FA-8F8C-449C-8692-C1046914F9C6}"/>
              </a:ext>
            </a:extLst>
          </p:cNvPr>
          <p:cNvSpPr>
            <a:spLocks noGrp="1"/>
          </p:cNvSpPr>
          <p:nvPr>
            <p:ph type="title"/>
          </p:nvPr>
        </p:nvSpPr>
        <p:spPr>
          <a:xfrm>
            <a:off x="838200" y="365125"/>
            <a:ext cx="8441987" cy="952687"/>
          </a:xfrm>
        </p:spPr>
        <p:txBody>
          <a:bodyPr>
            <a:noAutofit/>
          </a:bodyPr>
          <a:lstStyle/>
          <a:p>
            <a:r>
              <a:rPr lang="en-US" sz="2800" dirty="0" err="1"/>
              <a:t>Uudet</a:t>
            </a:r>
            <a:r>
              <a:rPr lang="en-US" sz="2800" dirty="0"/>
              <a:t> </a:t>
            </a:r>
            <a:r>
              <a:rPr lang="en-US" sz="2800" dirty="0" err="1"/>
              <a:t>kaupan</a:t>
            </a:r>
            <a:r>
              <a:rPr lang="en-US" sz="2800" dirty="0"/>
              <a:t> </a:t>
            </a:r>
            <a:r>
              <a:rPr lang="en-US" sz="2800" dirty="0" err="1"/>
              <a:t>esteet</a:t>
            </a:r>
            <a:r>
              <a:rPr lang="en-US" sz="2800" dirty="0"/>
              <a:t> </a:t>
            </a:r>
            <a:r>
              <a:rPr lang="en-US" sz="2800" dirty="0" err="1"/>
              <a:t>kuten</a:t>
            </a:r>
            <a:r>
              <a:rPr lang="en-US" sz="2800" dirty="0"/>
              <a:t> </a:t>
            </a:r>
            <a:r>
              <a:rPr lang="en-US" sz="2800" dirty="0" err="1"/>
              <a:t>kansalliset</a:t>
            </a:r>
            <a:r>
              <a:rPr lang="en-US" sz="2800" dirty="0"/>
              <a:t> </a:t>
            </a:r>
            <a:r>
              <a:rPr lang="en-US" sz="2800" dirty="0" err="1"/>
              <a:t>vienti</a:t>
            </a:r>
            <a:r>
              <a:rPr lang="en-US" sz="2800" dirty="0"/>
              <a:t>- tai </a:t>
            </a:r>
            <a:r>
              <a:rPr lang="en-US" sz="2800" dirty="0" err="1"/>
              <a:t>tuontiluvat</a:t>
            </a:r>
            <a:r>
              <a:rPr lang="en-US" sz="2800" dirty="0"/>
              <a:t> ja -</a:t>
            </a:r>
            <a:r>
              <a:rPr lang="en-US" sz="2800" dirty="0" err="1"/>
              <a:t>rajoitukset</a:t>
            </a:r>
            <a:r>
              <a:rPr lang="en-US" sz="2800" dirty="0"/>
              <a:t> </a:t>
            </a:r>
            <a:endParaRPr lang="fi-FI" sz="2800" dirty="0"/>
          </a:p>
        </p:txBody>
      </p:sp>
      <p:sp>
        <p:nvSpPr>
          <p:cNvPr id="6" name="Tekstiruutu 5">
            <a:extLst>
              <a:ext uri="{FF2B5EF4-FFF2-40B4-BE49-F238E27FC236}">
                <a16:creationId xmlns:a16="http://schemas.microsoft.com/office/drawing/2014/main" id="{7377AE58-45A6-4274-8E52-6E0E6AC52E5B}"/>
              </a:ext>
            </a:extLst>
          </p:cNvPr>
          <p:cNvSpPr txBox="1"/>
          <p:nvPr/>
        </p:nvSpPr>
        <p:spPr>
          <a:xfrm>
            <a:off x="9795753" y="566241"/>
            <a:ext cx="1896894" cy="923330"/>
          </a:xfrm>
          <a:prstGeom prst="rect">
            <a:avLst/>
          </a:prstGeom>
          <a:noFill/>
        </p:spPr>
        <p:txBody>
          <a:bodyPr wrap="square" rtlCol="0">
            <a:spAutoFit/>
          </a:bodyPr>
          <a:lstStyle/>
          <a:p>
            <a:pPr algn="r"/>
            <a:r>
              <a:rPr lang="fi-FI" dirty="0"/>
              <a:t>Vastaajia 328</a:t>
            </a:r>
          </a:p>
          <a:p>
            <a:pPr algn="r"/>
            <a:r>
              <a:rPr lang="fi-FI" dirty="0"/>
              <a:t>30.4.2020 klo 12 mennessä</a:t>
            </a:r>
          </a:p>
        </p:txBody>
      </p:sp>
      <p:graphicFrame>
        <p:nvGraphicFramePr>
          <p:cNvPr id="7" name="ChartObject">
            <a:extLst>
              <a:ext uri="{FF2B5EF4-FFF2-40B4-BE49-F238E27FC236}">
                <a16:creationId xmlns:a16="http://schemas.microsoft.com/office/drawing/2014/main" id="{29900CBA-CDF5-430F-8B9E-0C80DEF40F10}"/>
              </a:ext>
            </a:extLst>
          </p:cNvPr>
          <p:cNvGraphicFramePr>
            <a:graphicFrameLocks noGrp="1"/>
          </p:cNvGraphicFramePr>
          <p:nvPr>
            <p:ph idx="1"/>
            <p:extLst>
              <p:ext uri="{D42A27DB-BD31-4B8C-83A1-F6EECF244321}">
                <p14:modId xmlns:p14="http://schemas.microsoft.com/office/powerpoint/2010/main" val="2868434873"/>
              </p:ext>
            </p:extLst>
          </p:nvPr>
        </p:nvGraphicFramePr>
        <p:xfrm>
          <a:off x="838200" y="1825625"/>
          <a:ext cx="8354438" cy="455572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28265000"/>
      </p:ext>
    </p:extLst>
  </p:cSld>
  <p:clrMapOvr>
    <a:masterClrMapping/>
  </p:clrMapOvr>
</p:sld>
</file>

<file path=ppt/theme/theme1.xml><?xml version="1.0" encoding="utf-8"?>
<a:theme xmlns:a="http://schemas.openxmlformats.org/drawingml/2006/main" name="Otsikkodia">
  <a:themeElements>
    <a:clrScheme name="Keskuskauppakamari 2018">
      <a:dk1>
        <a:sysClr val="windowText" lastClr="000000"/>
      </a:dk1>
      <a:lt1>
        <a:sysClr val="window" lastClr="FFFFFF"/>
      </a:lt1>
      <a:dk2>
        <a:srgbClr val="000000"/>
      </a:dk2>
      <a:lt2>
        <a:srgbClr val="FFFFFF"/>
      </a:lt2>
      <a:accent1>
        <a:srgbClr val="FFC61E"/>
      </a:accent1>
      <a:accent2>
        <a:srgbClr val="C6C6C6"/>
      </a:accent2>
      <a:accent3>
        <a:srgbClr val="002663"/>
      </a:accent3>
      <a:accent4>
        <a:srgbClr val="F94F8E"/>
      </a:accent4>
      <a:accent5>
        <a:srgbClr val="4F2170"/>
      </a:accent5>
      <a:accent6>
        <a:srgbClr val="77CDCB"/>
      </a:accent6>
      <a:hlink>
        <a:srgbClr val="000000"/>
      </a:hlink>
      <a:folHlink>
        <a:srgbClr val="000000"/>
      </a:folHlink>
    </a:clrScheme>
    <a:fontScheme name="Mukautettu 1">
      <a:majorFont>
        <a:latin typeface="Myriad Pro"/>
        <a:ea typeface=""/>
        <a:cs typeface=""/>
      </a:majorFont>
      <a:minorFont>
        <a:latin typeface="Myriad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auppakamarilaisten perehtymispäivä runko esityksille  -  Vain luku" id="{72F6BF3C-F28E-4C09-A905-79126DC96A35}" vid="{990B1455-C2EE-44AF-967A-332F93404ED6}"/>
    </a:ext>
  </a:extLst>
</a:theme>
</file>

<file path=ppt/theme/theme2.xml><?xml version="1.0" encoding="utf-8"?>
<a:theme xmlns:a="http://schemas.openxmlformats.org/drawingml/2006/main" name="Sisältödi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ukautettu 1">
      <a:majorFont>
        <a:latin typeface="Myriad Pro"/>
        <a:ea typeface=""/>
        <a:cs typeface=""/>
      </a:majorFont>
      <a:minorFont>
        <a:latin typeface="Myriad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auppakamarilaisten perehtymispäivä runko esityksille  -  Vain luku" id="{72F6BF3C-F28E-4C09-A905-79126DC96A35}" vid="{FB2B4713-94A9-4522-9F9C-B923CFEB5616}"/>
    </a:ext>
  </a:extLst>
</a:theme>
</file>

<file path=ppt/theme/theme3.xml><?xml version="1.0" encoding="utf-8"?>
<a:theme xmlns:a="http://schemas.openxmlformats.org/drawingml/2006/main" name="Sisältödia yksivärine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ukautettu 1">
      <a:majorFont>
        <a:latin typeface="Myriad Pro"/>
        <a:ea typeface=""/>
        <a:cs typeface=""/>
      </a:majorFont>
      <a:minorFont>
        <a:latin typeface="Myriad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auppakamarilaisten perehtymispäivä runko esityksille  -  Vain luku" id="{72F6BF3C-F28E-4C09-A905-79126DC96A35}" vid="{B0321B9F-1779-4FDC-9D38-F0E09B89FEF4}"/>
    </a:ext>
  </a:extLst>
</a:theme>
</file>

<file path=ppt/theme/theme4.xml><?xml version="1.0" encoding="utf-8"?>
<a:theme xmlns:a="http://schemas.openxmlformats.org/drawingml/2006/main" name="Lopetu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ukautettu 1">
      <a:majorFont>
        <a:latin typeface="Myriad Pro"/>
        <a:ea typeface=""/>
        <a:cs typeface=""/>
      </a:majorFont>
      <a:minorFont>
        <a:latin typeface="Myriad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auppakamarilaisten perehtymispäivä runko esityksille  -  Vain luku" id="{72F6BF3C-F28E-4C09-A905-79126DC96A35}" vid="{AB99AF6F-0219-4F93-A9FD-6CC0E043B447}"/>
    </a:ext>
  </a:extLst>
</a:theme>
</file>

<file path=docProps/app.xml><?xml version="1.0" encoding="utf-8"?>
<Properties xmlns="http://schemas.openxmlformats.org/officeDocument/2006/extended-properties" xmlns:vt="http://schemas.openxmlformats.org/officeDocument/2006/docPropsVTypes">
  <TotalTime>135</TotalTime>
  <Words>1979</Words>
  <Application>Microsoft Office PowerPoint</Application>
  <PresentationFormat>Laajakuva</PresentationFormat>
  <Paragraphs>166</Paragraphs>
  <Slides>27</Slides>
  <Notes>0</Notes>
  <HiddenSlides>0</HiddenSlides>
  <MMClips>0</MMClips>
  <ScaleCrop>false</ScaleCrop>
  <HeadingPairs>
    <vt:vector size="6" baseType="variant">
      <vt:variant>
        <vt:lpstr>Käytetyt fontit</vt:lpstr>
      </vt:variant>
      <vt:variant>
        <vt:i4>3</vt:i4>
      </vt:variant>
      <vt:variant>
        <vt:lpstr>Teema</vt:lpstr>
      </vt:variant>
      <vt:variant>
        <vt:i4>4</vt:i4>
      </vt:variant>
      <vt:variant>
        <vt:lpstr>Dian otsikot</vt:lpstr>
      </vt:variant>
      <vt:variant>
        <vt:i4>27</vt:i4>
      </vt:variant>
    </vt:vector>
  </HeadingPairs>
  <TitlesOfParts>
    <vt:vector size="34" baseType="lpstr">
      <vt:lpstr>Arial</vt:lpstr>
      <vt:lpstr>Myriad Pro</vt:lpstr>
      <vt:lpstr>Myriad Pro Light</vt:lpstr>
      <vt:lpstr>Otsikkodia</vt:lpstr>
      <vt:lpstr>Sisältödia</vt:lpstr>
      <vt:lpstr>Sisältödia yksivärinen</vt:lpstr>
      <vt:lpstr>Lopetus</vt:lpstr>
      <vt:lpstr>Kauppakamarin Vientijohtajabarometri</vt:lpstr>
      <vt:lpstr>Perustiedot yrityksestä ja yrityksen kansainvälisestä liiketoiminnasta</vt:lpstr>
      <vt:lpstr>Yrityksen päätoimiala</vt:lpstr>
      <vt:lpstr>Vuosiliikevaihto</vt:lpstr>
      <vt:lpstr>Henkilöstömäärä</vt:lpstr>
      <vt:lpstr>Päämarkkina-alueet</vt:lpstr>
      <vt:lpstr>Markkinatilannetta koskevat kysymykset</vt:lpstr>
      <vt:lpstr>Mitkä ovat merkittävimmät toimialanne ja yrityksenne kokemat koronakriisin aiheuttamat vaikeudet kansainvälisessä kaupassa?</vt:lpstr>
      <vt:lpstr>Uudet kaupan esteet kuten kansalliset vienti- tai tuontiluvat ja -rajoitukset </vt:lpstr>
      <vt:lpstr>Kaupan rahoituksen saatavuus </vt:lpstr>
      <vt:lpstr>Logistiikan tai kuljetusten häiriöt kuten konttipula tai vähentyneet kuljetusreitit</vt:lpstr>
      <vt:lpstr>Tuotantoketjuhaasteet kuten komponentti tai raaka-ainepula</vt:lpstr>
      <vt:lpstr>Työvoimahaasteet – työntekijöiden liikkuvuus kuten matkustusrajoitukset maiden kesken </vt:lpstr>
      <vt:lpstr>Joku muu ongelma tai markkinahäiriö, mikä? (Tarkentakaa seuraavassa kysymyksessä)</vt:lpstr>
      <vt:lpstr>Tarkentaisitteko vastaustanne edelliseen kysymykseen (Joku muu ongelma tai markkinahäiriö, mikä?):</vt:lpstr>
      <vt:lpstr>Vientiyritysten kommentteja markkinatilanteesta</vt:lpstr>
      <vt:lpstr>Vientiyritysten kommentteja markkinatilanteesta</vt:lpstr>
      <vt:lpstr>Vientiyritysten kommentteja markkinatilanteesta</vt:lpstr>
      <vt:lpstr>Vientiyritysten kommentteja markkinatilanteesta</vt:lpstr>
      <vt:lpstr>Millä tavoin uskotte koronakriisin ja kunkin maan omien talouden ja yritysten tukitoimien vaikuttavan yrityksenne kilpailukykyyn keskeisillä kohdemarkkinoilla?</vt:lpstr>
      <vt:lpstr>Mitä vaikutuksia uskotte eri maiden massiivisilla talouden tukitoimilla ja kansallisilla elvytyspaketeilla olevan toimialallanne ja yrityksenne markkinamahdollisuuksiin ja kysynnän kasvuun?</vt:lpstr>
      <vt:lpstr>PowerPoint-esitys</vt:lpstr>
      <vt:lpstr>PowerPoint-esitys</vt:lpstr>
      <vt:lpstr>Vientiyritysten toiveita Suomen hallitukselle ja EU:lle jatkotoimista </vt:lpstr>
      <vt:lpstr>Vientiyritysten toiveita Suomen hallitukselle ja EU:lle jatkotoimista </vt:lpstr>
      <vt:lpstr>Vientiyritysten toiveita Suomen hallitukselle ja EU:lle jatkotoimista </vt:lpstr>
      <vt:lpstr>PowerPoint-esitys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Kauppakamarin vientijohtajabarometri</dc:title>
  <dc:creator>Tanja Arvola</dc:creator>
  <cp:lastModifiedBy>Timo Vuori</cp:lastModifiedBy>
  <cp:revision>56</cp:revision>
  <dcterms:created xsi:type="dcterms:W3CDTF">2020-04-28T09:40:12Z</dcterms:created>
  <dcterms:modified xsi:type="dcterms:W3CDTF">2020-04-30T10:02:36Z</dcterms:modified>
</cp:coreProperties>
</file>