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27"/>
  </p:notesMasterIdLst>
  <p:handoutMasterIdLst>
    <p:handoutMasterId r:id="rId28"/>
  </p:handoutMasterIdLst>
  <p:sldIdLst>
    <p:sldId id="265" r:id="rId9"/>
    <p:sldId id="271" r:id="rId10"/>
    <p:sldId id="270" r:id="rId11"/>
    <p:sldId id="272" r:id="rId12"/>
    <p:sldId id="273" r:id="rId13"/>
    <p:sldId id="275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67" r:id="rId22"/>
    <p:sldId id="266" r:id="rId23"/>
    <p:sldId id="268" r:id="rId24"/>
    <p:sldId id="269" r:id="rId25"/>
    <p:sldId id="291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CAA55-261A-4B60-A752-3A6D8AD8373C}" v="163" dt="2021-09-29T10:17:45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ja Arvola" userId="64c0946d-c2dc-4178-8534-6113bb91beef" providerId="ADAL" clId="{563E20BC-E206-4BC7-886D-615238C46578}"/>
    <pc:docChg chg="undo custSel addSld delSld modSld sldOrd">
      <pc:chgData name="Tanja Arvola" userId="64c0946d-c2dc-4178-8534-6113bb91beef" providerId="ADAL" clId="{563E20BC-E206-4BC7-886D-615238C46578}" dt="2021-09-30T07:11:35.473" v="16" actId="20577"/>
      <pc:docMkLst>
        <pc:docMk/>
      </pc:docMkLst>
      <pc:sldChg chg="modSp mod">
        <pc:chgData name="Tanja Arvola" userId="64c0946d-c2dc-4178-8534-6113bb91beef" providerId="ADAL" clId="{563E20BC-E206-4BC7-886D-615238C46578}" dt="2021-09-30T07:11:35.473" v="16" actId="20577"/>
        <pc:sldMkLst>
          <pc:docMk/>
          <pc:sldMk cId="1598432189" sldId="265"/>
        </pc:sldMkLst>
        <pc:spChg chg="mod">
          <ac:chgData name="Tanja Arvola" userId="64c0946d-c2dc-4178-8534-6113bb91beef" providerId="ADAL" clId="{563E20BC-E206-4BC7-886D-615238C46578}" dt="2021-09-30T07:11:35.473" v="16" actId="20577"/>
          <ac:spMkLst>
            <pc:docMk/>
            <pc:sldMk cId="1598432189" sldId="265"/>
            <ac:spMk id="3" creationId="{F86E1352-30A5-4675-9118-1774630AC7D2}"/>
          </ac:spMkLst>
        </pc:spChg>
      </pc:sldChg>
      <pc:sldChg chg="ord">
        <pc:chgData name="Tanja Arvola" userId="64c0946d-c2dc-4178-8534-6113bb91beef" providerId="ADAL" clId="{563E20BC-E206-4BC7-886D-615238C46578}" dt="2021-09-30T07:10:55.649" v="1"/>
        <pc:sldMkLst>
          <pc:docMk/>
          <pc:sldMk cId="2723920911" sldId="266"/>
        </pc:sldMkLst>
      </pc:sldChg>
      <pc:sldChg chg="add del ord">
        <pc:chgData name="Tanja Arvola" userId="64c0946d-c2dc-4178-8534-6113bb91beef" providerId="ADAL" clId="{563E20BC-E206-4BC7-886D-615238C46578}" dt="2021-09-30T07:11:09.199" v="3" actId="2696"/>
        <pc:sldMkLst>
          <pc:docMk/>
          <pc:sldMk cId="2121315372" sldId="267"/>
        </pc:sldMkLst>
      </pc:sldChg>
      <pc:sldChg chg="ord">
        <pc:chgData name="Tanja Arvola" userId="64c0946d-c2dc-4178-8534-6113bb91beef" providerId="ADAL" clId="{563E20BC-E206-4BC7-886D-615238C46578}" dt="2021-09-30T07:10:55.649" v="1"/>
        <pc:sldMkLst>
          <pc:docMk/>
          <pc:sldMk cId="1612025345" sldId="268"/>
        </pc:sldMkLst>
      </pc:sldChg>
      <pc:sldChg chg="ord">
        <pc:chgData name="Tanja Arvola" userId="64c0946d-c2dc-4178-8534-6113bb91beef" providerId="ADAL" clId="{563E20BC-E206-4BC7-886D-615238C46578}" dt="2021-09-30T07:10:55.649" v="1"/>
        <pc:sldMkLst>
          <pc:docMk/>
          <pc:sldMk cId="2924335001" sldId="269"/>
        </pc:sldMkLst>
      </pc:sldChg>
      <pc:sldChg chg="add del">
        <pc:chgData name="Tanja Arvola" userId="64c0946d-c2dc-4178-8534-6113bb91beef" providerId="ADAL" clId="{563E20BC-E206-4BC7-886D-615238C46578}" dt="2021-09-30T07:11:15.576" v="4" actId="2696"/>
        <pc:sldMkLst>
          <pc:docMk/>
          <pc:sldMk cId="1931362712" sldId="282"/>
        </pc:sldMkLst>
      </pc:sldChg>
      <pc:sldChg chg="add del">
        <pc:chgData name="Tanja Arvola" userId="64c0946d-c2dc-4178-8534-6113bb91beef" providerId="ADAL" clId="{563E20BC-E206-4BC7-886D-615238C46578}" dt="2021-09-30T07:11:15.576" v="4" actId="2696"/>
        <pc:sldMkLst>
          <pc:docMk/>
          <pc:sldMk cId="112416655" sldId="283"/>
        </pc:sldMkLst>
      </pc:sldChg>
      <pc:sldChg chg="add del">
        <pc:chgData name="Tanja Arvola" userId="64c0946d-c2dc-4178-8534-6113bb91beef" providerId="ADAL" clId="{563E20BC-E206-4BC7-886D-615238C46578}" dt="2021-09-30T07:11:15.576" v="4" actId="2696"/>
        <pc:sldMkLst>
          <pc:docMk/>
          <pc:sldMk cId="4245918212" sldId="29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johtajakysely%2009-2021/Kauppakamarin_vientijohtajakysely_2021_YHTEENS&#19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53D4-44C8-97B9-557E2148897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3D4-44C8-97B9-557E2148897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3D4-44C8-97B9-557E2148897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3D4-44C8-97B9-557E2148897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53D4-44C8-97B9-557E2148897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'4 Kysymys'!$B$36:$B$40</c:f>
              <c:strCache>
                <c:ptCount val="5"/>
                <c:pt idx="0">
                  <c:v>Kasvanut merkittävästi (yli 20 %)</c:v>
                </c:pt>
                <c:pt idx="1">
                  <c:v>Kasvanut jonkin verran (noin 5–20 %)</c:v>
                </c:pt>
                <c:pt idx="2">
                  <c:v>Pysynyt ennallaan (+ - 0)</c:v>
                </c:pt>
                <c:pt idx="3">
                  <c:v>Laskenut jonkin verran (noin 5-20 %)</c:v>
                </c:pt>
                <c:pt idx="4">
                  <c:v>Laskenut merkittävästi (yli 20 %)</c:v>
                </c:pt>
              </c:strCache>
            </c:strRef>
          </c:cat>
          <c:val>
            <c:numRef>
              <c:f>'4 Kysymys'!$C$36:$C$40</c:f>
              <c:numCache>
                <c:formatCode>0.0%</c:formatCode>
                <c:ptCount val="5"/>
                <c:pt idx="0">
                  <c:v>0.18333333333333335</c:v>
                </c:pt>
                <c:pt idx="1">
                  <c:v>0.45833333333333331</c:v>
                </c:pt>
                <c:pt idx="2">
                  <c:v>0.25</c:v>
                </c:pt>
                <c:pt idx="3">
                  <c:v>3.3333333333333333E-2</c:v>
                </c:pt>
                <c:pt idx="4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3D4-44C8-97B9-557E21488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3897169"/>
        <c:axId val="29851918"/>
      </c:barChart>
      <c:catAx>
        <c:axId val="33897169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29851918"/>
        <c:crosses val="autoZero"/>
        <c:auto val="0"/>
        <c:lblAlgn val="ctr"/>
        <c:lblOffset val="100"/>
        <c:noMultiLvlLbl val="0"/>
      </c:catAx>
      <c:valAx>
        <c:axId val="29851918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389716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107-4B67-84D3-45A07724353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A107-4B67-84D3-45A07724353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A107-4B67-84D3-45A07724353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'13 Kysymys'!$B$34:$B$36</c:f>
              <c:strCache>
                <c:ptCount val="3"/>
                <c:pt idx="0">
                  <c:v>Ei ongelmia</c:v>
                </c:pt>
                <c:pt idx="1">
                  <c:v>Jonkin verran ongelmia</c:v>
                </c:pt>
                <c:pt idx="2">
                  <c:v>Paljon ongelmia</c:v>
                </c:pt>
              </c:strCache>
            </c:strRef>
          </c:cat>
          <c:val>
            <c:numRef>
              <c:f>'13 Kysymys'!$C$34:$C$36</c:f>
              <c:numCache>
                <c:formatCode>0.0%</c:formatCode>
                <c:ptCount val="3"/>
                <c:pt idx="0">
                  <c:v>0.27966101694915252</c:v>
                </c:pt>
                <c:pt idx="1">
                  <c:v>0.50847457627118653</c:v>
                </c:pt>
                <c:pt idx="2">
                  <c:v>0.21186440677966104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107-4B67-84D3-45A077243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7390594"/>
        <c:axId val="63143409"/>
      </c:barChart>
      <c:catAx>
        <c:axId val="1739059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63143409"/>
        <c:crosses val="autoZero"/>
        <c:auto val="0"/>
        <c:lblAlgn val="ctr"/>
        <c:lblOffset val="100"/>
        <c:noMultiLvlLbl val="0"/>
      </c:catAx>
      <c:valAx>
        <c:axId val="6314340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1739059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66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Kysymys'!$H$36:$H$56</c:f>
              <c:strCache>
                <c:ptCount val="21"/>
                <c:pt idx="0">
                  <c:v>Hallinto- ja tukipalvelutoiminta</c:v>
                </c:pt>
                <c:pt idx="1">
                  <c:v>Julkinen hallinto ja maanpuolustus</c:v>
                </c:pt>
                <c:pt idx="2">
                  <c:v>Kansainvälisten organisaatioiden ja toimielinten toiminta</c:v>
                </c:pt>
                <c:pt idx="3">
                  <c:v>Kiinteistöalan toiminta</c:v>
                </c:pt>
                <c:pt idx="4">
                  <c:v>Kotitalouksien toiminta työnantajina</c:v>
                </c:pt>
                <c:pt idx="5">
                  <c:v>Sähkö-, kaasu- ja lämpöhuolto</c:v>
                </c:pt>
                <c:pt idx="6">
                  <c:v>Vesihuolto, viemäri- ja jätehuolto</c:v>
                </c:pt>
                <c:pt idx="7">
                  <c:v>Ammatillinen, tieteellinen ja tekninen toiminta</c:v>
                </c:pt>
                <c:pt idx="8">
                  <c:v>Kaivostoiminta ja louhinta</c:v>
                </c:pt>
                <c:pt idx="9">
                  <c:v>Maa-, metsä- ja kalatalous</c:v>
                </c:pt>
                <c:pt idx="10">
                  <c:v>Majoitus- ja ravitsemistoiminta</c:v>
                </c:pt>
                <c:pt idx="11">
                  <c:v>Taiteet, viihde ja virkistys</c:v>
                </c:pt>
                <c:pt idx="12">
                  <c:v>Informaatio ja viestintä</c:v>
                </c:pt>
                <c:pt idx="13">
                  <c:v>Rahoitus- ja vakuutustoiminta</c:v>
                </c:pt>
                <c:pt idx="14">
                  <c:v>Terveys- ja sosiaalipalvelut</c:v>
                </c:pt>
                <c:pt idx="15">
                  <c:v>Koulutus</c:v>
                </c:pt>
                <c:pt idx="16">
                  <c:v>Muu palvelutoiminta</c:v>
                </c:pt>
                <c:pt idx="17">
                  <c:v>Rakentaminen</c:v>
                </c:pt>
                <c:pt idx="18">
                  <c:v>Tukku- ja vähittäiskauppa</c:v>
                </c:pt>
                <c:pt idx="19">
                  <c:v>Kuljetus ja varastointi</c:v>
                </c:pt>
                <c:pt idx="20">
                  <c:v>Teollisuus</c:v>
                </c:pt>
              </c:strCache>
            </c:strRef>
          </c:cat>
          <c:val>
            <c:numRef>
              <c:f>'1 Kysymys'!$I$36:$I$56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8.4745762711864406E-3</c:v>
                </c:pt>
                <c:pt idx="8">
                  <c:v>8.4745762711864406E-3</c:v>
                </c:pt>
                <c:pt idx="9">
                  <c:v>8.4745762711864406E-3</c:v>
                </c:pt>
                <c:pt idx="10">
                  <c:v>8.4745762711864406E-3</c:v>
                </c:pt>
                <c:pt idx="11">
                  <c:v>8.4745762711864406E-3</c:v>
                </c:pt>
                <c:pt idx="12">
                  <c:v>1.6949152542372881E-2</c:v>
                </c:pt>
                <c:pt idx="13">
                  <c:v>1.6949152542372881E-2</c:v>
                </c:pt>
                <c:pt idx="14">
                  <c:v>1.6949152542372881E-2</c:v>
                </c:pt>
                <c:pt idx="15">
                  <c:v>2.5423728813559324E-2</c:v>
                </c:pt>
                <c:pt idx="16">
                  <c:v>3.3898305084745763E-2</c:v>
                </c:pt>
                <c:pt idx="17">
                  <c:v>3.3898305084745763E-2</c:v>
                </c:pt>
                <c:pt idx="18">
                  <c:v>3.3898305084745763E-2</c:v>
                </c:pt>
                <c:pt idx="19">
                  <c:v>4.2372881355932208E-2</c:v>
                </c:pt>
                <c:pt idx="20">
                  <c:v>0.73728813559322037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E-4F8B-9883-2D3D71C37A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86191328"/>
        <c:axId val="1658603568"/>
      </c:barChart>
      <c:catAx>
        <c:axId val="2086191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1658603568"/>
        <c:crosses val="autoZero"/>
        <c:auto val="1"/>
        <c:lblAlgn val="ctr"/>
        <c:lblOffset val="100"/>
        <c:noMultiLvlLbl val="0"/>
      </c:catAx>
      <c:valAx>
        <c:axId val="1658603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208619132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i-FI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E07-45BC-B705-CA28377BC0D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E07-45BC-B705-CA28377BC0D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E07-45BC-B705-CA28377BC0D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E07-45BC-B705-CA28377BC0D3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 Kysymys'!$B$34:$B$37</c:f>
              <c:strCache>
                <c:ptCount val="4"/>
                <c:pt idx="0">
                  <c:v>Alle 10</c:v>
                </c:pt>
                <c:pt idx="1">
                  <c:v>11-49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'2 Kysymys'!$C$34:$C$37</c:f>
              <c:numCache>
                <c:formatCode>0.0%</c:formatCode>
                <c:ptCount val="4"/>
                <c:pt idx="0">
                  <c:v>0.11666666666666667</c:v>
                </c:pt>
                <c:pt idx="1">
                  <c:v>0.20833333333333334</c:v>
                </c:pt>
                <c:pt idx="2">
                  <c:v>0.30833333333333335</c:v>
                </c:pt>
                <c:pt idx="3">
                  <c:v>0.3666666666666667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E07-45BC-B705-CA28377BC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5116126"/>
        <c:axId val="24984306"/>
      </c:barChart>
      <c:catAx>
        <c:axId val="4511612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24984306"/>
        <c:crosses val="autoZero"/>
        <c:auto val="0"/>
        <c:lblAlgn val="ctr"/>
        <c:lblOffset val="100"/>
        <c:noMultiLvlLbl val="0"/>
      </c:catAx>
      <c:valAx>
        <c:axId val="2498430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4511612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600-4024-9DDC-25ECCD628EA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600-4024-9DDC-25ECCD628EA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600-4024-9DDC-25ECCD628EA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600-4024-9DDC-25ECCD628EA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600-4024-9DDC-25ECCD628EA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6600-4024-9DDC-25ECCD628EA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6600-4024-9DDC-25ECCD628EA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6600-4024-9DDC-25ECCD628EA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'3 Kysymys'!$B$34:$B$41</c:f>
              <c:strCache>
                <c:ptCount val="8"/>
                <c:pt idx="0">
                  <c:v>Pohjoismaat</c:v>
                </c:pt>
                <c:pt idx="1">
                  <c:v>Eurooppa (mukaan lukien EU-maat)</c:v>
                </c:pt>
                <c:pt idx="2">
                  <c:v>Venäjä</c:v>
                </c:pt>
                <c:pt idx="3">
                  <c:v>Aasia (mukaan lukien Kiina)</c:v>
                </c:pt>
                <c:pt idx="4">
                  <c:v>Pohjois-Amerikka (mukaan lukien USA)</c:v>
                </c:pt>
                <c:pt idx="5">
                  <c:v>Latinalainen Amerikka</c:v>
                </c:pt>
                <c:pt idx="6">
                  <c:v>Afrikka</c:v>
                </c:pt>
                <c:pt idx="7">
                  <c:v>Australia</c:v>
                </c:pt>
              </c:strCache>
            </c:strRef>
          </c:cat>
          <c:val>
            <c:numRef>
              <c:f>'3 Kysymys'!$C$34:$C$41</c:f>
              <c:numCache>
                <c:formatCode>0.0%</c:formatCode>
                <c:ptCount val="8"/>
                <c:pt idx="0">
                  <c:v>0.56666666666666665</c:v>
                </c:pt>
                <c:pt idx="1">
                  <c:v>0.83333333333333337</c:v>
                </c:pt>
                <c:pt idx="2">
                  <c:v>0.34166666666666667</c:v>
                </c:pt>
                <c:pt idx="3">
                  <c:v>0.54166666666666663</c:v>
                </c:pt>
                <c:pt idx="4">
                  <c:v>0.45833333333333331</c:v>
                </c:pt>
                <c:pt idx="5">
                  <c:v>0.14166666666666666</c:v>
                </c:pt>
                <c:pt idx="6">
                  <c:v>0.1</c:v>
                </c:pt>
                <c:pt idx="7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600-4024-9DDC-25ECCD628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8694040"/>
        <c:axId val="53870319"/>
      </c:barChart>
      <c:catAx>
        <c:axId val="58694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/>
            </a:pPr>
            <a:endParaRPr lang="fi-FI"/>
          </a:p>
        </c:txPr>
        <c:crossAx val="53870319"/>
        <c:crosses val="autoZero"/>
        <c:auto val="0"/>
        <c:lblAlgn val="ctr"/>
        <c:lblOffset val="100"/>
        <c:noMultiLvlLbl val="0"/>
      </c:catAx>
      <c:valAx>
        <c:axId val="5387031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58694040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7736-4D50-AEF2-BF379755848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7736-4D50-AEF2-BF37975584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7736-4D50-AEF2-BF379755848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7736-4D50-AEF2-BF379755848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7736-4D50-AEF2-BF379755848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'5 Kysymys'!$B$34:$B$38</c:f>
              <c:strCache>
                <c:ptCount val="5"/>
                <c:pt idx="0">
                  <c:v>Kasvamaan merkittävästi (yli 20 %)</c:v>
                </c:pt>
                <c:pt idx="1">
                  <c:v>Kasvamaan jonkin verran (noin 5–20 %)</c:v>
                </c:pt>
                <c:pt idx="2">
                  <c:v>Pysyy ennallaan (+ - 0)</c:v>
                </c:pt>
                <c:pt idx="3">
                  <c:v>Laskemaan jonkin verran (noin 5–20 %)</c:v>
                </c:pt>
                <c:pt idx="4">
                  <c:v>Laskemaan merkittävästi (yli 20 %)</c:v>
                </c:pt>
              </c:strCache>
            </c:strRef>
          </c:cat>
          <c:val>
            <c:numRef>
              <c:f>'5 Kysymys'!$C$34:$C$38</c:f>
              <c:numCache>
                <c:formatCode>0.0%</c:formatCode>
                <c:ptCount val="5"/>
                <c:pt idx="0">
                  <c:v>8.3333333333333343E-2</c:v>
                </c:pt>
                <c:pt idx="1">
                  <c:v>0.54166666666666663</c:v>
                </c:pt>
                <c:pt idx="2">
                  <c:v>0.3</c:v>
                </c:pt>
                <c:pt idx="3">
                  <c:v>0.05</c:v>
                </c:pt>
                <c:pt idx="4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736-4D50-AEF2-BF3797558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9678129"/>
        <c:axId val="16575289"/>
      </c:barChart>
      <c:catAx>
        <c:axId val="19678129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16575289"/>
        <c:crosses val="autoZero"/>
        <c:auto val="0"/>
        <c:lblAlgn val="ctr"/>
        <c:lblOffset val="100"/>
        <c:noMultiLvlLbl val="0"/>
      </c:catAx>
      <c:valAx>
        <c:axId val="16575289"/>
        <c:scaling>
          <c:orientation val="minMax"/>
          <c:max val="0.5500000000000000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1967812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77DC-49E3-9C6D-CD0E54C0821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77DC-49E3-9C6D-CD0E54C0821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77DC-49E3-9C6D-CD0E54C0821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77DC-49E3-9C6D-CD0E54C0821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77DC-49E3-9C6D-CD0E54C0821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77DC-49E3-9C6D-CD0E54C0821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 Kysymys'!$B$34:$B$39</c:f>
              <c:strCache>
                <c:ptCount val="6"/>
                <c:pt idx="0">
                  <c:v>Kasvamaan merkittävästi (yli 20 %)</c:v>
                </c:pt>
                <c:pt idx="1">
                  <c:v>Kasvamaan jonkin verran (noin 5–20 %)</c:v>
                </c:pt>
                <c:pt idx="2">
                  <c:v>Pysyy ennallaan (+ - 0)</c:v>
                </c:pt>
                <c:pt idx="3">
                  <c:v>Laskemaan jonkin verran (noin 5–20 %)</c:v>
                </c:pt>
                <c:pt idx="4">
                  <c:v>Laskemaan merkittävästi (yli 20 %)</c:v>
                </c:pt>
                <c:pt idx="5">
                  <c:v>Emme pysty tällä hetkellä arvioimaan</c:v>
                </c:pt>
              </c:strCache>
            </c:strRef>
          </c:cat>
          <c:val>
            <c:numRef>
              <c:f>'6 Kysymys'!$C$34:$C$39</c:f>
              <c:numCache>
                <c:formatCode>0.0%</c:formatCode>
                <c:ptCount val="6"/>
                <c:pt idx="0">
                  <c:v>0.10833333333333334</c:v>
                </c:pt>
                <c:pt idx="1">
                  <c:v>0.625</c:v>
                </c:pt>
                <c:pt idx="2">
                  <c:v>0.17499999999999999</c:v>
                </c:pt>
                <c:pt idx="3">
                  <c:v>6.6666666666666666E-2</c:v>
                </c:pt>
                <c:pt idx="4">
                  <c:v>8.3333333333333332E-3</c:v>
                </c:pt>
                <c:pt idx="5">
                  <c:v>1.6666666666666666E-2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7DC-49E3-9C6D-CD0E54C08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6529761"/>
        <c:axId val="18071256"/>
      </c:barChart>
      <c:catAx>
        <c:axId val="46529761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18071256"/>
        <c:crosses val="autoZero"/>
        <c:auto val="0"/>
        <c:lblAlgn val="ctr"/>
        <c:lblOffset val="100"/>
        <c:noMultiLvlLbl val="0"/>
      </c:catAx>
      <c:valAx>
        <c:axId val="1807125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4652976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Ei ongelmia</c:v>
          </c:tx>
          <c:spPr>
            <a:solidFill>
              <a:schemeClr val="accent6"/>
            </a:solidFill>
            <a:ln>
              <a:noFill/>
            </a:ln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 Kysymys'!$B$37:$B$43</c:f>
              <c:strCache>
                <c:ptCount val="7"/>
                <c:pt idx="0">
                  <c:v>Viranomaistoimet: kansalliset viennin ja tuonnin kiellot tai rajoitukset</c:v>
                </c:pt>
                <c:pt idx="1">
                  <c:v>Rahoitus: vientikaupan rahoituksen saatavuus</c:v>
                </c:pt>
                <c:pt idx="2">
                  <c:v>Logistiikka: kuljetushäiriöt, vähentyneet reitit, kasvavat kulut, konttipula</c:v>
                </c:pt>
                <c:pt idx="3">
                  <c:v>Hankinta: hankinta- ja tuotantoketjuhaasteet kuten komponentti- tai raaka-ainepula</c:v>
                </c:pt>
                <c:pt idx="4">
                  <c:v>Liikkuvuus: työntekijöiden liikkuvuus kuten matkustusrajoitukset maiden kesken</c:v>
                </c:pt>
                <c:pt idx="5">
                  <c:v>Osaajien saatavuus</c:v>
                </c:pt>
                <c:pt idx="6">
                  <c:v>Muut: joku muu ongelma tai kaupaneste (tarkenna alle)</c:v>
                </c:pt>
              </c:strCache>
            </c:strRef>
          </c:cat>
          <c:val>
            <c:numRef>
              <c:f>'7 Kysymys'!$C$37:$C$43</c:f>
              <c:numCache>
                <c:formatCode>0.0%</c:formatCode>
                <c:ptCount val="7"/>
                <c:pt idx="0">
                  <c:v>0.5213675213675214</c:v>
                </c:pt>
                <c:pt idx="1">
                  <c:v>0.70434782608695645</c:v>
                </c:pt>
                <c:pt idx="2">
                  <c:v>0.16101694915254239</c:v>
                </c:pt>
                <c:pt idx="3">
                  <c:v>0.18260869565217391</c:v>
                </c:pt>
                <c:pt idx="4">
                  <c:v>0.19827586206896552</c:v>
                </c:pt>
                <c:pt idx="5">
                  <c:v>0.27966101694915252</c:v>
                </c:pt>
                <c:pt idx="6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4-4D2D-BAEA-014735910625}"/>
            </c:ext>
          </c:extLst>
        </c:ser>
        <c:ser>
          <c:idx val="1"/>
          <c:order val="1"/>
          <c:tx>
            <c:v>Jonkin verran ongelmia</c:v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 Kysymys'!$B$37:$B$43</c:f>
              <c:strCache>
                <c:ptCount val="7"/>
                <c:pt idx="0">
                  <c:v>Viranomaistoimet: kansalliset viennin ja tuonnin kiellot tai rajoitukset</c:v>
                </c:pt>
                <c:pt idx="1">
                  <c:v>Rahoitus: vientikaupan rahoituksen saatavuus</c:v>
                </c:pt>
                <c:pt idx="2">
                  <c:v>Logistiikka: kuljetushäiriöt, vähentyneet reitit, kasvavat kulut, konttipula</c:v>
                </c:pt>
                <c:pt idx="3">
                  <c:v>Hankinta: hankinta- ja tuotantoketjuhaasteet kuten komponentti- tai raaka-ainepula</c:v>
                </c:pt>
                <c:pt idx="4">
                  <c:v>Liikkuvuus: työntekijöiden liikkuvuus kuten matkustusrajoitukset maiden kesken</c:v>
                </c:pt>
                <c:pt idx="5">
                  <c:v>Osaajien saatavuus</c:v>
                </c:pt>
                <c:pt idx="6">
                  <c:v>Muut: joku muu ongelma tai kaupaneste (tarkenna alle)</c:v>
                </c:pt>
              </c:strCache>
            </c:strRef>
          </c:cat>
          <c:val>
            <c:numRef>
              <c:f>'7 Kysymys'!$D$37:$D$43</c:f>
              <c:numCache>
                <c:formatCode>0.0%</c:formatCode>
                <c:ptCount val="7"/>
                <c:pt idx="0">
                  <c:v>0.34188034188034189</c:v>
                </c:pt>
                <c:pt idx="1">
                  <c:v>0.21739130434782611</c:v>
                </c:pt>
                <c:pt idx="2">
                  <c:v>0.45762711864406785</c:v>
                </c:pt>
                <c:pt idx="3">
                  <c:v>0.40869565217391307</c:v>
                </c:pt>
                <c:pt idx="4">
                  <c:v>0.48275862068965519</c:v>
                </c:pt>
                <c:pt idx="5">
                  <c:v>0.50847457627118653</c:v>
                </c:pt>
                <c:pt idx="6">
                  <c:v>8.8235294117647065E-2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14-4D2D-BAEA-014735910625}"/>
            </c:ext>
          </c:extLst>
        </c:ser>
        <c:ser>
          <c:idx val="2"/>
          <c:order val="2"/>
          <c:tx>
            <c:v>Paljon ongelmia</c:v>
          </c:tx>
          <c:spPr>
            <a:solidFill>
              <a:schemeClr val="tx1"/>
            </a:solidFill>
            <a:ln>
              <a:noFill/>
            </a:ln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 Kysymys'!$B$37:$B$43</c:f>
              <c:strCache>
                <c:ptCount val="7"/>
                <c:pt idx="0">
                  <c:v>Viranomaistoimet: kansalliset viennin ja tuonnin kiellot tai rajoitukset</c:v>
                </c:pt>
                <c:pt idx="1">
                  <c:v>Rahoitus: vientikaupan rahoituksen saatavuus</c:v>
                </c:pt>
                <c:pt idx="2">
                  <c:v>Logistiikka: kuljetushäiriöt, vähentyneet reitit, kasvavat kulut, konttipula</c:v>
                </c:pt>
                <c:pt idx="3">
                  <c:v>Hankinta: hankinta- ja tuotantoketjuhaasteet kuten komponentti- tai raaka-ainepula</c:v>
                </c:pt>
                <c:pt idx="4">
                  <c:v>Liikkuvuus: työntekijöiden liikkuvuus kuten matkustusrajoitukset maiden kesken</c:v>
                </c:pt>
                <c:pt idx="5">
                  <c:v>Osaajien saatavuus</c:v>
                </c:pt>
                <c:pt idx="6">
                  <c:v>Muut: joku muu ongelma tai kaupaneste (tarkenna alle)</c:v>
                </c:pt>
              </c:strCache>
            </c:strRef>
          </c:cat>
          <c:val>
            <c:numRef>
              <c:f>'7 Kysymys'!$E$37:$E$43</c:f>
              <c:numCache>
                <c:formatCode>0.0%</c:formatCode>
                <c:ptCount val="7"/>
                <c:pt idx="0">
                  <c:v>0.13675213675213677</c:v>
                </c:pt>
                <c:pt idx="1">
                  <c:v>7.8260869565217397E-2</c:v>
                </c:pt>
                <c:pt idx="2">
                  <c:v>0.38135593220338981</c:v>
                </c:pt>
                <c:pt idx="3">
                  <c:v>0.40869565217391307</c:v>
                </c:pt>
                <c:pt idx="4">
                  <c:v>0.31896551724137934</c:v>
                </c:pt>
                <c:pt idx="5">
                  <c:v>0.21186440677966104</c:v>
                </c:pt>
                <c:pt idx="6">
                  <c:v>0.16176470588235295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14-4D2D-BAEA-014735910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4848136"/>
        <c:axId val="13466834"/>
      </c:barChart>
      <c:catAx>
        <c:axId val="54848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/>
            </a:pPr>
            <a:endParaRPr lang="fi-FI"/>
          </a:p>
        </c:txPr>
        <c:crossAx val="13466834"/>
        <c:crosses val="autoZero"/>
        <c:auto val="0"/>
        <c:lblAlgn val="ctr"/>
        <c:lblOffset val="100"/>
        <c:noMultiLvlLbl val="0"/>
      </c:catAx>
      <c:valAx>
        <c:axId val="13466834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5484813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legend>
      <c:legendPos val="r"/>
      <c:overlay val="0"/>
      <c:txPr>
        <a:bodyPr rot="0" vert="horz"/>
        <a:lstStyle/>
        <a:p>
          <a:pPr>
            <a:defRPr/>
          </a:pPr>
          <a:endParaRPr lang="fi-FI"/>
        </a:p>
      </c:txPr>
    </c:legend>
    <c:plotVisOnly val="1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821-4EA8-B916-D88C1B4EB01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1821-4EA8-B916-D88C1B4EB01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1821-4EA8-B916-D88C1B4EB01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'8 Kysymys'!$B$34:$B$36</c:f>
              <c:strCache>
                <c:ptCount val="3"/>
                <c:pt idx="0">
                  <c:v>Ei ongelmia</c:v>
                </c:pt>
                <c:pt idx="1">
                  <c:v>Jonkin verran ongelmia</c:v>
                </c:pt>
                <c:pt idx="2">
                  <c:v>Paljon ongelmia</c:v>
                </c:pt>
              </c:strCache>
            </c:strRef>
          </c:cat>
          <c:val>
            <c:numRef>
              <c:f>'8 Kysymys'!$C$34:$C$36</c:f>
              <c:numCache>
                <c:formatCode>0.0%</c:formatCode>
                <c:ptCount val="3"/>
                <c:pt idx="0">
                  <c:v>0.5213675213675214</c:v>
                </c:pt>
                <c:pt idx="1">
                  <c:v>0.34188034188034189</c:v>
                </c:pt>
                <c:pt idx="2">
                  <c:v>0.13675213675213677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821-4EA8-B916-D88C1B4EB0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336463"/>
        <c:axId val="65850768"/>
      </c:barChart>
      <c:catAx>
        <c:axId val="8336463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65850768"/>
        <c:crosses val="autoZero"/>
        <c:auto val="0"/>
        <c:lblAlgn val="ctr"/>
        <c:lblOffset val="100"/>
        <c:noMultiLvlLbl val="0"/>
      </c:catAx>
      <c:valAx>
        <c:axId val="65850768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8336463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93D-4507-89D0-924732CFA9F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D93D-4507-89D0-924732CFA9F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D93D-4507-89D0-924732CFA9F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'9 Kysymys'!$B$34:$B$36</c:f>
              <c:strCache>
                <c:ptCount val="3"/>
                <c:pt idx="0">
                  <c:v>Ei ongelmia</c:v>
                </c:pt>
                <c:pt idx="1">
                  <c:v>Jonkin verran ongelmia</c:v>
                </c:pt>
                <c:pt idx="2">
                  <c:v>Paljon ongelmia</c:v>
                </c:pt>
              </c:strCache>
            </c:strRef>
          </c:cat>
          <c:val>
            <c:numRef>
              <c:f>'9 Kysymys'!$C$34:$C$36</c:f>
              <c:numCache>
                <c:formatCode>0.0%</c:formatCode>
                <c:ptCount val="3"/>
                <c:pt idx="0">
                  <c:v>0.70434782608695645</c:v>
                </c:pt>
                <c:pt idx="1">
                  <c:v>0.21739130434782611</c:v>
                </c:pt>
                <c:pt idx="2">
                  <c:v>7.8260869565217397E-2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3D-4507-89D0-924732CFA9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5687774"/>
        <c:axId val="25569529"/>
      </c:barChart>
      <c:catAx>
        <c:axId val="3568777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25569529"/>
        <c:crosses val="autoZero"/>
        <c:auto val="0"/>
        <c:lblAlgn val="ctr"/>
        <c:lblOffset val="100"/>
        <c:noMultiLvlLbl val="0"/>
      </c:catAx>
      <c:valAx>
        <c:axId val="2556952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568777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686-458F-BA84-B61E45E40AD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0686-458F-BA84-B61E45E40ADF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0686-458F-BA84-B61E45E40AD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'10 Kysymys'!$B$34:$B$36</c:f>
              <c:strCache>
                <c:ptCount val="3"/>
                <c:pt idx="0">
                  <c:v>Ei ongelmia</c:v>
                </c:pt>
                <c:pt idx="1">
                  <c:v>Jonkin verran ongelmia</c:v>
                </c:pt>
                <c:pt idx="2">
                  <c:v>Paljon ongelmia</c:v>
                </c:pt>
              </c:strCache>
            </c:strRef>
          </c:cat>
          <c:val>
            <c:numRef>
              <c:f>'10 Kysymys'!$C$34:$C$36</c:f>
              <c:numCache>
                <c:formatCode>0.0%</c:formatCode>
                <c:ptCount val="3"/>
                <c:pt idx="0">
                  <c:v>0.16101694915254239</c:v>
                </c:pt>
                <c:pt idx="1">
                  <c:v>0.45762711864406785</c:v>
                </c:pt>
                <c:pt idx="2">
                  <c:v>0.38135593220338981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86-458F-BA84-B61E45E40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2742491"/>
        <c:axId val="17563254"/>
      </c:barChart>
      <c:catAx>
        <c:axId val="32742491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17563254"/>
        <c:crosses val="autoZero"/>
        <c:auto val="0"/>
        <c:lblAlgn val="ctr"/>
        <c:lblOffset val="100"/>
        <c:noMultiLvlLbl val="0"/>
      </c:catAx>
      <c:valAx>
        <c:axId val="17563254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274249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A24-40A0-B700-442A84A3455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A24-40A0-B700-442A84A3455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A24-40A0-B700-442A84A3455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'11 Kysymys'!$B$34:$B$36</c:f>
              <c:strCache>
                <c:ptCount val="3"/>
                <c:pt idx="0">
                  <c:v>Ei ongelmia</c:v>
                </c:pt>
                <c:pt idx="1">
                  <c:v>Jonkin verran ongelmia</c:v>
                </c:pt>
                <c:pt idx="2">
                  <c:v>Paljon ongelmia</c:v>
                </c:pt>
              </c:strCache>
            </c:strRef>
          </c:cat>
          <c:val>
            <c:numRef>
              <c:f>'11 Kysymys'!$C$34:$C$36</c:f>
              <c:numCache>
                <c:formatCode>0.0%</c:formatCode>
                <c:ptCount val="3"/>
                <c:pt idx="0">
                  <c:v>0.18260869565217391</c:v>
                </c:pt>
                <c:pt idx="1">
                  <c:v>0.40869565217391307</c:v>
                </c:pt>
                <c:pt idx="2">
                  <c:v>0.40869565217391307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24-40A0-B700-442A84A34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7976561"/>
        <c:axId val="8281326"/>
      </c:barChart>
      <c:catAx>
        <c:axId val="27976561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8281326"/>
        <c:crosses val="autoZero"/>
        <c:auto val="0"/>
        <c:lblAlgn val="ctr"/>
        <c:lblOffset val="100"/>
        <c:noMultiLvlLbl val="0"/>
      </c:catAx>
      <c:valAx>
        <c:axId val="8281326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2797656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2B9-48EB-BA63-E88A3651281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32B9-48EB-BA63-E88A3651281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32B9-48EB-BA63-E88A3651281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'12 Kysymys'!$B$34:$B$36</c:f>
              <c:strCache>
                <c:ptCount val="3"/>
                <c:pt idx="0">
                  <c:v>Ei ongelmia</c:v>
                </c:pt>
                <c:pt idx="1">
                  <c:v>Jonkin verran ongelmia</c:v>
                </c:pt>
                <c:pt idx="2">
                  <c:v>Paljon ongelmia</c:v>
                </c:pt>
              </c:strCache>
            </c:strRef>
          </c:cat>
          <c:val>
            <c:numRef>
              <c:f>'12 Kysymys'!$C$34:$C$36</c:f>
              <c:numCache>
                <c:formatCode>0.0%</c:formatCode>
                <c:ptCount val="3"/>
                <c:pt idx="0">
                  <c:v>0.19827586206896552</c:v>
                </c:pt>
                <c:pt idx="1">
                  <c:v>0.48275862068965519</c:v>
                </c:pt>
                <c:pt idx="2">
                  <c:v>0.31896551724137934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2B9-48EB-BA63-E88A36512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5650374"/>
        <c:axId val="27663050"/>
      </c:barChart>
      <c:catAx>
        <c:axId val="5565037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fi-FI"/>
          </a:p>
        </c:txPr>
        <c:crossAx val="27663050"/>
        <c:crosses val="autoZero"/>
        <c:auto val="0"/>
        <c:lblAlgn val="ctr"/>
        <c:lblOffset val="100"/>
        <c:noMultiLvlLbl val="0"/>
      </c:catAx>
      <c:valAx>
        <c:axId val="2766305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5565037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/>
  </c:spPr>
  <c:txPr>
    <a:bodyPr rot="0" vert="horz"/>
    <a:lstStyle/>
    <a:p>
      <a:pPr>
        <a:defRPr lang="en-US" sz="12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30.9.2021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30.9.2021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30.9.2021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30.9.2021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30.9.2021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30.9.2021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30.9.2021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30.9.2021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30.9.2021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30.9.2021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30.9.2021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30.9.2021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30.9.2021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30.9.2021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30.9.2021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Kauppakamarin vientijohtajakysely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23.9.2021</a:t>
            </a:r>
          </a:p>
          <a:p>
            <a:r>
              <a:rPr lang="fi-FI" dirty="0"/>
              <a:t>N=120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C437E7-03FC-4FE4-9DA0-910278AA8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Logistiikka: kuljetushäiriöt, vähentyneet reitit, kasvavat kulut, konttipula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918654-F31B-4E11-89D7-94B6423F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866BF1-EB55-44C9-81FF-EDBE13ED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146906-E45F-4823-8EFB-0BE0CF89E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10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60678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6388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47802B-B814-42C2-9B9B-C44ACCEC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Hankinta: hankinta- ja tuotantoketjuhaasteet kuten komponentti- tai raaka-ainepula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C6BD44-24C5-4098-8406-8AF3C4D30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B73E78-BA5A-4F33-A69A-0350BCF0C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A6B6046-E506-4B41-ABF1-EECDD185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11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20509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3833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E820CA-127F-4C58-8442-6E934CC17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Liikkuvuus: työntekijöiden liikkuvuus kuten matkustusrajoitukset maiden kesken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AB60C2-80A8-4158-8536-109E52819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80D034-EC04-46C2-BBB3-19472B07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4BA9064-9A7F-439E-9382-932C9428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95625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0961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01856F-D021-45F9-AA4B-A2CB2BEDF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Osaajien saatavuus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DDAC06-092D-4376-BD25-365EDDA30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44180C-59DD-45A7-B0B6-F837837D7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36AD2CA-9B91-4E2A-9550-B54DEB786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13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E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623669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5878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962193-7BAF-4332-8F31-9230563C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Perustiedot yrityksen kansainvälisestä liiketoiminnasta														</a:t>
            </a:r>
            <a:br>
              <a:rPr lang="fi-FI" dirty="0"/>
            </a:b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60A41E6-FD0D-46A9-AAAF-0BC4BD200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E1C874A-3B85-4B01-8272-B37405E6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5186C4-FDBE-4E63-B228-724526B27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66075D-F739-4CE4-8369-C255575F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1315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FE8090-8D44-4BED-85BC-6973ECA27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Toimiala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4F3D44-8F39-4398-9AAA-82DC9146C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5B1155-29F4-4021-BD41-9B29CBAD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9BD6B3-1437-4701-B64B-A5045EA89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15</a:t>
            </a:fld>
            <a:endParaRPr lang="fi-FI"/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7403A113-A0DB-4555-BCC0-F07EF75100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802582"/>
              </p:ext>
            </p:extLst>
          </p:nvPr>
        </p:nvGraphicFramePr>
        <p:xfrm>
          <a:off x="1600200" y="1825625"/>
          <a:ext cx="968692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3920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E84714-3A46-4D45-8CBF-7916C9916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Henkilöstömäärä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0D87E3-C2FB-4A76-B2E7-A115EC8B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C72484-532C-42D8-9BEC-20593128E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A27E6FB-CA52-40D6-B793-7A6C5B94F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16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623789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2025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08E3B8-8885-4C0E-82C1-5644A68DF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Päämarkkina-alueet (valitse tärkeimmät kohdemarkkinat)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E6D192-F12E-4598-8F31-CACDEA6C7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54640A-0BD2-48F8-A2DE-E947BA82E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3C41D1-A2C3-4306-9EA5-53E2A501C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17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53496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4335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ED6C58D-1FB2-452E-9ACE-66B9AA271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81D5-E7B8-4B62-98D0-36D7F2AC25DB}" type="datetime1">
              <a:rPr lang="fi-FI" smtClean="0"/>
              <a:t>30.9.2021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C01DE2F-A058-4009-B192-F3E54CF4E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02215B-3DBA-4F21-A21D-D35EF7266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18</a:t>
            </a:fld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3B063FE-4959-49D2-B4FA-E3F14818A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416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962193-7BAF-4332-8F31-9230563C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r>
              <a:rPr lang="fi-FI" dirty="0"/>
              <a:t>Yrityksen markkinatilanne														</a:t>
            </a:r>
            <a:br>
              <a:rPr lang="fi-FI" dirty="0"/>
            </a:b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60A41E6-FD0D-46A9-AAAF-0BC4BD200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E1C874A-3B85-4B01-8272-B37405E6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5186C4-FDBE-4E63-B228-724526B27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66075D-F739-4CE4-8369-C255575F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14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84BD56-F4F0-4526-A0B8-E0B61F4C3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Vientimme on alkuvuoden (H1) 2021 aikana verrattuna viime vuoteen 202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EE0904-C1D6-4BEF-A168-17CC24A3C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8E79FAB-0C27-4DD1-A8CA-E103EA973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42A431-F787-4F85-86D9-EC0A6A22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80695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420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EF7233-C6B1-417D-8CC3-175E361A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Vientimme tulee loppuvuoden (H2) aikana 2021 verrattuna alkuvuoteen (H1) 2021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09D5C2-669F-4A48-A3C3-CA0331A31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BE3844-667B-4475-8AE2-DE5AC3876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25B0134-7B95-4D33-8F90-C893AA46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97126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387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7D08D2-819A-4A5A-A29D-A9E87B099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Vientimme tulee arviomme mukaan ensi vuonna 2022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38FA9F-1D16-46DB-BFE5-6CF63E00B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42AEE1-B6B5-4472-ADF5-6D1FCED3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7FF4ACF-CEB9-4127-8529-D2A0B4D8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5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41464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2998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962193-7BAF-4332-8F31-9230563CE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07385"/>
            <a:ext cx="10515600" cy="1617108"/>
          </a:xfrm>
        </p:spPr>
        <p:txBody>
          <a:bodyPr>
            <a:noAutofit/>
          </a:bodyPr>
          <a:lstStyle/>
          <a:p>
            <a:r>
              <a:rPr lang="fi-FI" sz="4800" dirty="0"/>
              <a:t>Yrityksen kohtaamat </a:t>
            </a:r>
            <a:br>
              <a:rPr lang="fi-FI" sz="4800" dirty="0"/>
            </a:br>
            <a:r>
              <a:rPr lang="fi-FI" sz="4800" dirty="0"/>
              <a:t>rajoitukset ja kaupanesteet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60A41E6-FD0D-46A9-AAAF-0BC4BD200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E1C874A-3B85-4B01-8272-B37405E6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30.9.2021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5186C4-FDBE-4E63-B228-724526B27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66075D-F739-4CE4-8369-C255575F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74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D20C26-4AA8-4E6D-A421-BED4B8E9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Tällä hetkellä yrityksemme vientiä haittaavat merkittävästi seuraavat kaupanesteet tai rajoitukset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0D03B5C-A332-419B-97A2-3DE22734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F7EC0E2-E365-46B7-9415-A905C0105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3FC022-8874-46E1-A414-043877783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767775"/>
              </p:ext>
            </p:extLst>
          </p:nvPr>
        </p:nvGraphicFramePr>
        <p:xfrm>
          <a:off x="1171575" y="1847850"/>
          <a:ext cx="110204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2646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86B094-8F1D-4B0F-8590-D15843277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Viranomaistoimet: kansalliset viennin ja tuonnin kiellot tai rajoitukset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9FC33C4-86B7-4655-B1E2-69A38E148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D26CAE-6BCE-439C-8A0B-5243D7AB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216A72-5868-44AB-8E78-2D3646CD3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8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2001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9856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6EFC9B-7ABB-41EA-BFD7-64F7EE1E1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Rahoitus: vientikaupan rahoituksen saatavuus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600A0E-1529-48ED-A006-50A801D9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30.9.2021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80333D-B00F-4398-97FD-D83315F1A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823EDD-69C3-494C-AA62-4F6D8A4B2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9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384874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7735523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51F6173DF1CA740AB4BE5C12B4B66D3" ma:contentTypeVersion="13" ma:contentTypeDescription="Luo uusi asiakirja." ma:contentTypeScope="" ma:versionID="e2da54c274ebff46cfd10206170f203f">
  <xsd:schema xmlns:xsd="http://www.w3.org/2001/XMLSchema" xmlns:xs="http://www.w3.org/2001/XMLSchema" xmlns:p="http://schemas.microsoft.com/office/2006/metadata/properties" xmlns:ns2="29c900ee-4407-47ec-8d07-5c6835b0d808" xmlns:ns3="17e892d1-d202-4cf4-9210-22d4ce3b54e5" targetNamespace="http://schemas.microsoft.com/office/2006/metadata/properties" ma:root="true" ma:fieldsID="3d982e11904d327ecd8266a87f10b752" ns2:_="" ns3:_="">
    <xsd:import namespace="29c900ee-4407-47ec-8d07-5c6835b0d808"/>
    <xsd:import namespace="17e892d1-d202-4cf4-9210-22d4ce3b5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900ee-4407-47ec-8d07-5c6835b0d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892d1-d202-4cf4-9210-22d4ce3b54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723AA5-41BE-4857-9DDE-4D3D3786274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6C2C08C-ED5E-4523-96C5-EA1A591BB5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900ee-4407-47ec-8d07-5c6835b0d808"/>
    <ds:schemaRef ds:uri="17e892d1-d202-4cf4-9210-22d4ce3b5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51FB25-D8F6-4221-B009-CF71C41B18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104</TotalTime>
  <Words>191</Words>
  <Application>Microsoft Office PowerPoint</Application>
  <PresentationFormat>Laajakuva</PresentationFormat>
  <Paragraphs>65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Kauppakamarin vientijohtajakysely</vt:lpstr>
      <vt:lpstr>  Yrityksen markkinatilanne               </vt:lpstr>
      <vt:lpstr>Vientimme on alkuvuoden (H1) 2021 aikana verrattuna viime vuoteen 202</vt:lpstr>
      <vt:lpstr>Vientimme tulee loppuvuoden (H2) aikana 2021 verrattuna alkuvuoteen (H1) 2021</vt:lpstr>
      <vt:lpstr>Vientimme tulee arviomme mukaan ensi vuonna 2022 </vt:lpstr>
      <vt:lpstr>Yrityksen kohtaamat  rajoitukset ja kaupanesteet</vt:lpstr>
      <vt:lpstr>Tällä hetkellä yrityksemme vientiä haittaavat merkittävästi seuraavat kaupanesteet tai rajoitukset</vt:lpstr>
      <vt:lpstr>Viranomaistoimet: kansalliset viennin ja tuonnin kiellot tai rajoitukset </vt:lpstr>
      <vt:lpstr>Rahoitus: vientikaupan rahoituksen saatavuus </vt:lpstr>
      <vt:lpstr>Logistiikka: kuljetushäiriöt, vähentyneet reitit, kasvavat kulut, konttipula</vt:lpstr>
      <vt:lpstr>Hankinta: hankinta- ja tuotantoketjuhaasteet kuten komponentti- tai raaka-ainepula</vt:lpstr>
      <vt:lpstr>Liikkuvuus: työntekijöiden liikkuvuus kuten matkustusrajoitukset maiden kesken </vt:lpstr>
      <vt:lpstr>Osaajien saatavuus</vt:lpstr>
      <vt:lpstr>Perustiedot yrityksen kansainvälisestä liiketoiminnasta               </vt:lpstr>
      <vt:lpstr>Toimiala</vt:lpstr>
      <vt:lpstr>Henkilöstömäärä</vt:lpstr>
      <vt:lpstr>Päämarkkina-alueet (valitse tärkeimmät kohdemarkkinat)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Kauppakamarin vientijohtajakysely</dc:title>
  <dc:creator>Tanja Arvola</dc:creator>
  <cp:keywords>Keskuskauppakamari</cp:keywords>
  <cp:lastModifiedBy>Tanja Arvola</cp:lastModifiedBy>
  <cp:revision>7</cp:revision>
  <dcterms:created xsi:type="dcterms:W3CDTF">2020-08-21T07:30:29Z</dcterms:created>
  <dcterms:modified xsi:type="dcterms:W3CDTF">2021-09-30T07:11:44Z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0x010100251F6173DF1CA740AB4BE5C12B4B66D3</vt:lpwstr>
  </property>
  <property fmtid="{D5CDD505-2E9C-101B-9397-08002B2CF9AE}" pid="3" name="Order">
    <vt:r8>13746000</vt:r8>
  </property>
</Properties>
</file>