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7.xml" ContentType="application/vnd.openxmlformats-officedocument.themeOverr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8.xml" ContentType="application/vnd.openxmlformats-officedocument.themeOverr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19.xml" ContentType="application/vnd.openxmlformats-officedocument.themeOverr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20.xml" ContentType="application/vnd.openxmlformats-officedocument.themeOverr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21.xml" ContentType="application/vnd.openxmlformats-officedocument.themeOverr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22.xml" ContentType="application/vnd.openxmlformats-officedocument.themeOverr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23.xml" ContentType="application/vnd.openxmlformats-officedocument.themeOverr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theme/themeOverride2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  <p:sldMasterId id="2147483756" r:id="rId2"/>
    <p:sldMasterId id="2147483775" r:id="rId3"/>
    <p:sldMasterId id="2147483795" r:id="rId4"/>
    <p:sldMasterId id="2147483814" r:id="rId5"/>
  </p:sldMasterIdLst>
  <p:notesMasterIdLst>
    <p:notesMasterId r:id="rId36"/>
  </p:notesMasterIdLst>
  <p:handoutMasterIdLst>
    <p:handoutMasterId r:id="rId37"/>
  </p:handoutMasterIdLst>
  <p:sldIdLst>
    <p:sldId id="265" r:id="rId6"/>
    <p:sldId id="266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6" r:id="rId29"/>
    <p:sldId id="297" r:id="rId30"/>
    <p:sldId id="298" r:id="rId31"/>
    <p:sldId id="299" r:id="rId32"/>
    <p:sldId id="300" r:id="rId33"/>
    <p:sldId id="301" r:id="rId34"/>
    <p:sldId id="302" r:id="rId3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0" y="5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3.xm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4.xml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package" Target="../embeddings/Microsoft_Excel_Worksheet23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Teollisuus!$C$30</c:f>
              <c:strCache>
                <c:ptCount val="1"/>
                <c:pt idx="0">
                  <c:v>Kyllä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Teollisuus!$D$29:$K$29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Teollisuus!$D$30:$K$30</c:f>
              <c:numCache>
                <c:formatCode>0.0%</c:formatCode>
                <c:ptCount val="8"/>
                <c:pt idx="0">
                  <c:v>0.92280701754385996</c:v>
                </c:pt>
                <c:pt idx="1">
                  <c:v>0.92024539877300604</c:v>
                </c:pt>
                <c:pt idx="2">
                  <c:v>0.91616766467065902</c:v>
                </c:pt>
                <c:pt idx="3">
                  <c:v>0.92170818505338081</c:v>
                </c:pt>
                <c:pt idx="4">
                  <c:v>0.90291262135922334</c:v>
                </c:pt>
                <c:pt idx="5">
                  <c:v>0.93720565149136581</c:v>
                </c:pt>
                <c:pt idx="6">
                  <c:v>0.9173553719008265</c:v>
                </c:pt>
                <c:pt idx="7">
                  <c:v>0.89358372456964008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75-4C2B-8587-5C5C9C6EDF61}"/>
            </c:ext>
          </c:extLst>
        </c:ser>
        <c:ser>
          <c:idx val="1"/>
          <c:order val="1"/>
          <c:tx>
            <c:strRef>
              <c:f>Teollisuus!$C$31</c:f>
              <c:strCache>
                <c:ptCount val="1"/>
                <c:pt idx="0">
                  <c:v>Ei</c:v>
                </c:pt>
              </c:strCache>
            </c:strRef>
          </c:tx>
          <c:spPr>
            <a:solidFill>
              <a:srgbClr val="F2B7BF"/>
            </a:solidFill>
            <a:ln>
              <a:noFill/>
            </a:ln>
            <a:effectLst/>
          </c:spPr>
          <c:invertIfNegative val="0"/>
          <c:cat>
            <c:strRef>
              <c:f>Teollisuus!$D$29:$K$29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Teollisuus!$D$31:$K$31</c:f>
              <c:numCache>
                <c:formatCode>0.0%</c:formatCode>
                <c:ptCount val="8"/>
                <c:pt idx="0">
                  <c:v>7.7192982456140397E-2</c:v>
                </c:pt>
                <c:pt idx="1">
                  <c:v>7.9754601226993904E-2</c:v>
                </c:pt>
                <c:pt idx="2">
                  <c:v>8.3832335329341298E-2</c:v>
                </c:pt>
                <c:pt idx="3">
                  <c:v>7.8291814946619215E-2</c:v>
                </c:pt>
                <c:pt idx="4">
                  <c:v>9.7087378640776698E-2</c:v>
                </c:pt>
                <c:pt idx="5">
                  <c:v>6.2794348508634218E-2</c:v>
                </c:pt>
                <c:pt idx="6">
                  <c:v>8.2644628099173556E-2</c:v>
                </c:pt>
                <c:pt idx="7">
                  <c:v>0.10641627543035995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75-4C2B-8587-5C5C9C6EDF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88197087"/>
        <c:axId val="2025048911"/>
      </c:barChart>
      <c:catAx>
        <c:axId val="19881970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025048911"/>
        <c:crosses val="autoZero"/>
        <c:auto val="1"/>
        <c:lblAlgn val="ctr"/>
        <c:lblOffset val="100"/>
        <c:noMultiLvlLbl val="0"/>
      </c:catAx>
      <c:valAx>
        <c:axId val="20250489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9881970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'Tukku- ja vähittäiskauppa'!$C$69</c:f>
              <c:strCache>
                <c:ptCount val="1"/>
                <c:pt idx="0">
                  <c:v>Henkilöstön määrä on pysynyt ennallaan tai kasvanut </c:v>
                </c:pt>
              </c:strCache>
            </c:strRef>
          </c:tx>
          <c:spPr>
            <a:solidFill>
              <a:srgbClr val="E8E2D5"/>
            </a:solidFill>
            <a:ln>
              <a:noFill/>
            </a:ln>
            <a:effectLst/>
          </c:spPr>
          <c:invertIfNegative val="0"/>
          <c:cat>
            <c:strRef>
              <c:f>'Tukku- ja vähittäiskauppa'!$D$68:$K$68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'Tukku- ja vähittäiskauppa'!$D$69:$K$69</c:f>
              <c:numCache>
                <c:formatCode>0.0%</c:formatCode>
                <c:ptCount val="8"/>
                <c:pt idx="0">
                  <c:v>0.44336569579287999</c:v>
                </c:pt>
                <c:pt idx="1">
                  <c:v>0.47142857142857097</c:v>
                </c:pt>
                <c:pt idx="2">
                  <c:v>0.510752688172043</c:v>
                </c:pt>
                <c:pt idx="3">
                  <c:v>0.5082508250825083</c:v>
                </c:pt>
                <c:pt idx="4">
                  <c:v>0.53305785123966942</c:v>
                </c:pt>
                <c:pt idx="5">
                  <c:v>0.5931677018633541</c:v>
                </c:pt>
                <c:pt idx="6">
                  <c:v>0.60534124629080122</c:v>
                </c:pt>
                <c:pt idx="7">
                  <c:v>0.57758620689655171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60-439A-BA13-71F6A94675AE}"/>
            </c:ext>
          </c:extLst>
        </c:ser>
        <c:ser>
          <c:idx val="1"/>
          <c:order val="1"/>
          <c:tx>
            <c:strRef>
              <c:f>'Tukku- ja vähittäiskauppa'!$C$70</c:f>
              <c:strCache>
                <c:ptCount val="1"/>
                <c:pt idx="0">
                  <c:v>Vähentänyt 1–25 %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'Tukku- ja vähittäiskauppa'!$D$68:$K$68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'Tukku- ja vähittäiskauppa'!$D$70:$K$70</c:f>
              <c:numCache>
                <c:formatCode>0.0%</c:formatCode>
                <c:ptCount val="8"/>
                <c:pt idx="0">
                  <c:v>0.242718446601942</c:v>
                </c:pt>
                <c:pt idx="1">
                  <c:v>0.28214285714285697</c:v>
                </c:pt>
                <c:pt idx="2">
                  <c:v>0.28494623655913998</c:v>
                </c:pt>
                <c:pt idx="3">
                  <c:v>0.29372937293729379</c:v>
                </c:pt>
                <c:pt idx="4">
                  <c:v>0.2975206611570248</c:v>
                </c:pt>
                <c:pt idx="5">
                  <c:v>0.30745341614906835</c:v>
                </c:pt>
                <c:pt idx="6">
                  <c:v>0.31157270029673589</c:v>
                </c:pt>
                <c:pt idx="7">
                  <c:v>0.3362068965517242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60-439A-BA13-71F6A94675AE}"/>
            </c:ext>
          </c:extLst>
        </c:ser>
        <c:ser>
          <c:idx val="2"/>
          <c:order val="2"/>
          <c:tx>
            <c:strRef>
              <c:f>'Tukku- ja vähittäiskauppa'!$C$71</c:f>
              <c:strCache>
                <c:ptCount val="1"/>
                <c:pt idx="0">
                  <c:v>Vähentänyt 25–50 % </c:v>
                </c:pt>
              </c:strCache>
            </c:strRef>
          </c:tx>
          <c:spPr>
            <a:solidFill>
              <a:srgbClr val="A5C9E7"/>
            </a:solidFill>
            <a:ln>
              <a:noFill/>
            </a:ln>
            <a:effectLst/>
          </c:spPr>
          <c:invertIfNegative val="0"/>
          <c:cat>
            <c:strRef>
              <c:f>'Tukku- ja vähittäiskauppa'!$D$68:$K$68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'Tukku- ja vähittäiskauppa'!$D$71:$K$71</c:f>
              <c:numCache>
                <c:formatCode>0.0%</c:formatCode>
                <c:ptCount val="8"/>
                <c:pt idx="0">
                  <c:v>0.177993527508091</c:v>
                </c:pt>
                <c:pt idx="1">
                  <c:v>0.1</c:v>
                </c:pt>
                <c:pt idx="2">
                  <c:v>0.104838709677419</c:v>
                </c:pt>
                <c:pt idx="3">
                  <c:v>0.10891089108910891</c:v>
                </c:pt>
                <c:pt idx="4">
                  <c:v>0.1115702479338843</c:v>
                </c:pt>
                <c:pt idx="5">
                  <c:v>6.8322981366459631E-2</c:v>
                </c:pt>
                <c:pt idx="6">
                  <c:v>6.5281899109792291E-2</c:v>
                </c:pt>
                <c:pt idx="7">
                  <c:v>6.3218390804597707E-2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C60-439A-BA13-71F6A94675AE}"/>
            </c:ext>
          </c:extLst>
        </c:ser>
        <c:ser>
          <c:idx val="3"/>
          <c:order val="3"/>
          <c:tx>
            <c:strRef>
              <c:f>'Tukku- ja vähittäiskauppa'!$C$72</c:f>
              <c:strCache>
                <c:ptCount val="1"/>
                <c:pt idx="0">
                  <c:v>Vähentänyt 50–75 % </c:v>
                </c:pt>
              </c:strCache>
            </c:strRef>
          </c:tx>
          <c:spPr>
            <a:solidFill>
              <a:srgbClr val="F2B7BF"/>
            </a:solidFill>
            <a:ln>
              <a:noFill/>
            </a:ln>
            <a:effectLst/>
          </c:spPr>
          <c:invertIfNegative val="0"/>
          <c:cat>
            <c:strRef>
              <c:f>'Tukku- ja vähittäiskauppa'!$D$68:$K$68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'Tukku- ja vähittäiskauppa'!$D$72:$K$72</c:f>
              <c:numCache>
                <c:formatCode>0.0%</c:formatCode>
                <c:ptCount val="8"/>
                <c:pt idx="0">
                  <c:v>7.7669902912621394E-2</c:v>
                </c:pt>
                <c:pt idx="1">
                  <c:v>9.2857142857142902E-2</c:v>
                </c:pt>
                <c:pt idx="2">
                  <c:v>6.9892473118279605E-2</c:v>
                </c:pt>
                <c:pt idx="3">
                  <c:v>4.9504950495049507E-2</c:v>
                </c:pt>
                <c:pt idx="4">
                  <c:v>3.71900826446281E-2</c:v>
                </c:pt>
                <c:pt idx="5">
                  <c:v>1.2422360248447204E-2</c:v>
                </c:pt>
                <c:pt idx="6">
                  <c:v>8.9020771513353119E-3</c:v>
                </c:pt>
                <c:pt idx="7">
                  <c:v>8.6206896551724137E-3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C60-439A-BA13-71F6A94675AE}"/>
            </c:ext>
          </c:extLst>
        </c:ser>
        <c:ser>
          <c:idx val="4"/>
          <c:order val="4"/>
          <c:tx>
            <c:strRef>
              <c:f>'Tukku- ja vähittäiskauppa'!$C$73</c:f>
              <c:strCache>
                <c:ptCount val="1"/>
                <c:pt idx="0">
                  <c:v>Vähentänyt 75–100 % </c:v>
                </c:pt>
              </c:strCache>
            </c:strRef>
          </c:tx>
          <c:spPr>
            <a:solidFill>
              <a:srgbClr val="D1E57C"/>
            </a:solidFill>
            <a:ln>
              <a:noFill/>
            </a:ln>
            <a:effectLst/>
          </c:spPr>
          <c:invertIfNegative val="0"/>
          <c:cat>
            <c:strRef>
              <c:f>'Tukku- ja vähittäiskauppa'!$D$68:$K$68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'Tukku- ja vähittäiskauppa'!$D$73:$K$73</c:f>
              <c:numCache>
                <c:formatCode>0.0%</c:formatCode>
                <c:ptCount val="8"/>
                <c:pt idx="0">
                  <c:v>5.8252427184466E-2</c:v>
                </c:pt>
                <c:pt idx="1">
                  <c:v>5.3571428571428603E-2</c:v>
                </c:pt>
                <c:pt idx="2">
                  <c:v>2.9569892473118298E-2</c:v>
                </c:pt>
                <c:pt idx="3">
                  <c:v>3.9603960396039604E-2</c:v>
                </c:pt>
                <c:pt idx="4">
                  <c:v>2.0661157024793389E-2</c:v>
                </c:pt>
                <c:pt idx="5">
                  <c:v>1.8633540372670808E-2</c:v>
                </c:pt>
                <c:pt idx="6">
                  <c:v>8.9020771513353119E-3</c:v>
                </c:pt>
                <c:pt idx="7">
                  <c:v>1.4367816091954023E-2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C60-439A-BA13-71F6A94675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53372655"/>
        <c:axId val="1359449583"/>
      </c:barChart>
      <c:catAx>
        <c:axId val="1553372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359449583"/>
        <c:crosses val="autoZero"/>
        <c:auto val="1"/>
        <c:lblAlgn val="ctr"/>
        <c:lblOffset val="100"/>
        <c:noMultiLvlLbl val="0"/>
      </c:catAx>
      <c:valAx>
        <c:axId val="13594495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553372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'Tukku- ja vähittäiskauppa'!$C$83</c:f>
              <c:strCache>
                <c:ptCount val="1"/>
                <c:pt idx="0">
                  <c:v>Henkilöstön määrä pysyy ennallaan tai kasvaa</c:v>
                </c:pt>
              </c:strCache>
            </c:strRef>
          </c:tx>
          <c:spPr>
            <a:solidFill>
              <a:srgbClr val="E8E2D5"/>
            </a:solidFill>
            <a:ln>
              <a:noFill/>
            </a:ln>
            <a:effectLst/>
          </c:spPr>
          <c:invertIfNegative val="0"/>
          <c:cat>
            <c:strRef>
              <c:f>'Tukku- ja vähittäiskauppa'!$D$82:$K$82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'Tukku- ja vähittäiskauppa'!$D$83:$K$83</c:f>
              <c:numCache>
                <c:formatCode>0.0%</c:formatCode>
                <c:ptCount val="8"/>
                <c:pt idx="0">
                  <c:v>0.34838709677419399</c:v>
                </c:pt>
                <c:pt idx="1">
                  <c:v>0.40357142857142903</c:v>
                </c:pt>
                <c:pt idx="2">
                  <c:v>0.5</c:v>
                </c:pt>
                <c:pt idx="3">
                  <c:v>0.50495049504950495</c:v>
                </c:pt>
                <c:pt idx="4">
                  <c:v>0.61570247933884303</c:v>
                </c:pt>
                <c:pt idx="5">
                  <c:v>0.60747663551401876</c:v>
                </c:pt>
                <c:pt idx="6">
                  <c:v>0.63204747774480718</c:v>
                </c:pt>
                <c:pt idx="7">
                  <c:v>0.59195402298850575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4B-470A-BFFF-51D9E05C4F05}"/>
            </c:ext>
          </c:extLst>
        </c:ser>
        <c:ser>
          <c:idx val="1"/>
          <c:order val="1"/>
          <c:tx>
            <c:strRef>
              <c:f>'Tukku- ja vähittäiskauppa'!$C$84</c:f>
              <c:strCache>
                <c:ptCount val="1"/>
                <c:pt idx="0">
                  <c:v>Vähentää 1–25 % 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'Tukku- ja vähittäiskauppa'!$D$82:$K$82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'Tukku- ja vähittäiskauppa'!$D$84:$K$84</c:f>
              <c:numCache>
                <c:formatCode>0.0%</c:formatCode>
                <c:ptCount val="8"/>
                <c:pt idx="0">
                  <c:v>0.32903225806451603</c:v>
                </c:pt>
                <c:pt idx="1">
                  <c:v>0.371428571428571</c:v>
                </c:pt>
                <c:pt idx="2">
                  <c:v>0.33064516129032301</c:v>
                </c:pt>
                <c:pt idx="3">
                  <c:v>0.36303630363036304</c:v>
                </c:pt>
                <c:pt idx="4">
                  <c:v>0.29338842975206614</c:v>
                </c:pt>
                <c:pt idx="5">
                  <c:v>0.35514018691588783</c:v>
                </c:pt>
                <c:pt idx="6">
                  <c:v>0.30267062314540061</c:v>
                </c:pt>
                <c:pt idx="7">
                  <c:v>0.3419540229885058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4B-470A-BFFF-51D9E05C4F05}"/>
            </c:ext>
          </c:extLst>
        </c:ser>
        <c:ser>
          <c:idx val="2"/>
          <c:order val="2"/>
          <c:tx>
            <c:strRef>
              <c:f>'Tukku- ja vähittäiskauppa'!$C$85</c:f>
              <c:strCache>
                <c:ptCount val="1"/>
                <c:pt idx="0">
                  <c:v>Vähentää 25–50 % </c:v>
                </c:pt>
              </c:strCache>
            </c:strRef>
          </c:tx>
          <c:spPr>
            <a:solidFill>
              <a:srgbClr val="A5C9E7"/>
            </a:solidFill>
            <a:ln>
              <a:noFill/>
            </a:ln>
            <a:effectLst/>
          </c:spPr>
          <c:invertIfNegative val="0"/>
          <c:cat>
            <c:strRef>
              <c:f>'Tukku- ja vähittäiskauppa'!$D$82:$K$82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'Tukku- ja vähittäiskauppa'!$D$85:$K$85</c:f>
              <c:numCache>
                <c:formatCode>0.0%</c:formatCode>
                <c:ptCount val="8"/>
                <c:pt idx="0">
                  <c:v>0.21935483870967701</c:v>
                </c:pt>
                <c:pt idx="1">
                  <c:v>0.11785714285714299</c:v>
                </c:pt>
                <c:pt idx="2">
                  <c:v>0.123655913978495</c:v>
                </c:pt>
                <c:pt idx="3">
                  <c:v>8.2508250825082508E-2</c:v>
                </c:pt>
                <c:pt idx="4">
                  <c:v>6.6115702479338845E-2</c:v>
                </c:pt>
                <c:pt idx="5">
                  <c:v>1.5576323987538941E-2</c:v>
                </c:pt>
                <c:pt idx="6">
                  <c:v>4.4510385756676561E-2</c:v>
                </c:pt>
                <c:pt idx="7">
                  <c:v>4.8850574712643681E-2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4B-470A-BFFF-51D9E05C4F05}"/>
            </c:ext>
          </c:extLst>
        </c:ser>
        <c:ser>
          <c:idx val="3"/>
          <c:order val="3"/>
          <c:tx>
            <c:strRef>
              <c:f>'Tukku- ja vähittäiskauppa'!$C$86</c:f>
              <c:strCache>
                <c:ptCount val="1"/>
                <c:pt idx="0">
                  <c:v>Vähentää 50–75 % </c:v>
                </c:pt>
              </c:strCache>
            </c:strRef>
          </c:tx>
          <c:spPr>
            <a:solidFill>
              <a:srgbClr val="F2B7BF"/>
            </a:solidFill>
            <a:ln>
              <a:noFill/>
            </a:ln>
            <a:effectLst/>
          </c:spPr>
          <c:invertIfNegative val="0"/>
          <c:cat>
            <c:strRef>
              <c:f>'Tukku- ja vähittäiskauppa'!$D$82:$K$82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'Tukku- ja vähittäiskauppa'!$D$86:$K$86</c:f>
              <c:numCache>
                <c:formatCode>0.0%</c:formatCode>
                <c:ptCount val="8"/>
                <c:pt idx="0">
                  <c:v>7.4193548387096797E-2</c:v>
                </c:pt>
                <c:pt idx="1">
                  <c:v>6.4285714285714293E-2</c:v>
                </c:pt>
                <c:pt idx="2">
                  <c:v>3.4946236559139802E-2</c:v>
                </c:pt>
                <c:pt idx="3">
                  <c:v>3.9603960396039604E-2</c:v>
                </c:pt>
                <c:pt idx="4">
                  <c:v>2.0661157024793389E-2</c:v>
                </c:pt>
                <c:pt idx="5">
                  <c:v>9.3457943925233638E-3</c:v>
                </c:pt>
                <c:pt idx="6">
                  <c:v>1.1869436201780416E-2</c:v>
                </c:pt>
                <c:pt idx="7">
                  <c:v>5.74712643678161E-3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B4B-470A-BFFF-51D9E05C4F05}"/>
            </c:ext>
          </c:extLst>
        </c:ser>
        <c:ser>
          <c:idx val="4"/>
          <c:order val="4"/>
          <c:tx>
            <c:strRef>
              <c:f>'Tukku- ja vähittäiskauppa'!$C$87</c:f>
              <c:strCache>
                <c:ptCount val="1"/>
                <c:pt idx="0">
                  <c:v>Vähentää 75–100 % </c:v>
                </c:pt>
              </c:strCache>
            </c:strRef>
          </c:tx>
          <c:spPr>
            <a:solidFill>
              <a:srgbClr val="D1E57C"/>
            </a:solidFill>
            <a:ln>
              <a:noFill/>
            </a:ln>
            <a:effectLst/>
          </c:spPr>
          <c:invertIfNegative val="0"/>
          <c:cat>
            <c:strRef>
              <c:f>'Tukku- ja vähittäiskauppa'!$D$82:$K$82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'Tukku- ja vähittäiskauppa'!$D$87:$K$87</c:f>
              <c:numCache>
                <c:formatCode>0.0%</c:formatCode>
                <c:ptCount val="8"/>
                <c:pt idx="0">
                  <c:v>2.9032258064516099E-2</c:v>
                </c:pt>
                <c:pt idx="1">
                  <c:v>4.2857142857142899E-2</c:v>
                </c:pt>
                <c:pt idx="2">
                  <c:v>1.0752688172042999E-2</c:v>
                </c:pt>
                <c:pt idx="3">
                  <c:v>9.9009900990099011E-3</c:v>
                </c:pt>
                <c:pt idx="4">
                  <c:v>4.1322314049586778E-3</c:v>
                </c:pt>
                <c:pt idx="5">
                  <c:v>1.2461059190031154E-2</c:v>
                </c:pt>
                <c:pt idx="6">
                  <c:v>8.9020771513353119E-3</c:v>
                </c:pt>
                <c:pt idx="7">
                  <c:v>1.149425287356322E-2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B4B-470A-BFFF-51D9E05C4F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43635407"/>
        <c:axId val="1244460655"/>
      </c:barChart>
      <c:catAx>
        <c:axId val="12436354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244460655"/>
        <c:crosses val="autoZero"/>
        <c:auto val="1"/>
        <c:lblAlgn val="ctr"/>
        <c:lblOffset val="100"/>
        <c:noMultiLvlLbl val="0"/>
      </c:catAx>
      <c:valAx>
        <c:axId val="1244460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2436354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'Tukku- ja vähittäiskauppa'!$C$97</c:f>
              <c:strCache>
                <c:ptCount val="1"/>
                <c:pt idx="0">
                  <c:v>Kyllä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'Tukku- ja vähittäiskauppa'!$D$96:$K$96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'Tukku- ja vähittäiskauppa'!$D$97:$K$97</c:f>
              <c:numCache>
                <c:formatCode>0.0%</c:formatCode>
                <c:ptCount val="8"/>
                <c:pt idx="0">
                  <c:v>0.30519480519480502</c:v>
                </c:pt>
                <c:pt idx="1">
                  <c:v>0.23928571428571399</c:v>
                </c:pt>
                <c:pt idx="2">
                  <c:v>0.228494623655914</c:v>
                </c:pt>
                <c:pt idx="3">
                  <c:v>0.22772277227722773</c:v>
                </c:pt>
                <c:pt idx="4">
                  <c:v>0.17768595041322316</c:v>
                </c:pt>
                <c:pt idx="5">
                  <c:v>0.19314641744548289</c:v>
                </c:pt>
                <c:pt idx="6">
                  <c:v>0.1691394658753709</c:v>
                </c:pt>
                <c:pt idx="7">
                  <c:v>0.18678160919540232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D7-40D2-83F7-159AC83258BF}"/>
            </c:ext>
          </c:extLst>
        </c:ser>
        <c:ser>
          <c:idx val="1"/>
          <c:order val="1"/>
          <c:tx>
            <c:strRef>
              <c:f>'Tukku- ja vähittäiskauppa'!$C$98</c:f>
              <c:strCache>
                <c:ptCount val="1"/>
                <c:pt idx="0">
                  <c:v>Ei</c:v>
                </c:pt>
              </c:strCache>
            </c:strRef>
          </c:tx>
          <c:spPr>
            <a:solidFill>
              <a:srgbClr val="F2B7BF"/>
            </a:solidFill>
            <a:ln>
              <a:noFill/>
            </a:ln>
            <a:effectLst/>
          </c:spPr>
          <c:invertIfNegative val="0"/>
          <c:cat>
            <c:strRef>
              <c:f>'Tukku- ja vähittäiskauppa'!$D$96:$K$96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'Tukku- ja vähittäiskauppa'!$D$98:$K$98</c:f>
              <c:numCache>
                <c:formatCode>0.0%</c:formatCode>
                <c:ptCount val="8"/>
                <c:pt idx="0">
                  <c:v>0.69480519480519498</c:v>
                </c:pt>
                <c:pt idx="1">
                  <c:v>0.76071428571428601</c:v>
                </c:pt>
                <c:pt idx="2">
                  <c:v>0.771505376344086</c:v>
                </c:pt>
                <c:pt idx="3">
                  <c:v>0.77227722772277241</c:v>
                </c:pt>
                <c:pt idx="4">
                  <c:v>0.8223140495867769</c:v>
                </c:pt>
                <c:pt idx="5">
                  <c:v>0.80685358255451722</c:v>
                </c:pt>
                <c:pt idx="6">
                  <c:v>0.83086053412462901</c:v>
                </c:pt>
                <c:pt idx="7">
                  <c:v>0.81321839080459779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D7-40D2-83F7-159AC83258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01620335"/>
        <c:axId val="1359947567"/>
      </c:barChart>
      <c:catAx>
        <c:axId val="1401620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359947567"/>
        <c:crosses val="autoZero"/>
        <c:auto val="1"/>
        <c:lblAlgn val="ctr"/>
        <c:lblOffset val="100"/>
        <c:noMultiLvlLbl val="0"/>
      </c:catAx>
      <c:valAx>
        <c:axId val="13599475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4016203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Rakentaminen!$C$30</c:f>
              <c:strCache>
                <c:ptCount val="1"/>
                <c:pt idx="0">
                  <c:v>Kyllä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Rakentaminen!$D$29:$K$29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Rakentaminen!$D$30:$K$30</c:f>
              <c:numCache>
                <c:formatCode>0.0%</c:formatCode>
                <c:ptCount val="8"/>
                <c:pt idx="0">
                  <c:v>0.85062240663900401</c:v>
                </c:pt>
                <c:pt idx="1">
                  <c:v>0.81690140845070403</c:v>
                </c:pt>
                <c:pt idx="2">
                  <c:v>0.85882352941176499</c:v>
                </c:pt>
                <c:pt idx="3">
                  <c:v>0.84166666666666667</c:v>
                </c:pt>
                <c:pt idx="4">
                  <c:v>0.81025641025641026</c:v>
                </c:pt>
                <c:pt idx="5">
                  <c:v>0.82113821138211385</c:v>
                </c:pt>
                <c:pt idx="6">
                  <c:v>0.76587301587301593</c:v>
                </c:pt>
                <c:pt idx="7">
                  <c:v>0.7934782608695653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70-4692-BB77-1A92EC89BEE4}"/>
            </c:ext>
          </c:extLst>
        </c:ser>
        <c:ser>
          <c:idx val="1"/>
          <c:order val="1"/>
          <c:tx>
            <c:strRef>
              <c:f>Rakentaminen!$C$31</c:f>
              <c:strCache>
                <c:ptCount val="1"/>
                <c:pt idx="0">
                  <c:v>Ei</c:v>
                </c:pt>
              </c:strCache>
            </c:strRef>
          </c:tx>
          <c:spPr>
            <a:solidFill>
              <a:srgbClr val="F2B7BF"/>
            </a:solidFill>
            <a:ln>
              <a:noFill/>
            </a:ln>
            <a:effectLst/>
          </c:spPr>
          <c:invertIfNegative val="0"/>
          <c:cat>
            <c:strRef>
              <c:f>Rakentaminen!$D$29:$K$29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Rakentaminen!$D$31:$K$31</c:f>
              <c:numCache>
                <c:formatCode>0.0%</c:formatCode>
                <c:ptCount val="8"/>
                <c:pt idx="0">
                  <c:v>0.14937759336099601</c:v>
                </c:pt>
                <c:pt idx="1">
                  <c:v>0.183098591549296</c:v>
                </c:pt>
                <c:pt idx="2">
                  <c:v>0.14117647058823499</c:v>
                </c:pt>
                <c:pt idx="3">
                  <c:v>0.15833333333333335</c:v>
                </c:pt>
                <c:pt idx="4">
                  <c:v>0.18974358974358976</c:v>
                </c:pt>
                <c:pt idx="5">
                  <c:v>0.17886178861788618</c:v>
                </c:pt>
                <c:pt idx="6">
                  <c:v>0.23412698412698413</c:v>
                </c:pt>
                <c:pt idx="7">
                  <c:v>0.20652173913043481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70-4692-BB77-1A92EC89BE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83892016"/>
        <c:axId val="1082548080"/>
      </c:barChart>
      <c:catAx>
        <c:axId val="1183892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082548080"/>
        <c:crosses val="autoZero"/>
        <c:auto val="1"/>
        <c:lblAlgn val="ctr"/>
        <c:lblOffset val="100"/>
        <c:noMultiLvlLbl val="0"/>
      </c:catAx>
      <c:valAx>
        <c:axId val="1082548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83892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Rakentaminen!$C$41</c:f>
              <c:strCache>
                <c:ptCount val="1"/>
                <c:pt idx="0">
                  <c:v>Liikevaihto on pysynyt ennallaan tai kasvanut</c:v>
                </c:pt>
              </c:strCache>
            </c:strRef>
          </c:tx>
          <c:spPr>
            <a:solidFill>
              <a:srgbClr val="E8E2D5"/>
            </a:solidFill>
            <a:ln>
              <a:noFill/>
            </a:ln>
            <a:effectLst/>
          </c:spPr>
          <c:invertIfNegative val="0"/>
          <c:cat>
            <c:strRef>
              <c:f>Rakentaminen!$D$40:$K$40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Rakentaminen!$D$41:$K$41</c:f>
              <c:numCache>
                <c:formatCode>0.0%</c:formatCode>
                <c:ptCount val="8"/>
                <c:pt idx="0">
                  <c:v>0.38613861386138598</c:v>
                </c:pt>
                <c:pt idx="1">
                  <c:v>0.32758620689655199</c:v>
                </c:pt>
                <c:pt idx="2">
                  <c:v>0.30593607305936099</c:v>
                </c:pt>
                <c:pt idx="3">
                  <c:v>0.28712871287128716</c:v>
                </c:pt>
                <c:pt idx="4">
                  <c:v>0.25316455696202533</c:v>
                </c:pt>
                <c:pt idx="5">
                  <c:v>0.34158415841584155</c:v>
                </c:pt>
                <c:pt idx="6">
                  <c:v>0.31088082901554404</c:v>
                </c:pt>
                <c:pt idx="7">
                  <c:v>0.22374429223744294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21-40CA-A8EA-01F1B0A3DAFB}"/>
            </c:ext>
          </c:extLst>
        </c:ser>
        <c:ser>
          <c:idx val="1"/>
          <c:order val="1"/>
          <c:tx>
            <c:strRef>
              <c:f>Rakentaminen!$C$42</c:f>
              <c:strCache>
                <c:ptCount val="1"/>
                <c:pt idx="0">
                  <c:v>Vähentänyt 1–25 % 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Rakentaminen!$D$40:$K$40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Rakentaminen!$D$42:$K$42</c:f>
              <c:numCache>
                <c:formatCode>0.0%</c:formatCode>
                <c:ptCount val="8"/>
                <c:pt idx="0">
                  <c:v>0.445544554455446</c:v>
                </c:pt>
                <c:pt idx="1">
                  <c:v>0.5</c:v>
                </c:pt>
                <c:pt idx="2">
                  <c:v>0.48401826484018301</c:v>
                </c:pt>
                <c:pt idx="3">
                  <c:v>0.50495049504950495</c:v>
                </c:pt>
                <c:pt idx="4">
                  <c:v>0.55063291139240511</c:v>
                </c:pt>
                <c:pt idx="5">
                  <c:v>0.52970297029702973</c:v>
                </c:pt>
                <c:pt idx="6">
                  <c:v>0.52849740932642497</c:v>
                </c:pt>
                <c:pt idx="7">
                  <c:v>0.61187214611872143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21-40CA-A8EA-01F1B0A3DAFB}"/>
            </c:ext>
          </c:extLst>
        </c:ser>
        <c:ser>
          <c:idx val="2"/>
          <c:order val="2"/>
          <c:tx>
            <c:strRef>
              <c:f>Rakentaminen!$C$43</c:f>
              <c:strCache>
                <c:ptCount val="1"/>
                <c:pt idx="0">
                  <c:v>Vähentänyt 25–50 % </c:v>
                </c:pt>
              </c:strCache>
            </c:strRef>
          </c:tx>
          <c:spPr>
            <a:solidFill>
              <a:srgbClr val="A5C9E7"/>
            </a:solidFill>
            <a:ln>
              <a:noFill/>
            </a:ln>
            <a:effectLst/>
          </c:spPr>
          <c:invertIfNegative val="0"/>
          <c:cat>
            <c:strRef>
              <c:f>Rakentaminen!$D$40:$K$40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Rakentaminen!$D$43:$K$43</c:f>
              <c:numCache>
                <c:formatCode>0.0%</c:formatCode>
                <c:ptCount val="8"/>
                <c:pt idx="0">
                  <c:v>0.133663366336634</c:v>
                </c:pt>
                <c:pt idx="1">
                  <c:v>0.10344827586206901</c:v>
                </c:pt>
                <c:pt idx="2">
                  <c:v>0.15525114155251099</c:v>
                </c:pt>
                <c:pt idx="3">
                  <c:v>0.15346534653465349</c:v>
                </c:pt>
                <c:pt idx="4">
                  <c:v>0.13291139240506331</c:v>
                </c:pt>
                <c:pt idx="5">
                  <c:v>6.9306930693069313E-2</c:v>
                </c:pt>
                <c:pt idx="6">
                  <c:v>0.11917098445595856</c:v>
                </c:pt>
                <c:pt idx="7">
                  <c:v>0.12785388127853881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321-40CA-A8EA-01F1B0A3DAFB}"/>
            </c:ext>
          </c:extLst>
        </c:ser>
        <c:ser>
          <c:idx val="3"/>
          <c:order val="3"/>
          <c:tx>
            <c:strRef>
              <c:f>Rakentaminen!$C$44</c:f>
              <c:strCache>
                <c:ptCount val="1"/>
                <c:pt idx="0">
                  <c:v>Vähentänyt 50–75 % </c:v>
                </c:pt>
              </c:strCache>
            </c:strRef>
          </c:tx>
          <c:spPr>
            <a:solidFill>
              <a:srgbClr val="F2B7BF"/>
            </a:solidFill>
            <a:ln>
              <a:noFill/>
            </a:ln>
            <a:effectLst/>
          </c:spPr>
          <c:invertIfNegative val="0"/>
          <c:cat>
            <c:strRef>
              <c:f>Rakentaminen!$D$40:$K$40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Rakentaminen!$D$44:$K$44</c:f>
              <c:numCache>
                <c:formatCode>0.0%</c:formatCode>
                <c:ptCount val="8"/>
                <c:pt idx="0">
                  <c:v>9.9009900990098994E-3</c:v>
                </c:pt>
                <c:pt idx="1">
                  <c:v>5.7471264367816098E-2</c:v>
                </c:pt>
                <c:pt idx="2">
                  <c:v>4.5662100456621002E-2</c:v>
                </c:pt>
                <c:pt idx="3">
                  <c:v>4.9504950495049507E-2</c:v>
                </c:pt>
                <c:pt idx="4">
                  <c:v>5.6962025316455701E-2</c:v>
                </c:pt>
                <c:pt idx="5">
                  <c:v>3.9603960396039604E-2</c:v>
                </c:pt>
                <c:pt idx="6">
                  <c:v>2.5906735751295335E-2</c:v>
                </c:pt>
                <c:pt idx="7">
                  <c:v>3.1963470319634701E-2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321-40CA-A8EA-01F1B0A3DAFB}"/>
            </c:ext>
          </c:extLst>
        </c:ser>
        <c:ser>
          <c:idx val="4"/>
          <c:order val="4"/>
          <c:tx>
            <c:strRef>
              <c:f>Rakentaminen!$C$45</c:f>
              <c:strCache>
                <c:ptCount val="1"/>
                <c:pt idx="0">
                  <c:v>Vähentänyt 75–100 % </c:v>
                </c:pt>
              </c:strCache>
            </c:strRef>
          </c:tx>
          <c:spPr>
            <a:solidFill>
              <a:srgbClr val="D1E57C"/>
            </a:solidFill>
            <a:ln>
              <a:noFill/>
            </a:ln>
            <a:effectLst/>
          </c:spPr>
          <c:invertIfNegative val="0"/>
          <c:cat>
            <c:strRef>
              <c:f>Rakentaminen!$D$40:$K$40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Rakentaminen!$D$45:$K$45</c:f>
              <c:numCache>
                <c:formatCode>0.0%</c:formatCode>
                <c:ptCount val="8"/>
                <c:pt idx="0">
                  <c:v>2.4752475247524799E-2</c:v>
                </c:pt>
                <c:pt idx="1">
                  <c:v>1.1494252873563199E-2</c:v>
                </c:pt>
                <c:pt idx="2">
                  <c:v>9.1324200913242004E-3</c:v>
                </c:pt>
                <c:pt idx="3">
                  <c:v>4.9504950495049506E-3</c:v>
                </c:pt>
                <c:pt idx="4">
                  <c:v>6.3291139240506328E-3</c:v>
                </c:pt>
                <c:pt idx="5">
                  <c:v>1.9801980198019802E-2</c:v>
                </c:pt>
                <c:pt idx="6">
                  <c:v>1.5544041450777204E-2</c:v>
                </c:pt>
                <c:pt idx="7">
                  <c:v>4.5662100456621002E-3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321-40CA-A8EA-01F1B0A3DA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83442464"/>
        <c:axId val="1082552656"/>
      </c:barChart>
      <c:catAx>
        <c:axId val="1183442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082552656"/>
        <c:crosses val="autoZero"/>
        <c:auto val="1"/>
        <c:lblAlgn val="ctr"/>
        <c:lblOffset val="100"/>
        <c:noMultiLvlLbl val="0"/>
      </c:catAx>
      <c:valAx>
        <c:axId val="1082552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83442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Rakentaminen!$C$55</c:f>
              <c:strCache>
                <c:ptCount val="1"/>
                <c:pt idx="0">
                  <c:v>Liikevaihto pysyy ennallaan tai kasvaa </c:v>
                </c:pt>
              </c:strCache>
            </c:strRef>
          </c:tx>
          <c:spPr>
            <a:solidFill>
              <a:srgbClr val="E8E2D5"/>
            </a:solidFill>
            <a:ln>
              <a:noFill/>
            </a:ln>
            <a:effectLst/>
          </c:spPr>
          <c:invertIfNegative val="0"/>
          <c:cat>
            <c:strRef>
              <c:f>Rakentaminen!$D$54:$K$54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Rakentaminen!$D$55:$K$55</c:f>
              <c:numCache>
                <c:formatCode>0.0%</c:formatCode>
                <c:ptCount val="8"/>
                <c:pt idx="0">
                  <c:v>0.15920398009950301</c:v>
                </c:pt>
                <c:pt idx="1">
                  <c:v>0.18965517241379301</c:v>
                </c:pt>
                <c:pt idx="2">
                  <c:v>0.19178082191780799</c:v>
                </c:pt>
                <c:pt idx="3">
                  <c:v>0.18316831683168319</c:v>
                </c:pt>
                <c:pt idx="4">
                  <c:v>0.29746835443037972</c:v>
                </c:pt>
                <c:pt idx="5">
                  <c:v>0.24623115577889448</c:v>
                </c:pt>
                <c:pt idx="6">
                  <c:v>0.24870466321243526</c:v>
                </c:pt>
                <c:pt idx="7">
                  <c:v>0.22374429223744294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4B-4364-A882-45C0E1AEE3C4}"/>
            </c:ext>
          </c:extLst>
        </c:ser>
        <c:ser>
          <c:idx val="1"/>
          <c:order val="1"/>
          <c:tx>
            <c:strRef>
              <c:f>Rakentaminen!$C$56</c:f>
              <c:strCache>
                <c:ptCount val="1"/>
                <c:pt idx="0">
                  <c:v>Vähentää 1–25 %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Rakentaminen!$D$54:$K$54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Rakentaminen!$D$56:$K$56</c:f>
              <c:numCache>
                <c:formatCode>0.0%</c:formatCode>
                <c:ptCount val="8"/>
                <c:pt idx="0">
                  <c:v>0.60199004975124404</c:v>
                </c:pt>
                <c:pt idx="1">
                  <c:v>0.58620689655172398</c:v>
                </c:pt>
                <c:pt idx="2">
                  <c:v>0.602739726027397</c:v>
                </c:pt>
                <c:pt idx="3">
                  <c:v>0.59900990099009899</c:v>
                </c:pt>
                <c:pt idx="4">
                  <c:v>0.54430379746835444</c:v>
                </c:pt>
                <c:pt idx="5">
                  <c:v>0.59798994974874375</c:v>
                </c:pt>
                <c:pt idx="6">
                  <c:v>0.59067357512953378</c:v>
                </c:pt>
                <c:pt idx="7">
                  <c:v>0.61187214611872143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4B-4364-A882-45C0E1AEE3C4}"/>
            </c:ext>
          </c:extLst>
        </c:ser>
        <c:ser>
          <c:idx val="2"/>
          <c:order val="2"/>
          <c:tx>
            <c:strRef>
              <c:f>Rakentaminen!$C$57</c:f>
              <c:strCache>
                <c:ptCount val="1"/>
                <c:pt idx="0">
                  <c:v>Vähentää 25–50 % </c:v>
                </c:pt>
              </c:strCache>
            </c:strRef>
          </c:tx>
          <c:spPr>
            <a:solidFill>
              <a:srgbClr val="A5C9E7"/>
            </a:solidFill>
            <a:ln>
              <a:noFill/>
            </a:ln>
            <a:effectLst/>
          </c:spPr>
          <c:invertIfNegative val="0"/>
          <c:cat>
            <c:strRef>
              <c:f>Rakentaminen!$D$54:$K$54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Rakentaminen!$D$57:$K$57</c:f>
              <c:numCache>
                <c:formatCode>0.0%</c:formatCode>
                <c:ptCount val="8"/>
                <c:pt idx="0">
                  <c:v>0.18407960199005</c:v>
                </c:pt>
                <c:pt idx="1">
                  <c:v>0.15517241379310301</c:v>
                </c:pt>
                <c:pt idx="2">
                  <c:v>0.164383561643836</c:v>
                </c:pt>
                <c:pt idx="3">
                  <c:v>0.16336633663366337</c:v>
                </c:pt>
                <c:pt idx="4">
                  <c:v>0.10759493670886076</c:v>
                </c:pt>
                <c:pt idx="5">
                  <c:v>0.10552763819095479</c:v>
                </c:pt>
                <c:pt idx="6">
                  <c:v>0.11917098445595856</c:v>
                </c:pt>
                <c:pt idx="7">
                  <c:v>0.12785388127853881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4B-4364-A882-45C0E1AEE3C4}"/>
            </c:ext>
          </c:extLst>
        </c:ser>
        <c:ser>
          <c:idx val="3"/>
          <c:order val="3"/>
          <c:tx>
            <c:strRef>
              <c:f>Rakentaminen!$C$58</c:f>
              <c:strCache>
                <c:ptCount val="1"/>
                <c:pt idx="0">
                  <c:v>Vähentää 50–75 %</c:v>
                </c:pt>
              </c:strCache>
            </c:strRef>
          </c:tx>
          <c:spPr>
            <a:solidFill>
              <a:srgbClr val="F2B7BF"/>
            </a:solidFill>
            <a:ln>
              <a:noFill/>
            </a:ln>
            <a:effectLst/>
          </c:spPr>
          <c:invertIfNegative val="0"/>
          <c:cat>
            <c:strRef>
              <c:f>Rakentaminen!$D$54:$K$54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Rakentaminen!$D$58:$K$58</c:f>
              <c:numCache>
                <c:formatCode>0.0%</c:formatCode>
                <c:ptCount val="8"/>
                <c:pt idx="0">
                  <c:v>3.98009950248756E-2</c:v>
                </c:pt>
                <c:pt idx="1">
                  <c:v>4.0229885057471299E-2</c:v>
                </c:pt>
                <c:pt idx="2">
                  <c:v>3.1963470319634701E-2</c:v>
                </c:pt>
                <c:pt idx="3">
                  <c:v>3.4653465346534656E-2</c:v>
                </c:pt>
                <c:pt idx="4">
                  <c:v>3.1645569620253167E-2</c:v>
                </c:pt>
                <c:pt idx="5">
                  <c:v>3.015075376884422E-2</c:v>
                </c:pt>
                <c:pt idx="6">
                  <c:v>3.1088082901554407E-2</c:v>
                </c:pt>
                <c:pt idx="7">
                  <c:v>3.1963470319634701E-2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B4B-4364-A882-45C0E1AEE3C4}"/>
            </c:ext>
          </c:extLst>
        </c:ser>
        <c:ser>
          <c:idx val="4"/>
          <c:order val="4"/>
          <c:tx>
            <c:strRef>
              <c:f>Rakentaminen!$C$59</c:f>
              <c:strCache>
                <c:ptCount val="1"/>
                <c:pt idx="0">
                  <c:v>Vähentää 75–100 % </c:v>
                </c:pt>
              </c:strCache>
            </c:strRef>
          </c:tx>
          <c:spPr>
            <a:solidFill>
              <a:srgbClr val="D1E57C"/>
            </a:solidFill>
            <a:ln>
              <a:noFill/>
            </a:ln>
            <a:effectLst/>
          </c:spPr>
          <c:invertIfNegative val="0"/>
          <c:cat>
            <c:strRef>
              <c:f>Rakentaminen!$D$54:$K$54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Rakentaminen!$D$59:$K$59</c:f>
              <c:numCache>
                <c:formatCode>0.0%</c:formatCode>
                <c:ptCount val="8"/>
                <c:pt idx="0">
                  <c:v>1.49253731343284E-2</c:v>
                </c:pt>
                <c:pt idx="1">
                  <c:v>2.8735632183908E-2</c:v>
                </c:pt>
                <c:pt idx="2">
                  <c:v>9.1324200913242004E-3</c:v>
                </c:pt>
                <c:pt idx="3">
                  <c:v>1.9801980198019802E-2</c:v>
                </c:pt>
                <c:pt idx="4">
                  <c:v>1.8987341772151899E-2</c:v>
                </c:pt>
                <c:pt idx="5">
                  <c:v>2.0100502512562818E-2</c:v>
                </c:pt>
                <c:pt idx="6">
                  <c:v>1.0362694300518135E-2</c:v>
                </c:pt>
                <c:pt idx="7">
                  <c:v>4.5662100456621002E-3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B4B-4364-A882-45C0E1AEE3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11054112"/>
        <c:axId val="1306989968"/>
      </c:barChart>
      <c:catAx>
        <c:axId val="1411054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306989968"/>
        <c:crosses val="autoZero"/>
        <c:auto val="1"/>
        <c:lblAlgn val="ctr"/>
        <c:lblOffset val="100"/>
        <c:noMultiLvlLbl val="0"/>
      </c:catAx>
      <c:valAx>
        <c:axId val="1306989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411054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Rakentaminen!$C$69</c:f>
              <c:strCache>
                <c:ptCount val="1"/>
                <c:pt idx="0">
                  <c:v>Henkilöstön määrä on pysynyt ennallaan tai kasvanut </c:v>
                </c:pt>
              </c:strCache>
            </c:strRef>
          </c:tx>
          <c:spPr>
            <a:solidFill>
              <a:srgbClr val="E8E2D5"/>
            </a:solidFill>
            <a:ln>
              <a:noFill/>
            </a:ln>
            <a:effectLst/>
          </c:spPr>
          <c:invertIfNegative val="0"/>
          <c:cat>
            <c:strRef>
              <c:f>Rakentaminen!$D$68:$K$68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Rakentaminen!$D$69:$K$69</c:f>
              <c:numCache>
                <c:formatCode>0.0%</c:formatCode>
                <c:ptCount val="8"/>
                <c:pt idx="0">
                  <c:v>0.62561576354679804</c:v>
                </c:pt>
                <c:pt idx="1">
                  <c:v>0.56321839080459801</c:v>
                </c:pt>
                <c:pt idx="2">
                  <c:v>0.55251141552511396</c:v>
                </c:pt>
                <c:pt idx="3">
                  <c:v>0.5544554455445545</c:v>
                </c:pt>
                <c:pt idx="4">
                  <c:v>0.55696202531645578</c:v>
                </c:pt>
                <c:pt idx="5">
                  <c:v>0.62189054726368165</c:v>
                </c:pt>
                <c:pt idx="6">
                  <c:v>0.52849740932642497</c:v>
                </c:pt>
                <c:pt idx="7">
                  <c:v>0.49315068493150688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C5-41F8-BDFC-9192D3795CE5}"/>
            </c:ext>
          </c:extLst>
        </c:ser>
        <c:ser>
          <c:idx val="1"/>
          <c:order val="1"/>
          <c:tx>
            <c:strRef>
              <c:f>Rakentaminen!$C$70</c:f>
              <c:strCache>
                <c:ptCount val="1"/>
                <c:pt idx="0">
                  <c:v>Vähentänyt 1–25 %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Rakentaminen!$D$68:$K$68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Rakentaminen!$D$70:$K$70</c:f>
              <c:numCache>
                <c:formatCode>0.0%</c:formatCode>
                <c:ptCount val="8"/>
                <c:pt idx="0">
                  <c:v>0.26108374384236499</c:v>
                </c:pt>
                <c:pt idx="1">
                  <c:v>0.36206896551724099</c:v>
                </c:pt>
                <c:pt idx="2">
                  <c:v>0.33789954337899503</c:v>
                </c:pt>
                <c:pt idx="3">
                  <c:v>0.37623762376237624</c:v>
                </c:pt>
                <c:pt idx="4">
                  <c:v>0.37341772151898733</c:v>
                </c:pt>
                <c:pt idx="5">
                  <c:v>0.29850746268656719</c:v>
                </c:pt>
                <c:pt idx="6">
                  <c:v>0.40932642487046633</c:v>
                </c:pt>
                <c:pt idx="7">
                  <c:v>0.41552511415525117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C5-41F8-BDFC-9192D3795CE5}"/>
            </c:ext>
          </c:extLst>
        </c:ser>
        <c:ser>
          <c:idx val="2"/>
          <c:order val="2"/>
          <c:tx>
            <c:strRef>
              <c:f>Rakentaminen!$C$71</c:f>
              <c:strCache>
                <c:ptCount val="1"/>
                <c:pt idx="0">
                  <c:v>Vähentänyt 25–50 % </c:v>
                </c:pt>
              </c:strCache>
            </c:strRef>
          </c:tx>
          <c:spPr>
            <a:solidFill>
              <a:srgbClr val="A5C9E7"/>
            </a:solidFill>
            <a:ln>
              <a:noFill/>
            </a:ln>
            <a:effectLst/>
          </c:spPr>
          <c:invertIfNegative val="0"/>
          <c:cat>
            <c:strRef>
              <c:f>Rakentaminen!$D$68:$K$68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Rakentaminen!$D$71:$K$71</c:f>
              <c:numCache>
                <c:formatCode>0.0%</c:formatCode>
                <c:ptCount val="8"/>
                <c:pt idx="0">
                  <c:v>6.8965517241379296E-2</c:v>
                </c:pt>
                <c:pt idx="1">
                  <c:v>4.5977011494252901E-2</c:v>
                </c:pt>
                <c:pt idx="2">
                  <c:v>7.7625570776255703E-2</c:v>
                </c:pt>
                <c:pt idx="3">
                  <c:v>4.9504950495049507E-2</c:v>
                </c:pt>
                <c:pt idx="4">
                  <c:v>5.0632911392405063E-2</c:v>
                </c:pt>
                <c:pt idx="5">
                  <c:v>4.4776119402985079E-2</c:v>
                </c:pt>
                <c:pt idx="6">
                  <c:v>3.6269430051813475E-2</c:v>
                </c:pt>
                <c:pt idx="7">
                  <c:v>5.936073059360731E-2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C5-41F8-BDFC-9192D3795CE5}"/>
            </c:ext>
          </c:extLst>
        </c:ser>
        <c:ser>
          <c:idx val="3"/>
          <c:order val="3"/>
          <c:tx>
            <c:strRef>
              <c:f>Rakentaminen!$C$72</c:f>
              <c:strCache>
                <c:ptCount val="1"/>
                <c:pt idx="0">
                  <c:v>Vähentänyt 50–75 % </c:v>
                </c:pt>
              </c:strCache>
            </c:strRef>
          </c:tx>
          <c:spPr>
            <a:solidFill>
              <a:srgbClr val="F2B7BF"/>
            </a:solidFill>
            <a:ln>
              <a:noFill/>
            </a:ln>
            <a:effectLst/>
          </c:spPr>
          <c:invertIfNegative val="0"/>
          <c:cat>
            <c:strRef>
              <c:f>Rakentaminen!$D$68:$K$68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Rakentaminen!$D$72:$K$72</c:f>
              <c:numCache>
                <c:formatCode>0.0%</c:formatCode>
                <c:ptCount val="8"/>
                <c:pt idx="0">
                  <c:v>3.4482758620689703E-2</c:v>
                </c:pt>
                <c:pt idx="1">
                  <c:v>1.72413793103448E-2</c:v>
                </c:pt>
                <c:pt idx="2">
                  <c:v>1.8264840182648401E-2</c:v>
                </c:pt>
                <c:pt idx="3">
                  <c:v>1.4851485148514853E-2</c:v>
                </c:pt>
                <c:pt idx="4">
                  <c:v>6.3291139240506328E-3</c:v>
                </c:pt>
                <c:pt idx="5">
                  <c:v>2.4875621890547265E-2</c:v>
                </c:pt>
                <c:pt idx="6">
                  <c:v>1.5544041450777204E-2</c:v>
                </c:pt>
                <c:pt idx="7">
                  <c:v>2.7397260273972605E-2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AC5-41F8-BDFC-9192D3795CE5}"/>
            </c:ext>
          </c:extLst>
        </c:ser>
        <c:ser>
          <c:idx val="4"/>
          <c:order val="4"/>
          <c:tx>
            <c:strRef>
              <c:f>Rakentaminen!$C$73</c:f>
              <c:strCache>
                <c:ptCount val="1"/>
                <c:pt idx="0">
                  <c:v>Vähentänyt 75–100 % </c:v>
                </c:pt>
              </c:strCache>
            </c:strRef>
          </c:tx>
          <c:spPr>
            <a:solidFill>
              <a:srgbClr val="D1E57C"/>
            </a:solidFill>
            <a:ln>
              <a:noFill/>
            </a:ln>
            <a:effectLst/>
          </c:spPr>
          <c:invertIfNegative val="0"/>
          <c:cat>
            <c:strRef>
              <c:f>Rakentaminen!$D$68:$K$68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Rakentaminen!$D$73:$K$73</c:f>
              <c:numCache>
                <c:formatCode>0.0%</c:formatCode>
                <c:ptCount val="8"/>
                <c:pt idx="0">
                  <c:v>9.8522167487684695E-3</c:v>
                </c:pt>
                <c:pt idx="1">
                  <c:v>1.1494252873563199E-2</c:v>
                </c:pt>
                <c:pt idx="2">
                  <c:v>1.3698630136986301E-2</c:v>
                </c:pt>
                <c:pt idx="3">
                  <c:v>4.9504950495049506E-3</c:v>
                </c:pt>
                <c:pt idx="4">
                  <c:v>1.2658227848101266E-2</c:v>
                </c:pt>
                <c:pt idx="5">
                  <c:v>9.950248756218907E-3</c:v>
                </c:pt>
                <c:pt idx="6">
                  <c:v>1.0362694300518135E-2</c:v>
                </c:pt>
                <c:pt idx="7">
                  <c:v>4.5662100456621002E-3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AC5-41F8-BDFC-9192D3795C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12080400"/>
        <c:axId val="1308281904"/>
      </c:barChart>
      <c:catAx>
        <c:axId val="1412080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308281904"/>
        <c:crosses val="autoZero"/>
        <c:auto val="1"/>
        <c:lblAlgn val="ctr"/>
        <c:lblOffset val="100"/>
        <c:noMultiLvlLbl val="0"/>
      </c:catAx>
      <c:valAx>
        <c:axId val="1308281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412080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Rakentaminen!$C$83</c:f>
              <c:strCache>
                <c:ptCount val="1"/>
                <c:pt idx="0">
                  <c:v>Henkilöstön määrä pysyy ennallaan tai kasvaa</c:v>
                </c:pt>
              </c:strCache>
            </c:strRef>
          </c:tx>
          <c:spPr>
            <a:solidFill>
              <a:srgbClr val="E8E2D5"/>
            </a:solidFill>
            <a:ln>
              <a:noFill/>
            </a:ln>
            <a:effectLst/>
          </c:spPr>
          <c:invertIfNegative val="0"/>
          <c:cat>
            <c:strRef>
              <c:f>Rakentaminen!$D$82:$K$82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Rakentaminen!$D$83:$K$83</c:f>
              <c:numCache>
                <c:formatCode>0.0%</c:formatCode>
                <c:ptCount val="8"/>
                <c:pt idx="0">
                  <c:v>0.399014778325123</c:v>
                </c:pt>
                <c:pt idx="1">
                  <c:v>0.431034482758621</c:v>
                </c:pt>
                <c:pt idx="2">
                  <c:v>0.488584474885845</c:v>
                </c:pt>
                <c:pt idx="3">
                  <c:v>0.48514851485148519</c:v>
                </c:pt>
                <c:pt idx="4">
                  <c:v>0.54430379746835444</c:v>
                </c:pt>
                <c:pt idx="5">
                  <c:v>0.50990099009900991</c:v>
                </c:pt>
                <c:pt idx="6">
                  <c:v>0.47150259067357514</c:v>
                </c:pt>
                <c:pt idx="7">
                  <c:v>0.41552511415525117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7E-4082-ACE5-546474917834}"/>
            </c:ext>
          </c:extLst>
        </c:ser>
        <c:ser>
          <c:idx val="1"/>
          <c:order val="1"/>
          <c:tx>
            <c:strRef>
              <c:f>Rakentaminen!$C$84</c:f>
              <c:strCache>
                <c:ptCount val="1"/>
                <c:pt idx="0">
                  <c:v>Vähentää 1–25 % 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Rakentaminen!$D$82:$K$82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Rakentaminen!$D$84:$K$84</c:f>
              <c:numCache>
                <c:formatCode>0.0%</c:formatCode>
                <c:ptCount val="8"/>
                <c:pt idx="0">
                  <c:v>0.43842364532019701</c:v>
                </c:pt>
                <c:pt idx="1">
                  <c:v>0.45402298850574702</c:v>
                </c:pt>
                <c:pt idx="2">
                  <c:v>0.397260273972603</c:v>
                </c:pt>
                <c:pt idx="3">
                  <c:v>0.41089108910891092</c:v>
                </c:pt>
                <c:pt idx="4">
                  <c:v>0.39240506329113922</c:v>
                </c:pt>
                <c:pt idx="5">
                  <c:v>0.36138613861386137</c:v>
                </c:pt>
                <c:pt idx="6">
                  <c:v>0.4196891191709845</c:v>
                </c:pt>
                <c:pt idx="7">
                  <c:v>0.49315068493150688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7E-4082-ACE5-546474917834}"/>
            </c:ext>
          </c:extLst>
        </c:ser>
        <c:ser>
          <c:idx val="2"/>
          <c:order val="2"/>
          <c:tx>
            <c:strRef>
              <c:f>Rakentaminen!$C$85</c:f>
              <c:strCache>
                <c:ptCount val="1"/>
                <c:pt idx="0">
                  <c:v>Vähentää 25–50 % </c:v>
                </c:pt>
              </c:strCache>
            </c:strRef>
          </c:tx>
          <c:spPr>
            <a:solidFill>
              <a:srgbClr val="A5C9E7"/>
            </a:solidFill>
            <a:ln>
              <a:noFill/>
            </a:ln>
            <a:effectLst/>
          </c:spPr>
          <c:invertIfNegative val="0"/>
          <c:cat>
            <c:strRef>
              <c:f>Rakentaminen!$D$82:$K$82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Rakentaminen!$D$85:$K$85</c:f>
              <c:numCache>
                <c:formatCode>0.0%</c:formatCode>
                <c:ptCount val="8"/>
                <c:pt idx="0">
                  <c:v>0.11330049261083699</c:v>
                </c:pt>
                <c:pt idx="1">
                  <c:v>7.4712643678160898E-2</c:v>
                </c:pt>
                <c:pt idx="2">
                  <c:v>8.2191780821917804E-2</c:v>
                </c:pt>
                <c:pt idx="3">
                  <c:v>8.9108910891089105E-2</c:v>
                </c:pt>
                <c:pt idx="4">
                  <c:v>3.1645569620253167E-2</c:v>
                </c:pt>
                <c:pt idx="5">
                  <c:v>8.9108910891089105E-2</c:v>
                </c:pt>
                <c:pt idx="6">
                  <c:v>7.7720207253886009E-2</c:v>
                </c:pt>
                <c:pt idx="7">
                  <c:v>6.8493150684931503E-2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7E-4082-ACE5-546474917834}"/>
            </c:ext>
          </c:extLst>
        </c:ser>
        <c:ser>
          <c:idx val="3"/>
          <c:order val="3"/>
          <c:tx>
            <c:strRef>
              <c:f>Rakentaminen!$C$86</c:f>
              <c:strCache>
                <c:ptCount val="1"/>
                <c:pt idx="0">
                  <c:v>Vähentää 50–75 % </c:v>
                </c:pt>
              </c:strCache>
            </c:strRef>
          </c:tx>
          <c:spPr>
            <a:solidFill>
              <a:srgbClr val="F2B7BF"/>
            </a:solidFill>
            <a:ln>
              <a:noFill/>
            </a:ln>
            <a:effectLst/>
          </c:spPr>
          <c:invertIfNegative val="0"/>
          <c:cat>
            <c:strRef>
              <c:f>Rakentaminen!$D$82:$K$82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Rakentaminen!$D$86:$K$86</c:f>
              <c:numCache>
                <c:formatCode>0.0%</c:formatCode>
                <c:ptCount val="8"/>
                <c:pt idx="0">
                  <c:v>3.4482758620689703E-2</c:v>
                </c:pt>
                <c:pt idx="1">
                  <c:v>1.72413793103448E-2</c:v>
                </c:pt>
                <c:pt idx="2">
                  <c:v>2.2831050228310501E-2</c:v>
                </c:pt>
                <c:pt idx="3">
                  <c:v>9.9009900990099011E-3</c:v>
                </c:pt>
                <c:pt idx="4">
                  <c:v>1.8987341772151899E-2</c:v>
                </c:pt>
                <c:pt idx="5">
                  <c:v>2.4752475247524754E-2</c:v>
                </c:pt>
                <c:pt idx="6">
                  <c:v>2.072538860103627E-2</c:v>
                </c:pt>
                <c:pt idx="7">
                  <c:v>2.2831050228310504E-2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A7E-4082-ACE5-546474917834}"/>
            </c:ext>
          </c:extLst>
        </c:ser>
        <c:ser>
          <c:idx val="4"/>
          <c:order val="4"/>
          <c:tx>
            <c:strRef>
              <c:f>Rakentaminen!$C$87</c:f>
              <c:strCache>
                <c:ptCount val="1"/>
                <c:pt idx="0">
                  <c:v>Vähentää 75–100 % </c:v>
                </c:pt>
              </c:strCache>
            </c:strRef>
          </c:tx>
          <c:spPr>
            <a:solidFill>
              <a:srgbClr val="D1E57C"/>
            </a:solidFill>
            <a:ln>
              <a:noFill/>
            </a:ln>
            <a:effectLst/>
          </c:spPr>
          <c:invertIfNegative val="0"/>
          <c:cat>
            <c:strRef>
              <c:f>Rakentaminen!$D$82:$K$82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Rakentaminen!$D$87:$K$87</c:f>
              <c:numCache>
                <c:formatCode>0.0%</c:formatCode>
                <c:ptCount val="8"/>
                <c:pt idx="0">
                  <c:v>1.47783251231527E-2</c:v>
                </c:pt>
                <c:pt idx="1">
                  <c:v>2.2988505747126398E-2</c:v>
                </c:pt>
                <c:pt idx="2">
                  <c:v>9.1324200913242004E-3</c:v>
                </c:pt>
                <c:pt idx="3">
                  <c:v>4.9504950495049506E-3</c:v>
                </c:pt>
                <c:pt idx="4">
                  <c:v>1.2658227848101266E-2</c:v>
                </c:pt>
                <c:pt idx="5">
                  <c:v>1.4851485148514853E-2</c:v>
                </c:pt>
                <c:pt idx="6">
                  <c:v>1.0362694300518135E-2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A7E-4082-ACE5-5464749178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14744192"/>
        <c:axId val="1126907200"/>
      </c:barChart>
      <c:catAx>
        <c:axId val="1314744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6907200"/>
        <c:crosses val="autoZero"/>
        <c:auto val="1"/>
        <c:lblAlgn val="ctr"/>
        <c:lblOffset val="100"/>
        <c:noMultiLvlLbl val="0"/>
      </c:catAx>
      <c:valAx>
        <c:axId val="1126907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31474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Rakentaminen!$C$97</c:f>
              <c:strCache>
                <c:ptCount val="1"/>
                <c:pt idx="0">
                  <c:v>Kyllä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Rakentaminen!$D$96:$K$96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Rakentaminen!$D$97:$K$97</c:f>
              <c:numCache>
                <c:formatCode>0.0%</c:formatCode>
                <c:ptCount val="8"/>
                <c:pt idx="0">
                  <c:v>0.22</c:v>
                </c:pt>
                <c:pt idx="1">
                  <c:v>0.15517241379310301</c:v>
                </c:pt>
                <c:pt idx="2">
                  <c:v>0.24657534246575299</c:v>
                </c:pt>
                <c:pt idx="3">
                  <c:v>0.20792079207920794</c:v>
                </c:pt>
                <c:pt idx="4">
                  <c:v>0.189873417721519</c:v>
                </c:pt>
                <c:pt idx="5">
                  <c:v>0.16666666666666669</c:v>
                </c:pt>
                <c:pt idx="6">
                  <c:v>0.22279792746113991</c:v>
                </c:pt>
                <c:pt idx="7">
                  <c:v>0.27853881278538811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BD-4BC5-B24E-F1F2F961BE3E}"/>
            </c:ext>
          </c:extLst>
        </c:ser>
        <c:ser>
          <c:idx val="1"/>
          <c:order val="1"/>
          <c:tx>
            <c:strRef>
              <c:f>Rakentaminen!$C$98</c:f>
              <c:strCache>
                <c:ptCount val="1"/>
                <c:pt idx="0">
                  <c:v>Ei</c:v>
                </c:pt>
              </c:strCache>
            </c:strRef>
          </c:tx>
          <c:spPr>
            <a:solidFill>
              <a:srgbClr val="F2B7BF"/>
            </a:solidFill>
            <a:ln>
              <a:noFill/>
            </a:ln>
            <a:effectLst/>
          </c:spPr>
          <c:invertIfNegative val="0"/>
          <c:cat>
            <c:strRef>
              <c:f>Rakentaminen!$D$96:$K$96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Rakentaminen!$D$98:$K$98</c:f>
              <c:numCache>
                <c:formatCode>0.0%</c:formatCode>
                <c:ptCount val="8"/>
                <c:pt idx="0">
                  <c:v>0.78</c:v>
                </c:pt>
                <c:pt idx="1">
                  <c:v>0.84482758620689702</c:v>
                </c:pt>
                <c:pt idx="2">
                  <c:v>0.75342465753424703</c:v>
                </c:pt>
                <c:pt idx="3">
                  <c:v>0.79207920792079212</c:v>
                </c:pt>
                <c:pt idx="4">
                  <c:v>0.810126582278481</c:v>
                </c:pt>
                <c:pt idx="5">
                  <c:v>0.83333333333333337</c:v>
                </c:pt>
                <c:pt idx="6">
                  <c:v>0.77720207253886009</c:v>
                </c:pt>
                <c:pt idx="7">
                  <c:v>0.72146118721461194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BD-4BC5-B24E-F1F2F961BE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02063696"/>
        <c:axId val="1130337696"/>
      </c:barChart>
      <c:catAx>
        <c:axId val="1302063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30337696"/>
        <c:crosses val="autoZero"/>
        <c:auto val="1"/>
        <c:lblAlgn val="ctr"/>
        <c:lblOffset val="100"/>
        <c:noMultiLvlLbl val="0"/>
      </c:catAx>
      <c:valAx>
        <c:axId val="1130337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302063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'Majoitus ja ravitsemistoiminta'!$C$30</c:f>
              <c:strCache>
                <c:ptCount val="1"/>
                <c:pt idx="0">
                  <c:v>Kyllä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'Majoitus ja ravitsemistoiminta'!$D$29:$K$29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'Majoitus ja ravitsemistoiminta'!$D$30:$K$30</c:f>
              <c:numCache>
                <c:formatCode>0.0%</c:formatCode>
                <c:ptCount val="8"/>
                <c:pt idx="0">
                  <c:v>0.99300699300699302</c:v>
                </c:pt>
                <c:pt idx="1">
                  <c:v>0.99248120300751896</c:v>
                </c:pt>
                <c:pt idx="2">
                  <c:v>0.99450549450549497</c:v>
                </c:pt>
                <c:pt idx="3">
                  <c:v>1</c:v>
                </c:pt>
                <c:pt idx="4">
                  <c:v>1</c:v>
                </c:pt>
                <c:pt idx="5">
                  <c:v>0.98399999999999999</c:v>
                </c:pt>
                <c:pt idx="6">
                  <c:v>0.98765432098765438</c:v>
                </c:pt>
                <c:pt idx="7">
                  <c:v>0.99382716049382713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D6-4841-8582-8490F3118C46}"/>
            </c:ext>
          </c:extLst>
        </c:ser>
        <c:ser>
          <c:idx val="1"/>
          <c:order val="1"/>
          <c:tx>
            <c:strRef>
              <c:f>'Majoitus ja ravitsemistoiminta'!$C$31</c:f>
              <c:strCache>
                <c:ptCount val="1"/>
                <c:pt idx="0">
                  <c:v>Ei</c:v>
                </c:pt>
              </c:strCache>
            </c:strRef>
          </c:tx>
          <c:spPr>
            <a:solidFill>
              <a:srgbClr val="F2B7BF"/>
            </a:solidFill>
            <a:ln>
              <a:noFill/>
            </a:ln>
            <a:effectLst/>
          </c:spPr>
          <c:invertIfNegative val="0"/>
          <c:cat>
            <c:strRef>
              <c:f>'Majoitus ja ravitsemistoiminta'!$D$29:$K$29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'Majoitus ja ravitsemistoiminta'!$D$31:$K$31</c:f>
              <c:numCache>
                <c:formatCode>0.0%</c:formatCode>
                <c:ptCount val="8"/>
                <c:pt idx="0">
                  <c:v>6.9930069930069904E-3</c:v>
                </c:pt>
                <c:pt idx="1">
                  <c:v>7.5187969924812E-3</c:v>
                </c:pt>
                <c:pt idx="2">
                  <c:v>5.4945054945054897E-3</c:v>
                </c:pt>
                <c:pt idx="3">
                  <c:v>0</c:v>
                </c:pt>
                <c:pt idx="4">
                  <c:v>0</c:v>
                </c:pt>
                <c:pt idx="5">
                  <c:v>1.6E-2</c:v>
                </c:pt>
                <c:pt idx="6">
                  <c:v>1.2345679012345678E-2</c:v>
                </c:pt>
                <c:pt idx="7">
                  <c:v>6.17283950617284E-3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D6-4841-8582-8490F3118C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86560160"/>
        <c:axId val="1184001200"/>
      </c:barChart>
      <c:catAx>
        <c:axId val="118656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84001200"/>
        <c:crosses val="autoZero"/>
        <c:auto val="1"/>
        <c:lblAlgn val="ctr"/>
        <c:lblOffset val="100"/>
        <c:noMultiLvlLbl val="0"/>
      </c:catAx>
      <c:valAx>
        <c:axId val="1184001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86560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Teollisuus!$C$41</c:f>
              <c:strCache>
                <c:ptCount val="1"/>
                <c:pt idx="0">
                  <c:v>Liikevaihto on pysynyt ennallaan tai kasvanut</c:v>
                </c:pt>
              </c:strCache>
            </c:strRef>
          </c:tx>
          <c:spPr>
            <a:solidFill>
              <a:srgbClr val="E8E2D5"/>
            </a:solidFill>
            <a:ln>
              <a:noFill/>
            </a:ln>
            <a:effectLst/>
          </c:spPr>
          <c:invertIfNegative val="0"/>
          <c:cat>
            <c:strRef>
              <c:f>Teollisuus!$D$40:$K$40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Teollisuus!$D$41:$K$41</c:f>
              <c:numCache>
                <c:formatCode>0.0%</c:formatCode>
                <c:ptCount val="8"/>
                <c:pt idx="0">
                  <c:v>0.32190476190476203</c:v>
                </c:pt>
                <c:pt idx="1">
                  <c:v>0.26888888888888901</c:v>
                </c:pt>
                <c:pt idx="2">
                  <c:v>0.243464052287582</c:v>
                </c:pt>
                <c:pt idx="3">
                  <c:v>0.22393822393822393</c:v>
                </c:pt>
                <c:pt idx="4">
                  <c:v>0.21505376344086022</c:v>
                </c:pt>
                <c:pt idx="5">
                  <c:v>0.25167785234899326</c:v>
                </c:pt>
                <c:pt idx="6">
                  <c:v>0.22882882882882885</c:v>
                </c:pt>
                <c:pt idx="7">
                  <c:v>0.26269702276707535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95-4526-8997-4F804C188B73}"/>
            </c:ext>
          </c:extLst>
        </c:ser>
        <c:ser>
          <c:idx val="1"/>
          <c:order val="1"/>
          <c:tx>
            <c:strRef>
              <c:f>Teollisuus!$C$42</c:f>
              <c:strCache>
                <c:ptCount val="1"/>
                <c:pt idx="0">
                  <c:v>Vähentänyt 1–25 % 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Teollisuus!$D$40:$K$40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Teollisuus!$D$42:$K$42</c:f>
              <c:numCache>
                <c:formatCode>0.0%</c:formatCode>
                <c:ptCount val="8"/>
                <c:pt idx="0">
                  <c:v>0.39047619047619098</c:v>
                </c:pt>
                <c:pt idx="1">
                  <c:v>0.44666666666666699</c:v>
                </c:pt>
                <c:pt idx="2">
                  <c:v>0.46405228758169897</c:v>
                </c:pt>
                <c:pt idx="3">
                  <c:v>0.48841698841698844</c:v>
                </c:pt>
                <c:pt idx="4">
                  <c:v>0.50967741935483868</c:v>
                </c:pt>
                <c:pt idx="5">
                  <c:v>0.4983221476510068</c:v>
                </c:pt>
                <c:pt idx="6">
                  <c:v>0.56396396396396398</c:v>
                </c:pt>
                <c:pt idx="7">
                  <c:v>0.52889667250437833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95-4526-8997-4F804C188B73}"/>
            </c:ext>
          </c:extLst>
        </c:ser>
        <c:ser>
          <c:idx val="2"/>
          <c:order val="2"/>
          <c:tx>
            <c:strRef>
              <c:f>Teollisuus!$C$43</c:f>
              <c:strCache>
                <c:ptCount val="1"/>
                <c:pt idx="0">
                  <c:v>Vähentänyt 25–50 % </c:v>
                </c:pt>
              </c:strCache>
            </c:strRef>
          </c:tx>
          <c:spPr>
            <a:solidFill>
              <a:srgbClr val="A5C9E7"/>
            </a:solidFill>
            <a:ln>
              <a:noFill/>
            </a:ln>
            <a:effectLst/>
          </c:spPr>
          <c:invertIfNegative val="0"/>
          <c:cat>
            <c:strRef>
              <c:f>Teollisuus!$D$40:$K$40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Teollisuus!$D$43:$K$43</c:f>
              <c:numCache>
                <c:formatCode>0.0%</c:formatCode>
                <c:ptCount val="8"/>
                <c:pt idx="0">
                  <c:v>0.196190476190476</c:v>
                </c:pt>
                <c:pt idx="1">
                  <c:v>0.197777777777778</c:v>
                </c:pt>
                <c:pt idx="2">
                  <c:v>0.214052287581699</c:v>
                </c:pt>
                <c:pt idx="3">
                  <c:v>0.20463320463320464</c:v>
                </c:pt>
                <c:pt idx="4">
                  <c:v>0.2021505376344086</c:v>
                </c:pt>
                <c:pt idx="5">
                  <c:v>0.1946308724832215</c:v>
                </c:pt>
                <c:pt idx="6">
                  <c:v>0.18198198198198198</c:v>
                </c:pt>
                <c:pt idx="7">
                  <c:v>0.17162872154115588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995-4526-8997-4F804C188B73}"/>
            </c:ext>
          </c:extLst>
        </c:ser>
        <c:ser>
          <c:idx val="3"/>
          <c:order val="3"/>
          <c:tx>
            <c:strRef>
              <c:f>Teollisuus!$C$44</c:f>
              <c:strCache>
                <c:ptCount val="1"/>
                <c:pt idx="0">
                  <c:v>Vähentänyt 50–75 % </c:v>
                </c:pt>
              </c:strCache>
            </c:strRef>
          </c:tx>
          <c:spPr>
            <a:solidFill>
              <a:srgbClr val="F2B7BF"/>
            </a:solidFill>
            <a:ln>
              <a:noFill/>
            </a:ln>
            <a:effectLst/>
          </c:spPr>
          <c:invertIfNegative val="0"/>
          <c:cat>
            <c:strRef>
              <c:f>Teollisuus!$D$40:$K$40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Teollisuus!$D$44:$K$44</c:f>
              <c:numCache>
                <c:formatCode>0.0%</c:formatCode>
                <c:ptCount val="8"/>
                <c:pt idx="0">
                  <c:v>5.7142857142857099E-2</c:v>
                </c:pt>
                <c:pt idx="1">
                  <c:v>5.11111111111111E-2</c:v>
                </c:pt>
                <c:pt idx="2">
                  <c:v>6.0457516339869302E-2</c:v>
                </c:pt>
                <c:pt idx="3">
                  <c:v>5.9845559845559851E-2</c:v>
                </c:pt>
                <c:pt idx="4">
                  <c:v>6.2365591397849467E-2</c:v>
                </c:pt>
                <c:pt idx="5">
                  <c:v>4.1946308724832217E-2</c:v>
                </c:pt>
                <c:pt idx="6">
                  <c:v>1.8018018018018018E-2</c:v>
                </c:pt>
                <c:pt idx="7">
                  <c:v>2.4518388791593699E-2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995-4526-8997-4F804C188B73}"/>
            </c:ext>
          </c:extLst>
        </c:ser>
        <c:ser>
          <c:idx val="4"/>
          <c:order val="4"/>
          <c:tx>
            <c:strRef>
              <c:f>Teollisuus!$C$45</c:f>
              <c:strCache>
                <c:ptCount val="1"/>
                <c:pt idx="0">
                  <c:v>Vähentänyt 75–100 % </c:v>
                </c:pt>
              </c:strCache>
            </c:strRef>
          </c:tx>
          <c:spPr>
            <a:solidFill>
              <a:srgbClr val="D1E57C"/>
            </a:solidFill>
            <a:ln>
              <a:noFill/>
            </a:ln>
            <a:effectLst/>
          </c:spPr>
          <c:invertIfNegative val="0"/>
          <c:cat>
            <c:strRef>
              <c:f>Teollisuus!$D$40:$K$40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Teollisuus!$D$45:$K$45</c:f>
              <c:numCache>
                <c:formatCode>0.0%</c:formatCode>
                <c:ptCount val="8"/>
                <c:pt idx="0">
                  <c:v>3.4285714285714301E-2</c:v>
                </c:pt>
                <c:pt idx="1">
                  <c:v>3.5555555555555597E-2</c:v>
                </c:pt>
                <c:pt idx="2">
                  <c:v>1.7973856209150301E-2</c:v>
                </c:pt>
                <c:pt idx="3">
                  <c:v>2.3166023166023168E-2</c:v>
                </c:pt>
                <c:pt idx="4">
                  <c:v>1.075268817204301E-2</c:v>
                </c:pt>
                <c:pt idx="5">
                  <c:v>1.342281879194631E-2</c:v>
                </c:pt>
                <c:pt idx="6">
                  <c:v>7.2072072072072073E-3</c:v>
                </c:pt>
                <c:pt idx="7">
                  <c:v>1.2259194395796849E-2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995-4526-8997-4F804C188B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88214287"/>
        <c:axId val="2025165391"/>
      </c:barChart>
      <c:catAx>
        <c:axId val="19882142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025165391"/>
        <c:crosses val="autoZero"/>
        <c:auto val="1"/>
        <c:lblAlgn val="ctr"/>
        <c:lblOffset val="100"/>
        <c:noMultiLvlLbl val="0"/>
      </c:catAx>
      <c:valAx>
        <c:axId val="20251653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9882142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'Majoitus ja ravitsemistoiminta'!$C$41</c:f>
              <c:strCache>
                <c:ptCount val="1"/>
                <c:pt idx="0">
                  <c:v>Liikevaihto on pysynyt ennallaan tai kasvanut</c:v>
                </c:pt>
              </c:strCache>
            </c:strRef>
          </c:tx>
          <c:spPr>
            <a:solidFill>
              <a:srgbClr val="E8E2D5"/>
            </a:solidFill>
            <a:ln>
              <a:noFill/>
            </a:ln>
            <a:effectLst/>
          </c:spPr>
          <c:invertIfNegative val="0"/>
          <c:cat>
            <c:strRef>
              <c:f>'Majoitus ja ravitsemistoiminta'!$D$40:$K$40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'Majoitus ja ravitsemistoiminta'!$D$41:$K$41</c:f>
              <c:numCache>
                <c:formatCode>0.0%</c:formatCode>
                <c:ptCount val="8"/>
                <c:pt idx="0">
                  <c:v>7.0422535211267599E-3</c:v>
                </c:pt>
                <c:pt idx="1">
                  <c:v>1.5151515151515201E-2</c:v>
                </c:pt>
                <c:pt idx="2">
                  <c:v>1.1049723756906099E-2</c:v>
                </c:pt>
                <c:pt idx="3">
                  <c:v>1.7543859649122806E-2</c:v>
                </c:pt>
                <c:pt idx="4">
                  <c:v>0</c:v>
                </c:pt>
                <c:pt idx="5">
                  <c:v>4.0983606557377046E-2</c:v>
                </c:pt>
                <c:pt idx="6">
                  <c:v>0.05</c:v>
                </c:pt>
                <c:pt idx="7">
                  <c:v>6.8322981366459631E-2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FD-4B2A-AEB5-A9A00627A82B}"/>
            </c:ext>
          </c:extLst>
        </c:ser>
        <c:ser>
          <c:idx val="1"/>
          <c:order val="1"/>
          <c:tx>
            <c:strRef>
              <c:f>'Majoitus ja ravitsemistoiminta'!$C$42</c:f>
              <c:strCache>
                <c:ptCount val="1"/>
                <c:pt idx="0">
                  <c:v>Vähentänyt 1–25 % 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'Majoitus ja ravitsemistoiminta'!$D$40:$K$40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'Majoitus ja ravitsemistoiminta'!$D$42:$K$42</c:f>
              <c:numCache>
                <c:formatCode>0.0%</c:formatCode>
                <c:ptCount val="8"/>
                <c:pt idx="0">
                  <c:v>2.1126760563380299E-2</c:v>
                </c:pt>
                <c:pt idx="1">
                  <c:v>3.03030303030303E-2</c:v>
                </c:pt>
                <c:pt idx="2">
                  <c:v>3.8674033149171297E-2</c:v>
                </c:pt>
                <c:pt idx="3">
                  <c:v>4.3859649122807022E-2</c:v>
                </c:pt>
                <c:pt idx="4">
                  <c:v>7.1428571428571438E-2</c:v>
                </c:pt>
                <c:pt idx="5">
                  <c:v>0.20491803278688525</c:v>
                </c:pt>
                <c:pt idx="6">
                  <c:v>0.16875000000000001</c:v>
                </c:pt>
                <c:pt idx="7">
                  <c:v>0.14285714285714288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FD-4B2A-AEB5-A9A00627A82B}"/>
            </c:ext>
          </c:extLst>
        </c:ser>
        <c:ser>
          <c:idx val="2"/>
          <c:order val="2"/>
          <c:tx>
            <c:strRef>
              <c:f>'Majoitus ja ravitsemistoiminta'!$C$43</c:f>
              <c:strCache>
                <c:ptCount val="1"/>
                <c:pt idx="0">
                  <c:v>Vähentänyt 25–50 % </c:v>
                </c:pt>
              </c:strCache>
            </c:strRef>
          </c:tx>
          <c:spPr>
            <a:solidFill>
              <a:srgbClr val="A5C9E7"/>
            </a:solidFill>
            <a:ln>
              <a:noFill/>
            </a:ln>
            <a:effectLst/>
          </c:spPr>
          <c:invertIfNegative val="0"/>
          <c:cat>
            <c:strRef>
              <c:f>'Majoitus ja ravitsemistoiminta'!$D$40:$K$40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'Majoitus ja ravitsemistoiminta'!$D$43:$K$43</c:f>
              <c:numCache>
                <c:formatCode>0.0%</c:formatCode>
                <c:ptCount val="8"/>
                <c:pt idx="0">
                  <c:v>8.4507042253521097E-2</c:v>
                </c:pt>
                <c:pt idx="1">
                  <c:v>8.3333333333333301E-2</c:v>
                </c:pt>
                <c:pt idx="2">
                  <c:v>0.10497237569060799</c:v>
                </c:pt>
                <c:pt idx="3">
                  <c:v>9.6491228070175447E-2</c:v>
                </c:pt>
                <c:pt idx="4">
                  <c:v>0.16964285714285715</c:v>
                </c:pt>
                <c:pt idx="5">
                  <c:v>0.29508196721311475</c:v>
                </c:pt>
                <c:pt idx="6">
                  <c:v>0.45</c:v>
                </c:pt>
                <c:pt idx="7">
                  <c:v>0.3540372670807454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DFD-4B2A-AEB5-A9A00627A82B}"/>
            </c:ext>
          </c:extLst>
        </c:ser>
        <c:ser>
          <c:idx val="3"/>
          <c:order val="3"/>
          <c:tx>
            <c:strRef>
              <c:f>'Majoitus ja ravitsemistoiminta'!$C$44</c:f>
              <c:strCache>
                <c:ptCount val="1"/>
                <c:pt idx="0">
                  <c:v>Vähentänyt 50–75 % </c:v>
                </c:pt>
              </c:strCache>
            </c:strRef>
          </c:tx>
          <c:spPr>
            <a:solidFill>
              <a:srgbClr val="F2B7BF"/>
            </a:solidFill>
            <a:ln>
              <a:noFill/>
            </a:ln>
            <a:effectLst/>
          </c:spPr>
          <c:invertIfNegative val="0"/>
          <c:cat>
            <c:strRef>
              <c:f>'Majoitus ja ravitsemistoiminta'!$D$40:$K$40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'Majoitus ja ravitsemistoiminta'!$D$44:$K$44</c:f>
              <c:numCache>
                <c:formatCode>0.0%</c:formatCode>
                <c:ptCount val="8"/>
                <c:pt idx="0">
                  <c:v>0.105633802816901</c:v>
                </c:pt>
                <c:pt idx="1">
                  <c:v>0.12121212121212099</c:v>
                </c:pt>
                <c:pt idx="2">
                  <c:v>0.121546961325967</c:v>
                </c:pt>
                <c:pt idx="3">
                  <c:v>0.19298245614035089</c:v>
                </c:pt>
                <c:pt idx="4">
                  <c:v>0.3660714285714286</c:v>
                </c:pt>
                <c:pt idx="5">
                  <c:v>0.32786885245901637</c:v>
                </c:pt>
                <c:pt idx="6">
                  <c:v>0.21875</c:v>
                </c:pt>
                <c:pt idx="7">
                  <c:v>0.27329192546583853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DFD-4B2A-AEB5-A9A00627A82B}"/>
            </c:ext>
          </c:extLst>
        </c:ser>
        <c:ser>
          <c:idx val="4"/>
          <c:order val="4"/>
          <c:tx>
            <c:strRef>
              <c:f>'Majoitus ja ravitsemistoiminta'!$C$45</c:f>
              <c:strCache>
                <c:ptCount val="1"/>
                <c:pt idx="0">
                  <c:v>Vähentänyt 75–100 % </c:v>
                </c:pt>
              </c:strCache>
            </c:strRef>
          </c:tx>
          <c:spPr>
            <a:solidFill>
              <a:srgbClr val="D1E57C"/>
            </a:solidFill>
            <a:ln>
              <a:noFill/>
            </a:ln>
            <a:effectLst/>
          </c:spPr>
          <c:invertIfNegative val="0"/>
          <c:cat>
            <c:strRef>
              <c:f>'Majoitus ja ravitsemistoiminta'!$D$40:$K$40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'Majoitus ja ravitsemistoiminta'!$D$45:$K$45</c:f>
              <c:numCache>
                <c:formatCode>0.0%</c:formatCode>
                <c:ptCount val="8"/>
                <c:pt idx="0">
                  <c:v>0.78169014084507005</c:v>
                </c:pt>
                <c:pt idx="1">
                  <c:v>0.75</c:v>
                </c:pt>
                <c:pt idx="2">
                  <c:v>0.72375690607734799</c:v>
                </c:pt>
                <c:pt idx="3">
                  <c:v>0.64912280701754388</c:v>
                </c:pt>
                <c:pt idx="4">
                  <c:v>0.39285714285714285</c:v>
                </c:pt>
                <c:pt idx="5">
                  <c:v>0.13114754098360656</c:v>
                </c:pt>
                <c:pt idx="6">
                  <c:v>0.1125</c:v>
                </c:pt>
                <c:pt idx="7">
                  <c:v>0.16149068322981366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DFD-4B2A-AEB5-A9A00627A8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14910784"/>
        <c:axId val="1306979568"/>
      </c:barChart>
      <c:catAx>
        <c:axId val="141491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306979568"/>
        <c:crosses val="autoZero"/>
        <c:auto val="1"/>
        <c:lblAlgn val="ctr"/>
        <c:lblOffset val="100"/>
        <c:noMultiLvlLbl val="0"/>
      </c:catAx>
      <c:valAx>
        <c:axId val="1306979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414910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'Majoitus ja ravitsemistoiminta'!$C$55</c:f>
              <c:strCache>
                <c:ptCount val="1"/>
                <c:pt idx="0">
                  <c:v>Liikevaihto pysyy ennallaan tai kasvaa </c:v>
                </c:pt>
              </c:strCache>
            </c:strRef>
          </c:tx>
          <c:spPr>
            <a:solidFill>
              <a:srgbClr val="E8E2D5"/>
            </a:solidFill>
            <a:ln>
              <a:noFill/>
            </a:ln>
            <a:effectLst/>
          </c:spPr>
          <c:invertIfNegative val="0"/>
          <c:cat>
            <c:strRef>
              <c:f>'Majoitus ja ravitsemistoiminta'!$D$54:$K$54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'Majoitus ja ravitsemistoiminta'!$D$55:$K$55</c:f>
              <c:numCache>
                <c:formatCode>0.0%</c:formatCode>
                <c:ptCount val="8"/>
                <c:pt idx="0">
                  <c:v>1.4084507042253501E-2</c:v>
                </c:pt>
                <c:pt idx="1">
                  <c:v>2.27272727272727E-2</c:v>
                </c:pt>
                <c:pt idx="2">
                  <c:v>2.2099447513812199E-2</c:v>
                </c:pt>
                <c:pt idx="3">
                  <c:v>3.5087719298245612E-2</c:v>
                </c:pt>
                <c:pt idx="4">
                  <c:v>8.0357142857142863E-2</c:v>
                </c:pt>
                <c:pt idx="5">
                  <c:v>7.3770491803278687E-2</c:v>
                </c:pt>
                <c:pt idx="6">
                  <c:v>3.125E-2</c:v>
                </c:pt>
                <c:pt idx="7">
                  <c:v>3.7267080745341616E-2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07-45C7-BF10-264268693B37}"/>
            </c:ext>
          </c:extLst>
        </c:ser>
        <c:ser>
          <c:idx val="1"/>
          <c:order val="1"/>
          <c:tx>
            <c:strRef>
              <c:f>'Majoitus ja ravitsemistoiminta'!$C$56</c:f>
              <c:strCache>
                <c:ptCount val="1"/>
                <c:pt idx="0">
                  <c:v>Vähentää 1–25 %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'Majoitus ja ravitsemistoiminta'!$D$54:$K$54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'Majoitus ja ravitsemistoiminta'!$D$56:$K$56</c:f>
              <c:numCache>
                <c:formatCode>0.0%</c:formatCode>
                <c:ptCount val="8"/>
                <c:pt idx="0">
                  <c:v>4.2253521126760597E-2</c:v>
                </c:pt>
                <c:pt idx="1">
                  <c:v>5.3030303030302997E-2</c:v>
                </c:pt>
                <c:pt idx="2">
                  <c:v>5.5248618784530398E-2</c:v>
                </c:pt>
                <c:pt idx="3">
                  <c:v>0.10526315789473684</c:v>
                </c:pt>
                <c:pt idx="4">
                  <c:v>0.1875</c:v>
                </c:pt>
                <c:pt idx="5">
                  <c:v>0.27049180327868855</c:v>
                </c:pt>
                <c:pt idx="6">
                  <c:v>0.16875000000000001</c:v>
                </c:pt>
                <c:pt idx="7">
                  <c:v>0.18633540372670809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07-45C7-BF10-264268693B37}"/>
            </c:ext>
          </c:extLst>
        </c:ser>
        <c:ser>
          <c:idx val="2"/>
          <c:order val="2"/>
          <c:tx>
            <c:strRef>
              <c:f>'Majoitus ja ravitsemistoiminta'!$C$57</c:f>
              <c:strCache>
                <c:ptCount val="1"/>
                <c:pt idx="0">
                  <c:v>Vähentää 25–50 % </c:v>
                </c:pt>
              </c:strCache>
            </c:strRef>
          </c:tx>
          <c:spPr>
            <a:solidFill>
              <a:srgbClr val="A5C9E7"/>
            </a:solidFill>
            <a:ln>
              <a:noFill/>
            </a:ln>
            <a:effectLst/>
          </c:spPr>
          <c:invertIfNegative val="0"/>
          <c:cat>
            <c:strRef>
              <c:f>'Majoitus ja ravitsemistoiminta'!$D$54:$K$54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'Majoitus ja ravitsemistoiminta'!$D$57:$K$57</c:f>
              <c:numCache>
                <c:formatCode>0.0%</c:formatCode>
                <c:ptCount val="8"/>
                <c:pt idx="0">
                  <c:v>7.0422535211267595E-2</c:v>
                </c:pt>
                <c:pt idx="1">
                  <c:v>0.12878787878787901</c:v>
                </c:pt>
                <c:pt idx="2">
                  <c:v>0.17679558011049701</c:v>
                </c:pt>
                <c:pt idx="3">
                  <c:v>0.25438596491228066</c:v>
                </c:pt>
                <c:pt idx="4">
                  <c:v>0.32142857142857145</c:v>
                </c:pt>
                <c:pt idx="5">
                  <c:v>0.36885245901639346</c:v>
                </c:pt>
                <c:pt idx="6">
                  <c:v>0.4</c:v>
                </c:pt>
                <c:pt idx="7">
                  <c:v>0.28571428571428575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07-45C7-BF10-264268693B37}"/>
            </c:ext>
          </c:extLst>
        </c:ser>
        <c:ser>
          <c:idx val="3"/>
          <c:order val="3"/>
          <c:tx>
            <c:strRef>
              <c:f>'Majoitus ja ravitsemistoiminta'!$C$58</c:f>
              <c:strCache>
                <c:ptCount val="1"/>
                <c:pt idx="0">
                  <c:v>Vähentää 50–75 %</c:v>
                </c:pt>
              </c:strCache>
            </c:strRef>
          </c:tx>
          <c:spPr>
            <a:solidFill>
              <a:srgbClr val="F2B7BF"/>
            </a:solidFill>
            <a:ln>
              <a:noFill/>
            </a:ln>
            <a:effectLst/>
          </c:spPr>
          <c:invertIfNegative val="0"/>
          <c:cat>
            <c:strRef>
              <c:f>'Majoitus ja ravitsemistoiminta'!$D$54:$K$54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'Majoitus ja ravitsemistoiminta'!$D$58:$K$58</c:f>
              <c:numCache>
                <c:formatCode>0.0%</c:formatCode>
                <c:ptCount val="8"/>
                <c:pt idx="0">
                  <c:v>0.23239436619718301</c:v>
                </c:pt>
                <c:pt idx="1">
                  <c:v>0.29545454545454503</c:v>
                </c:pt>
                <c:pt idx="2">
                  <c:v>0.45856353591160198</c:v>
                </c:pt>
                <c:pt idx="3">
                  <c:v>0.36842105263157898</c:v>
                </c:pt>
                <c:pt idx="4">
                  <c:v>0.28571428571428575</c:v>
                </c:pt>
                <c:pt idx="5">
                  <c:v>0.18032786885245902</c:v>
                </c:pt>
                <c:pt idx="6">
                  <c:v>0.21875</c:v>
                </c:pt>
                <c:pt idx="7">
                  <c:v>0.31055900621118016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007-45C7-BF10-264268693B37}"/>
            </c:ext>
          </c:extLst>
        </c:ser>
        <c:ser>
          <c:idx val="4"/>
          <c:order val="4"/>
          <c:tx>
            <c:strRef>
              <c:f>'Majoitus ja ravitsemistoiminta'!$C$59</c:f>
              <c:strCache>
                <c:ptCount val="1"/>
                <c:pt idx="0">
                  <c:v>Vähentää 75–100 % </c:v>
                </c:pt>
              </c:strCache>
            </c:strRef>
          </c:tx>
          <c:spPr>
            <a:solidFill>
              <a:srgbClr val="D1E57C"/>
            </a:solidFill>
            <a:ln>
              <a:noFill/>
            </a:ln>
            <a:effectLst/>
          </c:spPr>
          <c:invertIfNegative val="0"/>
          <c:cat>
            <c:strRef>
              <c:f>'Majoitus ja ravitsemistoiminta'!$D$54:$K$54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'Majoitus ja ravitsemistoiminta'!$D$59:$K$59</c:f>
              <c:numCache>
                <c:formatCode>0.0%</c:formatCode>
                <c:ptCount val="8"/>
                <c:pt idx="0">
                  <c:v>0.64084507042253502</c:v>
                </c:pt>
                <c:pt idx="1">
                  <c:v>0.5</c:v>
                </c:pt>
                <c:pt idx="2">
                  <c:v>0.287292817679558</c:v>
                </c:pt>
                <c:pt idx="3">
                  <c:v>0.23684210526315791</c:v>
                </c:pt>
                <c:pt idx="4">
                  <c:v>0.125</c:v>
                </c:pt>
                <c:pt idx="5">
                  <c:v>0.10655737704918034</c:v>
                </c:pt>
                <c:pt idx="6">
                  <c:v>0.18124999999999999</c:v>
                </c:pt>
                <c:pt idx="7">
                  <c:v>0.18012422360248445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007-45C7-BF10-264268693B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50232480"/>
        <c:axId val="1306984560"/>
      </c:barChart>
      <c:catAx>
        <c:axId val="1450232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306984560"/>
        <c:crosses val="autoZero"/>
        <c:auto val="1"/>
        <c:lblAlgn val="ctr"/>
        <c:lblOffset val="100"/>
        <c:noMultiLvlLbl val="0"/>
      </c:catAx>
      <c:valAx>
        <c:axId val="1306984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450232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'Majoitus ja ravitsemistoiminta'!$C$69</c:f>
              <c:strCache>
                <c:ptCount val="1"/>
                <c:pt idx="0">
                  <c:v>Henkilöstön määrä on pysynyt ennallaan tai kasvanut </c:v>
                </c:pt>
              </c:strCache>
            </c:strRef>
          </c:tx>
          <c:spPr>
            <a:solidFill>
              <a:srgbClr val="E8E2D5"/>
            </a:solidFill>
            <a:ln>
              <a:noFill/>
            </a:ln>
            <a:effectLst/>
          </c:spPr>
          <c:invertIfNegative val="0"/>
          <c:cat>
            <c:strRef>
              <c:f>'Majoitus ja ravitsemistoiminta'!$D$68:$K$68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'Majoitus ja ravitsemistoiminta'!$D$69:$K$69</c:f>
              <c:numCache>
                <c:formatCode>0.0%</c:formatCode>
                <c:ptCount val="8"/>
                <c:pt idx="0">
                  <c:v>4.2553191489361701E-2</c:v>
                </c:pt>
                <c:pt idx="1">
                  <c:v>5.3030303030302997E-2</c:v>
                </c:pt>
                <c:pt idx="2">
                  <c:v>6.6298342541436503E-2</c:v>
                </c:pt>
                <c:pt idx="3">
                  <c:v>6.1403508771929828E-2</c:v>
                </c:pt>
                <c:pt idx="4">
                  <c:v>0.11607142857142858</c:v>
                </c:pt>
                <c:pt idx="5">
                  <c:v>0.15447154471544716</c:v>
                </c:pt>
                <c:pt idx="6">
                  <c:v>0.13750000000000001</c:v>
                </c:pt>
                <c:pt idx="7">
                  <c:v>9.3167701863354047E-2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D4-49CE-89AE-A0E22F7A8A65}"/>
            </c:ext>
          </c:extLst>
        </c:ser>
        <c:ser>
          <c:idx val="1"/>
          <c:order val="1"/>
          <c:tx>
            <c:strRef>
              <c:f>'Majoitus ja ravitsemistoiminta'!$C$70</c:f>
              <c:strCache>
                <c:ptCount val="1"/>
                <c:pt idx="0">
                  <c:v>Vähentänyt 1–25 %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'Majoitus ja ravitsemistoiminta'!$D$68:$K$68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'Majoitus ja ravitsemistoiminta'!$D$70:$K$70</c:f>
              <c:numCache>
                <c:formatCode>0.0%</c:formatCode>
                <c:ptCount val="8"/>
                <c:pt idx="0">
                  <c:v>4.9645390070922002E-2</c:v>
                </c:pt>
                <c:pt idx="1">
                  <c:v>6.8181818181818205E-2</c:v>
                </c:pt>
                <c:pt idx="2">
                  <c:v>0.116022099447514</c:v>
                </c:pt>
                <c:pt idx="3">
                  <c:v>8.7719298245614044E-2</c:v>
                </c:pt>
                <c:pt idx="4">
                  <c:v>0.17857142857142858</c:v>
                </c:pt>
                <c:pt idx="5">
                  <c:v>0.35772357723577236</c:v>
                </c:pt>
                <c:pt idx="6">
                  <c:v>0.35625000000000001</c:v>
                </c:pt>
                <c:pt idx="7">
                  <c:v>0.39130434782608697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D4-49CE-89AE-A0E22F7A8A65}"/>
            </c:ext>
          </c:extLst>
        </c:ser>
        <c:ser>
          <c:idx val="2"/>
          <c:order val="2"/>
          <c:tx>
            <c:strRef>
              <c:f>'Majoitus ja ravitsemistoiminta'!$C$71</c:f>
              <c:strCache>
                <c:ptCount val="1"/>
                <c:pt idx="0">
                  <c:v>Vähentänyt 25–50 % </c:v>
                </c:pt>
              </c:strCache>
            </c:strRef>
          </c:tx>
          <c:spPr>
            <a:solidFill>
              <a:srgbClr val="A5C9E7"/>
            </a:solidFill>
            <a:ln>
              <a:noFill/>
            </a:ln>
            <a:effectLst/>
          </c:spPr>
          <c:invertIfNegative val="0"/>
          <c:cat>
            <c:strRef>
              <c:f>'Majoitus ja ravitsemistoiminta'!$D$68:$K$68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'Majoitus ja ravitsemistoiminta'!$D$71:$K$71</c:f>
              <c:numCache>
                <c:formatCode>0.0%</c:formatCode>
                <c:ptCount val="8"/>
                <c:pt idx="0">
                  <c:v>5.6737588652482303E-2</c:v>
                </c:pt>
                <c:pt idx="1">
                  <c:v>5.3030303030302997E-2</c:v>
                </c:pt>
                <c:pt idx="2">
                  <c:v>9.3922651933701695E-2</c:v>
                </c:pt>
                <c:pt idx="3">
                  <c:v>0.19298245614035089</c:v>
                </c:pt>
                <c:pt idx="4">
                  <c:v>0.22321428571428573</c:v>
                </c:pt>
                <c:pt idx="5">
                  <c:v>0.22764227642276424</c:v>
                </c:pt>
                <c:pt idx="6">
                  <c:v>0.27500000000000002</c:v>
                </c:pt>
                <c:pt idx="7">
                  <c:v>0.23602484472049692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FD4-49CE-89AE-A0E22F7A8A65}"/>
            </c:ext>
          </c:extLst>
        </c:ser>
        <c:ser>
          <c:idx val="3"/>
          <c:order val="3"/>
          <c:tx>
            <c:strRef>
              <c:f>'Majoitus ja ravitsemistoiminta'!$C$72</c:f>
              <c:strCache>
                <c:ptCount val="1"/>
                <c:pt idx="0">
                  <c:v>Vähentänyt 50–75 % </c:v>
                </c:pt>
              </c:strCache>
            </c:strRef>
          </c:tx>
          <c:spPr>
            <a:solidFill>
              <a:srgbClr val="F2B7BF"/>
            </a:solidFill>
            <a:ln>
              <a:noFill/>
            </a:ln>
            <a:effectLst/>
          </c:spPr>
          <c:invertIfNegative val="0"/>
          <c:cat>
            <c:strRef>
              <c:f>'Majoitus ja ravitsemistoiminta'!$D$68:$K$68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'Majoitus ja ravitsemistoiminta'!$D$72:$K$72</c:f>
              <c:numCache>
                <c:formatCode>0.0%</c:formatCode>
                <c:ptCount val="8"/>
                <c:pt idx="0">
                  <c:v>0.15602836879432599</c:v>
                </c:pt>
                <c:pt idx="1">
                  <c:v>0.14393939393939401</c:v>
                </c:pt>
                <c:pt idx="2">
                  <c:v>0.18232044198895</c:v>
                </c:pt>
                <c:pt idx="3">
                  <c:v>0.19298245614035089</c:v>
                </c:pt>
                <c:pt idx="4">
                  <c:v>0.24107142857142858</c:v>
                </c:pt>
                <c:pt idx="5">
                  <c:v>0.16260162601626019</c:v>
                </c:pt>
                <c:pt idx="6">
                  <c:v>0.13125000000000001</c:v>
                </c:pt>
                <c:pt idx="7">
                  <c:v>0.13664596273291926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FD4-49CE-89AE-A0E22F7A8A65}"/>
            </c:ext>
          </c:extLst>
        </c:ser>
        <c:ser>
          <c:idx val="4"/>
          <c:order val="4"/>
          <c:tx>
            <c:strRef>
              <c:f>'Majoitus ja ravitsemistoiminta'!$C$73</c:f>
              <c:strCache>
                <c:ptCount val="1"/>
                <c:pt idx="0">
                  <c:v>Vähentänyt 75–100 % </c:v>
                </c:pt>
              </c:strCache>
            </c:strRef>
          </c:tx>
          <c:spPr>
            <a:solidFill>
              <a:srgbClr val="D1E57C"/>
            </a:solidFill>
            <a:ln>
              <a:noFill/>
            </a:ln>
            <a:effectLst/>
          </c:spPr>
          <c:invertIfNegative val="0"/>
          <c:cat>
            <c:strRef>
              <c:f>'Majoitus ja ravitsemistoiminta'!$D$68:$K$68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'Majoitus ja ravitsemistoiminta'!$D$73:$K$73</c:f>
              <c:numCache>
                <c:formatCode>0.0%</c:formatCode>
                <c:ptCount val="8"/>
                <c:pt idx="0">
                  <c:v>0.69503546099290803</c:v>
                </c:pt>
                <c:pt idx="1">
                  <c:v>0.68181818181818199</c:v>
                </c:pt>
                <c:pt idx="2">
                  <c:v>0.54143646408839796</c:v>
                </c:pt>
                <c:pt idx="3">
                  <c:v>0.46491228070175439</c:v>
                </c:pt>
                <c:pt idx="4">
                  <c:v>0.24107142857142858</c:v>
                </c:pt>
                <c:pt idx="5">
                  <c:v>9.7560975609756101E-2</c:v>
                </c:pt>
                <c:pt idx="6">
                  <c:v>0.1</c:v>
                </c:pt>
                <c:pt idx="7">
                  <c:v>0.14285714285714288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FD4-49CE-89AE-A0E22F7A8A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00222272"/>
        <c:axId val="1126911360"/>
      </c:barChart>
      <c:catAx>
        <c:axId val="1400222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6911360"/>
        <c:crosses val="autoZero"/>
        <c:auto val="1"/>
        <c:lblAlgn val="ctr"/>
        <c:lblOffset val="100"/>
        <c:noMultiLvlLbl val="0"/>
      </c:catAx>
      <c:valAx>
        <c:axId val="1126911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400222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'Majoitus ja ravitsemistoiminta'!$C$83</c:f>
              <c:strCache>
                <c:ptCount val="1"/>
                <c:pt idx="0">
                  <c:v>Henkilöstön määrä pysyy ennallaan tai kasvaa</c:v>
                </c:pt>
              </c:strCache>
            </c:strRef>
          </c:tx>
          <c:spPr>
            <a:solidFill>
              <a:srgbClr val="E8E2D5"/>
            </a:solidFill>
            <a:ln>
              <a:noFill/>
            </a:ln>
            <a:effectLst/>
          </c:spPr>
          <c:invertIfNegative val="0"/>
          <c:cat>
            <c:strRef>
              <c:f>'Majoitus ja ravitsemistoiminta'!$D$82:$K$82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'Majoitus ja ravitsemistoiminta'!$D$83:$K$83</c:f>
              <c:numCache>
                <c:formatCode>0.0%</c:formatCode>
                <c:ptCount val="8"/>
                <c:pt idx="0">
                  <c:v>4.2253521126760597E-2</c:v>
                </c:pt>
                <c:pt idx="1">
                  <c:v>6.0606060606060601E-2</c:v>
                </c:pt>
                <c:pt idx="2">
                  <c:v>8.2872928176795604E-2</c:v>
                </c:pt>
                <c:pt idx="3">
                  <c:v>0.10526315789473684</c:v>
                </c:pt>
                <c:pt idx="4">
                  <c:v>0.20535714285714288</c:v>
                </c:pt>
                <c:pt idx="5">
                  <c:v>0.26229508196721313</c:v>
                </c:pt>
                <c:pt idx="6">
                  <c:v>0.13125000000000001</c:v>
                </c:pt>
                <c:pt idx="7">
                  <c:v>0.15527950310559008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33-4BC5-BA00-C5BC5B833B01}"/>
            </c:ext>
          </c:extLst>
        </c:ser>
        <c:ser>
          <c:idx val="1"/>
          <c:order val="1"/>
          <c:tx>
            <c:strRef>
              <c:f>'Majoitus ja ravitsemistoiminta'!$C$84</c:f>
              <c:strCache>
                <c:ptCount val="1"/>
                <c:pt idx="0">
                  <c:v>Vähentää 1–25 % 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'Majoitus ja ravitsemistoiminta'!$D$82:$K$82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'Majoitus ja ravitsemistoiminta'!$D$84:$K$84</c:f>
              <c:numCache>
                <c:formatCode>0.0%</c:formatCode>
                <c:ptCount val="8"/>
                <c:pt idx="0">
                  <c:v>9.1549295774647904E-2</c:v>
                </c:pt>
                <c:pt idx="1">
                  <c:v>8.3333333333333301E-2</c:v>
                </c:pt>
                <c:pt idx="2">
                  <c:v>0.198895027624309</c:v>
                </c:pt>
                <c:pt idx="3">
                  <c:v>0.20175438596491227</c:v>
                </c:pt>
                <c:pt idx="4">
                  <c:v>0.35714285714285715</c:v>
                </c:pt>
                <c:pt idx="5">
                  <c:v>0.32786885245901637</c:v>
                </c:pt>
                <c:pt idx="6">
                  <c:v>0.36875000000000002</c:v>
                </c:pt>
                <c:pt idx="7">
                  <c:v>0.31055900621118016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33-4BC5-BA00-C5BC5B833B01}"/>
            </c:ext>
          </c:extLst>
        </c:ser>
        <c:ser>
          <c:idx val="2"/>
          <c:order val="2"/>
          <c:tx>
            <c:strRef>
              <c:f>'Majoitus ja ravitsemistoiminta'!$C$85</c:f>
              <c:strCache>
                <c:ptCount val="1"/>
                <c:pt idx="0">
                  <c:v>Vähentää 25–50 % </c:v>
                </c:pt>
              </c:strCache>
            </c:strRef>
          </c:tx>
          <c:spPr>
            <a:solidFill>
              <a:srgbClr val="A5C9E7"/>
            </a:solidFill>
            <a:ln>
              <a:noFill/>
            </a:ln>
            <a:effectLst/>
          </c:spPr>
          <c:invertIfNegative val="0"/>
          <c:cat>
            <c:strRef>
              <c:f>'Majoitus ja ravitsemistoiminta'!$D$82:$K$82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'Majoitus ja ravitsemistoiminta'!$D$85:$K$85</c:f>
              <c:numCache>
                <c:formatCode>0.0%</c:formatCode>
                <c:ptCount val="8"/>
                <c:pt idx="0">
                  <c:v>9.1549295774647904E-2</c:v>
                </c:pt>
                <c:pt idx="1">
                  <c:v>0.13636363636363599</c:v>
                </c:pt>
                <c:pt idx="2">
                  <c:v>0.198895027624309</c:v>
                </c:pt>
                <c:pt idx="3">
                  <c:v>0.28947368421052633</c:v>
                </c:pt>
                <c:pt idx="4">
                  <c:v>0.19642857142857142</c:v>
                </c:pt>
                <c:pt idx="5">
                  <c:v>0.21311475409836067</c:v>
                </c:pt>
                <c:pt idx="6">
                  <c:v>0.26250000000000001</c:v>
                </c:pt>
                <c:pt idx="7">
                  <c:v>0.27950310559006208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33-4BC5-BA00-C5BC5B833B01}"/>
            </c:ext>
          </c:extLst>
        </c:ser>
        <c:ser>
          <c:idx val="3"/>
          <c:order val="3"/>
          <c:tx>
            <c:strRef>
              <c:f>'Majoitus ja ravitsemistoiminta'!$C$86</c:f>
              <c:strCache>
                <c:ptCount val="1"/>
                <c:pt idx="0">
                  <c:v>Vähentää 50–75 % </c:v>
                </c:pt>
              </c:strCache>
            </c:strRef>
          </c:tx>
          <c:spPr>
            <a:solidFill>
              <a:srgbClr val="F2B7BF"/>
            </a:solidFill>
            <a:ln>
              <a:noFill/>
            </a:ln>
            <a:effectLst/>
          </c:spPr>
          <c:invertIfNegative val="0"/>
          <c:cat>
            <c:strRef>
              <c:f>'Majoitus ja ravitsemistoiminta'!$D$82:$K$82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'Majoitus ja ravitsemistoiminta'!$D$86:$K$86</c:f>
              <c:numCache>
                <c:formatCode>0.0%</c:formatCode>
                <c:ptCount val="8"/>
                <c:pt idx="0">
                  <c:v>0.25352112676056299</c:v>
                </c:pt>
                <c:pt idx="1">
                  <c:v>0.30303030303030298</c:v>
                </c:pt>
                <c:pt idx="2">
                  <c:v>0.325966850828729</c:v>
                </c:pt>
                <c:pt idx="3">
                  <c:v>0.25438596491228066</c:v>
                </c:pt>
                <c:pt idx="4">
                  <c:v>0.16964285714285715</c:v>
                </c:pt>
                <c:pt idx="5">
                  <c:v>0.12295081967213116</c:v>
                </c:pt>
                <c:pt idx="6">
                  <c:v>0.1</c:v>
                </c:pt>
                <c:pt idx="7">
                  <c:v>0.13664596273291926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133-4BC5-BA00-C5BC5B833B01}"/>
            </c:ext>
          </c:extLst>
        </c:ser>
        <c:ser>
          <c:idx val="4"/>
          <c:order val="4"/>
          <c:tx>
            <c:strRef>
              <c:f>'Majoitus ja ravitsemistoiminta'!$C$87</c:f>
              <c:strCache>
                <c:ptCount val="1"/>
                <c:pt idx="0">
                  <c:v>Vähentää 75–100 % </c:v>
                </c:pt>
              </c:strCache>
            </c:strRef>
          </c:tx>
          <c:spPr>
            <a:solidFill>
              <a:srgbClr val="D1E57C"/>
            </a:solidFill>
            <a:ln>
              <a:noFill/>
            </a:ln>
            <a:effectLst/>
          </c:spPr>
          <c:invertIfNegative val="0"/>
          <c:cat>
            <c:strRef>
              <c:f>'Majoitus ja ravitsemistoiminta'!$D$82:$K$82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'Majoitus ja ravitsemistoiminta'!$D$87:$K$87</c:f>
              <c:numCache>
                <c:formatCode>0.0%</c:formatCode>
                <c:ptCount val="8"/>
                <c:pt idx="0">
                  <c:v>0.52112676056338003</c:v>
                </c:pt>
                <c:pt idx="1">
                  <c:v>0.41666666666666702</c:v>
                </c:pt>
                <c:pt idx="2">
                  <c:v>0.193370165745856</c:v>
                </c:pt>
                <c:pt idx="3">
                  <c:v>0.14912280701754385</c:v>
                </c:pt>
                <c:pt idx="4">
                  <c:v>7.1428571428571438E-2</c:v>
                </c:pt>
                <c:pt idx="5">
                  <c:v>7.3770491803278687E-2</c:v>
                </c:pt>
                <c:pt idx="6">
                  <c:v>0.13750000000000001</c:v>
                </c:pt>
                <c:pt idx="7">
                  <c:v>0.11801242236024846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133-4BC5-BA00-C5BC5B833B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32346304"/>
        <c:axId val="1183988720"/>
      </c:barChart>
      <c:catAx>
        <c:axId val="1132346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83988720"/>
        <c:crosses val="autoZero"/>
        <c:auto val="1"/>
        <c:lblAlgn val="ctr"/>
        <c:lblOffset val="100"/>
        <c:noMultiLvlLbl val="0"/>
      </c:catAx>
      <c:valAx>
        <c:axId val="1183988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32346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'Majoitus ja ravitsemistoiminta'!$C$97</c:f>
              <c:strCache>
                <c:ptCount val="1"/>
                <c:pt idx="0">
                  <c:v>Kyllä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'Majoitus ja ravitsemistoiminta'!$D$96:$K$96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'Majoitus ja ravitsemistoiminta'!$D$97:$K$97</c:f>
              <c:numCache>
                <c:formatCode>0.0%</c:formatCode>
                <c:ptCount val="8"/>
                <c:pt idx="0">
                  <c:v>0.66666666666666696</c:v>
                </c:pt>
                <c:pt idx="1">
                  <c:v>0.71212121212121204</c:v>
                </c:pt>
                <c:pt idx="2">
                  <c:v>0.65745856353591203</c:v>
                </c:pt>
                <c:pt idx="3">
                  <c:v>0.64035087719298256</c:v>
                </c:pt>
                <c:pt idx="4">
                  <c:v>0.5625</c:v>
                </c:pt>
                <c:pt idx="5">
                  <c:v>0.48780487804878053</c:v>
                </c:pt>
                <c:pt idx="6">
                  <c:v>0.6</c:v>
                </c:pt>
                <c:pt idx="7">
                  <c:v>0.50931677018633537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0F-4C7D-849F-42B42EDEF210}"/>
            </c:ext>
          </c:extLst>
        </c:ser>
        <c:ser>
          <c:idx val="1"/>
          <c:order val="1"/>
          <c:tx>
            <c:strRef>
              <c:f>'Majoitus ja ravitsemistoiminta'!$C$98</c:f>
              <c:strCache>
                <c:ptCount val="1"/>
                <c:pt idx="0">
                  <c:v>Ei</c:v>
                </c:pt>
              </c:strCache>
            </c:strRef>
          </c:tx>
          <c:spPr>
            <a:solidFill>
              <a:srgbClr val="F2B7BF"/>
            </a:solidFill>
            <a:ln>
              <a:noFill/>
            </a:ln>
            <a:effectLst/>
          </c:spPr>
          <c:invertIfNegative val="0"/>
          <c:cat>
            <c:strRef>
              <c:f>'Majoitus ja ravitsemistoiminta'!$D$96:$K$96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'Majoitus ja ravitsemistoiminta'!$D$98:$K$98</c:f>
              <c:numCache>
                <c:formatCode>0.0%</c:formatCode>
                <c:ptCount val="8"/>
                <c:pt idx="0">
                  <c:v>0.33333333333333298</c:v>
                </c:pt>
                <c:pt idx="1">
                  <c:v>0.28787878787878801</c:v>
                </c:pt>
                <c:pt idx="2">
                  <c:v>0.34254143646408802</c:v>
                </c:pt>
                <c:pt idx="3">
                  <c:v>0.35964912280701755</c:v>
                </c:pt>
                <c:pt idx="4">
                  <c:v>0.4375</c:v>
                </c:pt>
                <c:pt idx="5">
                  <c:v>0.51219512195121952</c:v>
                </c:pt>
                <c:pt idx="6">
                  <c:v>0.4</c:v>
                </c:pt>
                <c:pt idx="7">
                  <c:v>0.49068322981366463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0F-4C7D-849F-42B42EDEF2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07401616"/>
        <c:axId val="1405875008"/>
      </c:barChart>
      <c:catAx>
        <c:axId val="1407401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405875008"/>
        <c:crosses val="autoZero"/>
        <c:auto val="1"/>
        <c:lblAlgn val="ctr"/>
        <c:lblOffset val="100"/>
        <c:noMultiLvlLbl val="0"/>
      </c:catAx>
      <c:valAx>
        <c:axId val="1405875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407401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Teollisuus!$C$55</c:f>
              <c:strCache>
                <c:ptCount val="1"/>
                <c:pt idx="0">
                  <c:v>Liikevaihto pysyy ennallaan tai kasvaa </c:v>
                </c:pt>
              </c:strCache>
            </c:strRef>
          </c:tx>
          <c:spPr>
            <a:solidFill>
              <a:srgbClr val="E8E2D5"/>
            </a:solidFill>
            <a:ln>
              <a:noFill/>
            </a:ln>
            <a:effectLst/>
          </c:spPr>
          <c:invertIfNegative val="0"/>
          <c:cat>
            <c:strRef>
              <c:f>Teollisuus!$D$54:$K$54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Teollisuus!$D$55:$K$55</c:f>
              <c:numCache>
                <c:formatCode>0.0%</c:formatCode>
                <c:ptCount val="8"/>
                <c:pt idx="0">
                  <c:v>0.13167938931297701</c:v>
                </c:pt>
                <c:pt idx="1">
                  <c:v>0.128888888888889</c:v>
                </c:pt>
                <c:pt idx="2">
                  <c:v>0.14215686274509801</c:v>
                </c:pt>
                <c:pt idx="3">
                  <c:v>0.15444015444015446</c:v>
                </c:pt>
                <c:pt idx="4">
                  <c:v>0.21720430107526884</c:v>
                </c:pt>
                <c:pt idx="5">
                  <c:v>0.22110552763819097</c:v>
                </c:pt>
                <c:pt idx="6">
                  <c:v>0.23063063063063063</c:v>
                </c:pt>
                <c:pt idx="7">
                  <c:v>0.30998248686514884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C7-40E4-ACD2-16286570C685}"/>
            </c:ext>
          </c:extLst>
        </c:ser>
        <c:ser>
          <c:idx val="1"/>
          <c:order val="1"/>
          <c:tx>
            <c:strRef>
              <c:f>Teollisuus!$C$56</c:f>
              <c:strCache>
                <c:ptCount val="1"/>
                <c:pt idx="0">
                  <c:v>Vähentää 1–25 %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Teollisuus!$D$54:$K$54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Teollisuus!$D$56:$K$56</c:f>
              <c:numCache>
                <c:formatCode>0.0%</c:formatCode>
                <c:ptCount val="8"/>
                <c:pt idx="0">
                  <c:v>0.48282442748091597</c:v>
                </c:pt>
                <c:pt idx="1">
                  <c:v>0.49333333333333301</c:v>
                </c:pt>
                <c:pt idx="2">
                  <c:v>0.52287581699346397</c:v>
                </c:pt>
                <c:pt idx="3">
                  <c:v>0.55598455598455598</c:v>
                </c:pt>
                <c:pt idx="4">
                  <c:v>0.54408602150537644</c:v>
                </c:pt>
                <c:pt idx="5">
                  <c:v>0.55443886097152428</c:v>
                </c:pt>
                <c:pt idx="6">
                  <c:v>0.58378378378378382</c:v>
                </c:pt>
                <c:pt idx="7">
                  <c:v>0.52189141856392296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C7-40E4-ACD2-16286570C685}"/>
            </c:ext>
          </c:extLst>
        </c:ser>
        <c:ser>
          <c:idx val="2"/>
          <c:order val="2"/>
          <c:tx>
            <c:strRef>
              <c:f>Teollisuus!$C$57</c:f>
              <c:strCache>
                <c:ptCount val="1"/>
                <c:pt idx="0">
                  <c:v>Vähentää 25–50 % </c:v>
                </c:pt>
              </c:strCache>
            </c:strRef>
          </c:tx>
          <c:spPr>
            <a:solidFill>
              <a:srgbClr val="A5C9E7"/>
            </a:solidFill>
            <a:ln>
              <a:noFill/>
            </a:ln>
            <a:effectLst/>
          </c:spPr>
          <c:invertIfNegative val="0"/>
          <c:cat>
            <c:strRef>
              <c:f>Teollisuus!$D$54:$K$54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Teollisuus!$D$57:$K$57</c:f>
              <c:numCache>
                <c:formatCode>0.0%</c:formatCode>
                <c:ptCount val="8"/>
                <c:pt idx="0">
                  <c:v>0.27480916030534402</c:v>
                </c:pt>
                <c:pt idx="1">
                  <c:v>0.29777777777777797</c:v>
                </c:pt>
                <c:pt idx="2">
                  <c:v>0.263071895424837</c:v>
                </c:pt>
                <c:pt idx="3">
                  <c:v>0.22972972972972974</c:v>
                </c:pt>
                <c:pt idx="4">
                  <c:v>0.19354838709677422</c:v>
                </c:pt>
                <c:pt idx="5">
                  <c:v>0.1675041876046901</c:v>
                </c:pt>
                <c:pt idx="6">
                  <c:v>0.14414414414414414</c:v>
                </c:pt>
                <c:pt idx="7">
                  <c:v>0.11908931698774081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C7-40E4-ACD2-16286570C685}"/>
            </c:ext>
          </c:extLst>
        </c:ser>
        <c:ser>
          <c:idx val="3"/>
          <c:order val="3"/>
          <c:tx>
            <c:strRef>
              <c:f>Teollisuus!$C$58</c:f>
              <c:strCache>
                <c:ptCount val="1"/>
                <c:pt idx="0">
                  <c:v>Vähentää 50–75 %</c:v>
                </c:pt>
              </c:strCache>
            </c:strRef>
          </c:tx>
          <c:spPr>
            <a:solidFill>
              <a:srgbClr val="F2B7BF"/>
            </a:solidFill>
            <a:ln>
              <a:noFill/>
            </a:ln>
            <a:effectLst/>
          </c:spPr>
          <c:invertIfNegative val="0"/>
          <c:cat>
            <c:strRef>
              <c:f>Teollisuus!$D$54:$K$54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Teollisuus!$D$58:$K$58</c:f>
              <c:numCache>
                <c:formatCode>0.0%</c:formatCode>
                <c:ptCount val="8"/>
                <c:pt idx="0">
                  <c:v>8.3969465648855005E-2</c:v>
                </c:pt>
                <c:pt idx="1">
                  <c:v>5.5555555555555601E-2</c:v>
                </c:pt>
                <c:pt idx="2">
                  <c:v>6.0457516339869302E-2</c:v>
                </c:pt>
                <c:pt idx="3">
                  <c:v>4.8262548262548263E-2</c:v>
                </c:pt>
                <c:pt idx="4">
                  <c:v>3.6559139784946237E-2</c:v>
                </c:pt>
                <c:pt idx="5">
                  <c:v>4.8576214405360141E-2</c:v>
                </c:pt>
                <c:pt idx="6">
                  <c:v>3.6036036036036036E-2</c:v>
                </c:pt>
                <c:pt idx="7">
                  <c:v>3.5026269702276708E-2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0C7-40E4-ACD2-16286570C685}"/>
            </c:ext>
          </c:extLst>
        </c:ser>
        <c:ser>
          <c:idx val="4"/>
          <c:order val="4"/>
          <c:tx>
            <c:strRef>
              <c:f>Teollisuus!$C$59</c:f>
              <c:strCache>
                <c:ptCount val="1"/>
                <c:pt idx="0">
                  <c:v>Vähentää 75–100 % </c:v>
                </c:pt>
              </c:strCache>
            </c:strRef>
          </c:tx>
          <c:spPr>
            <a:solidFill>
              <a:srgbClr val="D1E57C"/>
            </a:solidFill>
            <a:ln>
              <a:noFill/>
            </a:ln>
            <a:effectLst/>
          </c:spPr>
          <c:invertIfNegative val="0"/>
          <c:cat>
            <c:strRef>
              <c:f>Teollisuus!$D$54:$K$54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Teollisuus!$D$59:$K$59</c:f>
              <c:numCache>
                <c:formatCode>0.0%</c:formatCode>
                <c:ptCount val="8"/>
                <c:pt idx="0">
                  <c:v>2.67175572519084E-2</c:v>
                </c:pt>
                <c:pt idx="1">
                  <c:v>2.4444444444444401E-2</c:v>
                </c:pt>
                <c:pt idx="2">
                  <c:v>1.1437908496731999E-2</c:v>
                </c:pt>
                <c:pt idx="3">
                  <c:v>1.1583011583011584E-2</c:v>
                </c:pt>
                <c:pt idx="4">
                  <c:v>8.6021505376344086E-3</c:v>
                </c:pt>
                <c:pt idx="5">
                  <c:v>8.3752093802345051E-3</c:v>
                </c:pt>
                <c:pt idx="6">
                  <c:v>5.4054054054054057E-3</c:v>
                </c:pt>
                <c:pt idx="7">
                  <c:v>1.4010507880910683E-2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0C7-40E4-ACD2-16286570C6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5829727"/>
        <c:axId val="2025157903"/>
      </c:barChart>
      <c:catAx>
        <c:axId val="658297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025157903"/>
        <c:crosses val="autoZero"/>
        <c:auto val="1"/>
        <c:lblAlgn val="ctr"/>
        <c:lblOffset val="100"/>
        <c:noMultiLvlLbl val="0"/>
      </c:catAx>
      <c:valAx>
        <c:axId val="20251579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58297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Teollisuus!$C$69</c:f>
              <c:strCache>
                <c:ptCount val="1"/>
                <c:pt idx="0">
                  <c:v>Henkilöstön määrä on pysynyt ennallaan tai kasvanut </c:v>
                </c:pt>
              </c:strCache>
            </c:strRef>
          </c:tx>
          <c:spPr>
            <a:solidFill>
              <a:srgbClr val="E8E2D5"/>
            </a:solidFill>
            <a:ln>
              <a:noFill/>
            </a:ln>
            <a:effectLst/>
          </c:spPr>
          <c:invertIfNegative val="0"/>
          <c:cat>
            <c:strRef>
              <c:f>Teollisuus!$D$68:$K$68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Teollisuus!$D$69:$K$69</c:f>
              <c:numCache>
                <c:formatCode>0.0%</c:formatCode>
                <c:ptCount val="8"/>
                <c:pt idx="0">
                  <c:v>0.53564547206165702</c:v>
                </c:pt>
                <c:pt idx="1">
                  <c:v>0.49333333333333301</c:v>
                </c:pt>
                <c:pt idx="2">
                  <c:v>0.51470588235294101</c:v>
                </c:pt>
                <c:pt idx="3">
                  <c:v>0.50965250965250963</c:v>
                </c:pt>
                <c:pt idx="4">
                  <c:v>0.48817204301075268</c:v>
                </c:pt>
                <c:pt idx="5">
                  <c:v>0.51092436974789923</c:v>
                </c:pt>
                <c:pt idx="6">
                  <c:v>0.50090090090090089</c:v>
                </c:pt>
                <c:pt idx="7">
                  <c:v>0.49211908931698778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C7-41EC-AEE0-F920F81E65BA}"/>
            </c:ext>
          </c:extLst>
        </c:ser>
        <c:ser>
          <c:idx val="1"/>
          <c:order val="1"/>
          <c:tx>
            <c:strRef>
              <c:f>Teollisuus!$C$70</c:f>
              <c:strCache>
                <c:ptCount val="1"/>
                <c:pt idx="0">
                  <c:v>Vähentänyt 1–25 %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Teollisuus!$D$68:$K$68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Teollisuus!$D$70:$K$70</c:f>
              <c:numCache>
                <c:formatCode>0.0%</c:formatCode>
                <c:ptCount val="8"/>
                <c:pt idx="0">
                  <c:v>0.30828516377649301</c:v>
                </c:pt>
                <c:pt idx="1">
                  <c:v>0.34666666666666701</c:v>
                </c:pt>
                <c:pt idx="2">
                  <c:v>0.341503267973856</c:v>
                </c:pt>
                <c:pt idx="3">
                  <c:v>0.33783783783783783</c:v>
                </c:pt>
                <c:pt idx="4">
                  <c:v>0.38494623655913979</c:v>
                </c:pt>
                <c:pt idx="5">
                  <c:v>0.38991596638655462</c:v>
                </c:pt>
                <c:pt idx="6">
                  <c:v>0.42342342342342343</c:v>
                </c:pt>
                <c:pt idx="7">
                  <c:v>0.43082311733800349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C7-41EC-AEE0-F920F81E65BA}"/>
            </c:ext>
          </c:extLst>
        </c:ser>
        <c:ser>
          <c:idx val="2"/>
          <c:order val="2"/>
          <c:tx>
            <c:strRef>
              <c:f>Teollisuus!$C$71</c:f>
              <c:strCache>
                <c:ptCount val="1"/>
                <c:pt idx="0">
                  <c:v>Vähentänyt 25–50 % </c:v>
                </c:pt>
              </c:strCache>
            </c:strRef>
          </c:tx>
          <c:spPr>
            <a:solidFill>
              <a:srgbClr val="A5C9E7"/>
            </a:solidFill>
            <a:ln>
              <a:noFill/>
            </a:ln>
            <a:effectLst/>
          </c:spPr>
          <c:invertIfNegative val="0"/>
          <c:cat>
            <c:strRef>
              <c:f>Teollisuus!$D$68:$K$68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Teollisuus!$D$71:$K$71</c:f>
              <c:numCache>
                <c:formatCode>0.0%</c:formatCode>
                <c:ptCount val="8"/>
                <c:pt idx="0">
                  <c:v>0.10404624277456601</c:v>
                </c:pt>
                <c:pt idx="1">
                  <c:v>0.11333333333333299</c:v>
                </c:pt>
                <c:pt idx="2">
                  <c:v>9.6405228758169897E-2</c:v>
                </c:pt>
                <c:pt idx="3">
                  <c:v>0.10231660231660232</c:v>
                </c:pt>
                <c:pt idx="4">
                  <c:v>8.8172043010752682E-2</c:v>
                </c:pt>
                <c:pt idx="5">
                  <c:v>7.7310924369747902E-2</c:v>
                </c:pt>
                <c:pt idx="6">
                  <c:v>6.126126126126126E-2</c:v>
                </c:pt>
                <c:pt idx="7">
                  <c:v>5.7793345008756568E-2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4C7-41EC-AEE0-F920F81E65BA}"/>
            </c:ext>
          </c:extLst>
        </c:ser>
        <c:ser>
          <c:idx val="3"/>
          <c:order val="3"/>
          <c:tx>
            <c:strRef>
              <c:f>Teollisuus!$C$72</c:f>
              <c:strCache>
                <c:ptCount val="1"/>
                <c:pt idx="0">
                  <c:v>Vähentänyt 50–75 % </c:v>
                </c:pt>
              </c:strCache>
            </c:strRef>
          </c:tx>
          <c:spPr>
            <a:solidFill>
              <a:srgbClr val="F2B7BF"/>
            </a:solidFill>
            <a:ln>
              <a:noFill/>
            </a:ln>
            <a:effectLst/>
          </c:spPr>
          <c:invertIfNegative val="0"/>
          <c:cat>
            <c:strRef>
              <c:f>Teollisuus!$D$68:$K$68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Teollisuus!$D$72:$K$72</c:f>
              <c:numCache>
                <c:formatCode>0.0%</c:formatCode>
                <c:ptCount val="8"/>
                <c:pt idx="0">
                  <c:v>2.8901734104046201E-2</c:v>
                </c:pt>
                <c:pt idx="1">
                  <c:v>2.8888888888888901E-2</c:v>
                </c:pt>
                <c:pt idx="2">
                  <c:v>3.2679738562091498E-2</c:v>
                </c:pt>
                <c:pt idx="3">
                  <c:v>2.5096525096525098E-2</c:v>
                </c:pt>
                <c:pt idx="4">
                  <c:v>3.0107526881720432E-2</c:v>
                </c:pt>
                <c:pt idx="5">
                  <c:v>1.5126050420168069E-2</c:v>
                </c:pt>
                <c:pt idx="6">
                  <c:v>5.4054054054054057E-3</c:v>
                </c:pt>
                <c:pt idx="7">
                  <c:v>1.0507880910683012E-2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4C7-41EC-AEE0-F920F81E65BA}"/>
            </c:ext>
          </c:extLst>
        </c:ser>
        <c:ser>
          <c:idx val="4"/>
          <c:order val="4"/>
          <c:tx>
            <c:strRef>
              <c:f>Teollisuus!$C$73</c:f>
              <c:strCache>
                <c:ptCount val="1"/>
                <c:pt idx="0">
                  <c:v>Vähentänyt 75–100 % </c:v>
                </c:pt>
              </c:strCache>
            </c:strRef>
          </c:tx>
          <c:spPr>
            <a:solidFill>
              <a:srgbClr val="D1E57C"/>
            </a:solidFill>
            <a:ln>
              <a:noFill/>
            </a:ln>
            <a:effectLst/>
          </c:spPr>
          <c:invertIfNegative val="0"/>
          <c:cat>
            <c:strRef>
              <c:f>Teollisuus!$D$68:$K$68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Teollisuus!$D$73:$K$73</c:f>
              <c:numCache>
                <c:formatCode>0.0%</c:formatCode>
                <c:ptCount val="8"/>
                <c:pt idx="0">
                  <c:v>2.3121387283237E-2</c:v>
                </c:pt>
                <c:pt idx="1">
                  <c:v>1.7777777777777799E-2</c:v>
                </c:pt>
                <c:pt idx="2">
                  <c:v>1.4705882352941201E-2</c:v>
                </c:pt>
                <c:pt idx="3">
                  <c:v>2.5096525096525098E-2</c:v>
                </c:pt>
                <c:pt idx="4">
                  <c:v>8.6021505376344086E-3</c:v>
                </c:pt>
                <c:pt idx="5">
                  <c:v>6.7226890756302525E-3</c:v>
                </c:pt>
                <c:pt idx="6">
                  <c:v>9.0090090090090089E-3</c:v>
                </c:pt>
                <c:pt idx="7">
                  <c:v>8.7565674255691769E-3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4C7-41EC-AEE0-F920F81E65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16165487"/>
        <c:axId val="2025088015"/>
      </c:barChart>
      <c:catAx>
        <c:axId val="17161654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025088015"/>
        <c:crosses val="autoZero"/>
        <c:auto val="1"/>
        <c:lblAlgn val="ctr"/>
        <c:lblOffset val="100"/>
        <c:noMultiLvlLbl val="0"/>
      </c:catAx>
      <c:valAx>
        <c:axId val="20250880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7161654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Teollisuus!$C$83</c:f>
              <c:strCache>
                <c:ptCount val="1"/>
                <c:pt idx="0">
                  <c:v>Henkilöstön määrä pysyy ennallaan tai kasvaa</c:v>
                </c:pt>
              </c:strCache>
            </c:strRef>
          </c:tx>
          <c:spPr>
            <a:solidFill>
              <a:srgbClr val="E8E2D5"/>
            </a:solidFill>
            <a:ln>
              <a:noFill/>
            </a:ln>
            <a:effectLst/>
          </c:spPr>
          <c:invertIfNegative val="0"/>
          <c:cat>
            <c:strRef>
              <c:f>Teollisuus!$D$82:$K$82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Teollisuus!$D$83:$K$83</c:f>
              <c:numCache>
                <c:formatCode>0.0%</c:formatCode>
                <c:ptCount val="8"/>
                <c:pt idx="0">
                  <c:v>0.34608030592734201</c:v>
                </c:pt>
                <c:pt idx="1">
                  <c:v>0.32666666666666699</c:v>
                </c:pt>
                <c:pt idx="2">
                  <c:v>0.39052287581699302</c:v>
                </c:pt>
                <c:pt idx="3">
                  <c:v>0.43822393822393824</c:v>
                </c:pt>
                <c:pt idx="4">
                  <c:v>0.47526881720430109</c:v>
                </c:pt>
                <c:pt idx="5">
                  <c:v>0.4489112227805695</c:v>
                </c:pt>
                <c:pt idx="6">
                  <c:v>0.49369369369369376</c:v>
                </c:pt>
                <c:pt idx="7">
                  <c:v>0.5359019264448337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AC-410D-A2C2-50CAD0B7CB21}"/>
            </c:ext>
          </c:extLst>
        </c:ser>
        <c:ser>
          <c:idx val="1"/>
          <c:order val="1"/>
          <c:tx>
            <c:strRef>
              <c:f>Teollisuus!$C$84</c:f>
              <c:strCache>
                <c:ptCount val="1"/>
                <c:pt idx="0">
                  <c:v>Vähentää 1–25 % 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Teollisuus!$D$82:$K$82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Teollisuus!$D$84:$K$84</c:f>
              <c:numCache>
                <c:formatCode>0.0%</c:formatCode>
                <c:ptCount val="8"/>
                <c:pt idx="0">
                  <c:v>0.39961759082218001</c:v>
                </c:pt>
                <c:pt idx="1">
                  <c:v>0.42888888888888899</c:v>
                </c:pt>
                <c:pt idx="2">
                  <c:v>0.408496732026144</c:v>
                </c:pt>
                <c:pt idx="3">
                  <c:v>0.41312741312741313</c:v>
                </c:pt>
                <c:pt idx="4">
                  <c:v>0.42795698924731185</c:v>
                </c:pt>
                <c:pt idx="5">
                  <c:v>0.44723618090452266</c:v>
                </c:pt>
                <c:pt idx="6">
                  <c:v>0.41081081081081078</c:v>
                </c:pt>
                <c:pt idx="7">
                  <c:v>0.39054290718038531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AC-410D-A2C2-50CAD0B7CB21}"/>
            </c:ext>
          </c:extLst>
        </c:ser>
        <c:ser>
          <c:idx val="2"/>
          <c:order val="2"/>
          <c:tx>
            <c:strRef>
              <c:f>Teollisuus!$C$85</c:f>
              <c:strCache>
                <c:ptCount val="1"/>
                <c:pt idx="0">
                  <c:v>Vähentää 25–50 % </c:v>
                </c:pt>
              </c:strCache>
            </c:strRef>
          </c:tx>
          <c:spPr>
            <a:solidFill>
              <a:srgbClr val="A5C9E7"/>
            </a:solidFill>
            <a:ln>
              <a:noFill/>
            </a:ln>
            <a:effectLst/>
          </c:spPr>
          <c:invertIfNegative val="0"/>
          <c:cat>
            <c:strRef>
              <c:f>Teollisuus!$D$82:$K$82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Teollisuus!$D$85:$K$85</c:f>
              <c:numCache>
                <c:formatCode>0.0%</c:formatCode>
                <c:ptCount val="8"/>
                <c:pt idx="0">
                  <c:v>0.17782026768642401</c:v>
                </c:pt>
                <c:pt idx="1">
                  <c:v>0.19111111111111101</c:v>
                </c:pt>
                <c:pt idx="2">
                  <c:v>0.15196078431372501</c:v>
                </c:pt>
                <c:pt idx="3">
                  <c:v>0.11389961389961391</c:v>
                </c:pt>
                <c:pt idx="4">
                  <c:v>7.5268817204301092E-2</c:v>
                </c:pt>
                <c:pt idx="5">
                  <c:v>8.3752093802345051E-2</c:v>
                </c:pt>
                <c:pt idx="6">
                  <c:v>7.7477477477477477E-2</c:v>
                </c:pt>
                <c:pt idx="7">
                  <c:v>5.6042031523642732E-2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AC-410D-A2C2-50CAD0B7CB21}"/>
            </c:ext>
          </c:extLst>
        </c:ser>
        <c:ser>
          <c:idx val="3"/>
          <c:order val="3"/>
          <c:tx>
            <c:strRef>
              <c:f>Teollisuus!$C$86</c:f>
              <c:strCache>
                <c:ptCount val="1"/>
                <c:pt idx="0">
                  <c:v>Vähentää 50–75 % </c:v>
                </c:pt>
              </c:strCache>
            </c:strRef>
          </c:tx>
          <c:spPr>
            <a:solidFill>
              <a:srgbClr val="F2B7BF"/>
            </a:solidFill>
            <a:ln>
              <a:noFill/>
            </a:ln>
            <a:effectLst/>
          </c:spPr>
          <c:invertIfNegative val="0"/>
          <c:cat>
            <c:strRef>
              <c:f>Teollisuus!$D$82:$K$82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Teollisuus!$D$86:$K$86</c:f>
              <c:numCache>
                <c:formatCode>0.0%</c:formatCode>
                <c:ptCount val="8"/>
                <c:pt idx="0">
                  <c:v>5.5449330783938801E-2</c:v>
                </c:pt>
                <c:pt idx="1">
                  <c:v>3.5555555555555597E-2</c:v>
                </c:pt>
                <c:pt idx="2">
                  <c:v>3.4313725490196102E-2</c:v>
                </c:pt>
                <c:pt idx="3">
                  <c:v>2.3166023166023168E-2</c:v>
                </c:pt>
                <c:pt idx="4">
                  <c:v>1.075268817204301E-2</c:v>
                </c:pt>
                <c:pt idx="5">
                  <c:v>1.340033500837521E-2</c:v>
                </c:pt>
                <c:pt idx="6">
                  <c:v>1.0810810810810811E-2</c:v>
                </c:pt>
                <c:pt idx="7">
                  <c:v>8.7565674255691769E-3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CAC-410D-A2C2-50CAD0B7CB21}"/>
            </c:ext>
          </c:extLst>
        </c:ser>
        <c:ser>
          <c:idx val="4"/>
          <c:order val="4"/>
          <c:tx>
            <c:strRef>
              <c:f>Teollisuus!$C$87</c:f>
              <c:strCache>
                <c:ptCount val="1"/>
                <c:pt idx="0">
                  <c:v>Vähentää 75–100 % </c:v>
                </c:pt>
              </c:strCache>
            </c:strRef>
          </c:tx>
          <c:spPr>
            <a:solidFill>
              <a:srgbClr val="D1E57C"/>
            </a:solidFill>
            <a:ln>
              <a:noFill/>
            </a:ln>
            <a:effectLst/>
          </c:spPr>
          <c:invertIfNegative val="0"/>
          <c:cat>
            <c:strRef>
              <c:f>Teollisuus!$D$82:$K$82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Teollisuus!$D$87:$K$87</c:f>
              <c:numCache>
                <c:formatCode>0.0%</c:formatCode>
                <c:ptCount val="8"/>
                <c:pt idx="0">
                  <c:v>2.1032504780114699E-2</c:v>
                </c:pt>
                <c:pt idx="1">
                  <c:v>1.7777777777777799E-2</c:v>
                </c:pt>
                <c:pt idx="2">
                  <c:v>1.4705882352941201E-2</c:v>
                </c:pt>
                <c:pt idx="3">
                  <c:v>1.1583011583011584E-2</c:v>
                </c:pt>
                <c:pt idx="4">
                  <c:v>1.075268817204301E-2</c:v>
                </c:pt>
                <c:pt idx="5">
                  <c:v>6.7001675041876048E-3</c:v>
                </c:pt>
                <c:pt idx="6">
                  <c:v>7.2072072072072073E-3</c:v>
                </c:pt>
                <c:pt idx="7">
                  <c:v>8.7565674255691769E-3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CAC-410D-A2C2-50CAD0B7CB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31238575"/>
        <c:axId val="2025084687"/>
      </c:barChart>
      <c:catAx>
        <c:axId val="20312385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025084687"/>
        <c:crosses val="autoZero"/>
        <c:auto val="1"/>
        <c:lblAlgn val="ctr"/>
        <c:lblOffset val="100"/>
        <c:noMultiLvlLbl val="0"/>
      </c:catAx>
      <c:valAx>
        <c:axId val="20250846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0312385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Teollisuus!$C$97</c:f>
              <c:strCache>
                <c:ptCount val="1"/>
                <c:pt idx="0">
                  <c:v>Kyllä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Teollisuus!$D$96:$K$96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Teollisuus!$D$97:$K$97</c:f>
              <c:numCache>
                <c:formatCode>0.0%</c:formatCode>
                <c:ptCount val="8"/>
                <c:pt idx="0">
                  <c:v>0.23314065510597301</c:v>
                </c:pt>
                <c:pt idx="1">
                  <c:v>0.23111111111111099</c:v>
                </c:pt>
                <c:pt idx="2">
                  <c:v>0.236928104575163</c:v>
                </c:pt>
                <c:pt idx="3">
                  <c:v>0.2142857142857143</c:v>
                </c:pt>
                <c:pt idx="4">
                  <c:v>0.19569892473118281</c:v>
                </c:pt>
                <c:pt idx="5">
                  <c:v>0.22091062394603711</c:v>
                </c:pt>
                <c:pt idx="6">
                  <c:v>0.21621621621621623</c:v>
                </c:pt>
                <c:pt idx="7">
                  <c:v>0.19964973730297725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C6-4E28-A077-F72A27026437}"/>
            </c:ext>
          </c:extLst>
        </c:ser>
        <c:ser>
          <c:idx val="1"/>
          <c:order val="1"/>
          <c:tx>
            <c:strRef>
              <c:f>Teollisuus!$C$98</c:f>
              <c:strCache>
                <c:ptCount val="1"/>
                <c:pt idx="0">
                  <c:v>Ei</c:v>
                </c:pt>
              </c:strCache>
            </c:strRef>
          </c:tx>
          <c:spPr>
            <a:solidFill>
              <a:srgbClr val="F2B7BF"/>
            </a:solidFill>
            <a:ln>
              <a:noFill/>
            </a:ln>
            <a:effectLst/>
          </c:spPr>
          <c:invertIfNegative val="0"/>
          <c:cat>
            <c:strRef>
              <c:f>Teollisuus!$D$96:$K$96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Teollisuus!$D$98:$K$98</c:f>
              <c:numCache>
                <c:formatCode>0.0%</c:formatCode>
                <c:ptCount val="8"/>
                <c:pt idx="0">
                  <c:v>0.76685934489402696</c:v>
                </c:pt>
                <c:pt idx="1">
                  <c:v>0.76888888888888896</c:v>
                </c:pt>
                <c:pt idx="2">
                  <c:v>0.763071895424837</c:v>
                </c:pt>
                <c:pt idx="3">
                  <c:v>0.7857142857142857</c:v>
                </c:pt>
                <c:pt idx="4">
                  <c:v>0.80430107526881722</c:v>
                </c:pt>
                <c:pt idx="5">
                  <c:v>0.77908937605396289</c:v>
                </c:pt>
                <c:pt idx="6">
                  <c:v>0.78378378378378377</c:v>
                </c:pt>
                <c:pt idx="7">
                  <c:v>0.80035026269702281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C6-4E28-A077-F72A270264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7347183"/>
        <c:axId val="2025162895"/>
      </c:barChart>
      <c:catAx>
        <c:axId val="673471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025162895"/>
        <c:crosses val="autoZero"/>
        <c:auto val="1"/>
        <c:lblAlgn val="ctr"/>
        <c:lblOffset val="100"/>
        <c:noMultiLvlLbl val="0"/>
      </c:catAx>
      <c:valAx>
        <c:axId val="20251628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3471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'Tukku- ja vähittäiskauppa'!$C$30</c:f>
              <c:strCache>
                <c:ptCount val="1"/>
                <c:pt idx="0">
                  <c:v>Kyllä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'Tukku- ja vähittäiskauppa'!$D$29:$K$29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'Tukku- ja vähittäiskauppa'!$D$30:$K$30</c:f>
              <c:numCache>
                <c:formatCode>0.0%</c:formatCode>
                <c:ptCount val="8"/>
                <c:pt idx="0">
                  <c:v>0.96</c:v>
                </c:pt>
                <c:pt idx="1">
                  <c:v>0.94915254237288105</c:v>
                </c:pt>
                <c:pt idx="2">
                  <c:v>0.94656488549618301</c:v>
                </c:pt>
                <c:pt idx="3">
                  <c:v>0.92660550458715596</c:v>
                </c:pt>
                <c:pt idx="4">
                  <c:v>0.92366412213740456</c:v>
                </c:pt>
                <c:pt idx="5">
                  <c:v>0.94705882352941173</c:v>
                </c:pt>
                <c:pt idx="6">
                  <c:v>0.93093922651933703</c:v>
                </c:pt>
                <c:pt idx="7">
                  <c:v>0.89690721649484539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FE-4602-9D3E-EA8B01E2FE62}"/>
            </c:ext>
          </c:extLst>
        </c:ser>
        <c:ser>
          <c:idx val="1"/>
          <c:order val="1"/>
          <c:tx>
            <c:strRef>
              <c:f>'Tukku- ja vähittäiskauppa'!$C$31</c:f>
              <c:strCache>
                <c:ptCount val="1"/>
                <c:pt idx="0">
                  <c:v>Ei</c:v>
                </c:pt>
              </c:strCache>
            </c:strRef>
          </c:tx>
          <c:spPr>
            <a:solidFill>
              <a:srgbClr val="F2B7BF"/>
            </a:solidFill>
            <a:ln>
              <a:noFill/>
            </a:ln>
            <a:effectLst/>
          </c:spPr>
          <c:invertIfNegative val="0"/>
          <c:cat>
            <c:strRef>
              <c:f>'Tukku- ja vähittäiskauppa'!$D$29:$K$29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'Tukku- ja vähittäiskauppa'!$D$31:$K$31</c:f>
              <c:numCache>
                <c:formatCode>0.0%</c:formatCode>
                <c:ptCount val="8"/>
                <c:pt idx="0">
                  <c:v>0.04</c:v>
                </c:pt>
                <c:pt idx="1">
                  <c:v>5.0847457627118599E-2</c:v>
                </c:pt>
                <c:pt idx="2">
                  <c:v>5.34351145038168E-2</c:v>
                </c:pt>
                <c:pt idx="3">
                  <c:v>7.3394495412844041E-2</c:v>
                </c:pt>
                <c:pt idx="4">
                  <c:v>7.6335877862595422E-2</c:v>
                </c:pt>
                <c:pt idx="5">
                  <c:v>5.2941176470588235E-2</c:v>
                </c:pt>
                <c:pt idx="6">
                  <c:v>6.9060773480662987E-2</c:v>
                </c:pt>
                <c:pt idx="7">
                  <c:v>0.10309278350515463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FE-4602-9D3E-EA8B01E2FE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43712783"/>
        <c:axId val="1244457743"/>
      </c:barChart>
      <c:catAx>
        <c:axId val="12437127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244457743"/>
        <c:crosses val="autoZero"/>
        <c:auto val="1"/>
        <c:lblAlgn val="ctr"/>
        <c:lblOffset val="100"/>
        <c:noMultiLvlLbl val="0"/>
      </c:catAx>
      <c:valAx>
        <c:axId val="12444577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2437127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'Tukku- ja vähittäiskauppa'!$C$41</c:f>
              <c:strCache>
                <c:ptCount val="1"/>
                <c:pt idx="0">
                  <c:v>Liikevaihto on pysynyt ennallaan tai kasvanut</c:v>
                </c:pt>
              </c:strCache>
            </c:strRef>
          </c:tx>
          <c:spPr>
            <a:solidFill>
              <a:srgbClr val="E8E2D5"/>
            </a:solidFill>
            <a:ln>
              <a:noFill/>
            </a:ln>
            <a:effectLst/>
          </c:spPr>
          <c:invertIfNegative val="0"/>
          <c:cat>
            <c:strRef>
              <c:f>'Tukku- ja vähittäiskauppa'!$D$40:$K$40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'Tukku- ja vähittäiskauppa'!$D$41:$K$41</c:f>
              <c:numCache>
                <c:formatCode>0.0%</c:formatCode>
                <c:ptCount val="8"/>
                <c:pt idx="0">
                  <c:v>0.180064308681672</c:v>
                </c:pt>
                <c:pt idx="1">
                  <c:v>0.221428571428571</c:v>
                </c:pt>
                <c:pt idx="2">
                  <c:v>0.20161290322580599</c:v>
                </c:pt>
                <c:pt idx="3">
                  <c:v>0.21782178217821782</c:v>
                </c:pt>
                <c:pt idx="4">
                  <c:v>0.26859504132231404</c:v>
                </c:pt>
                <c:pt idx="5">
                  <c:v>0.28881987577639756</c:v>
                </c:pt>
                <c:pt idx="6">
                  <c:v>0.31454005934718104</c:v>
                </c:pt>
                <c:pt idx="7">
                  <c:v>0.34482758620689652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13-4D95-B9B7-B95135E1563E}"/>
            </c:ext>
          </c:extLst>
        </c:ser>
        <c:ser>
          <c:idx val="1"/>
          <c:order val="1"/>
          <c:tx>
            <c:strRef>
              <c:f>'Tukku- ja vähittäiskauppa'!$C$42</c:f>
              <c:strCache>
                <c:ptCount val="1"/>
                <c:pt idx="0">
                  <c:v>Vähentänyt 1–25 % 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'Tukku- ja vähittäiskauppa'!$D$40:$K$40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'Tukku- ja vähittäiskauppa'!$D$42:$K$42</c:f>
              <c:numCache>
                <c:formatCode>0.0%</c:formatCode>
                <c:ptCount val="8"/>
                <c:pt idx="0">
                  <c:v>0.38263665594855301</c:v>
                </c:pt>
                <c:pt idx="1">
                  <c:v>0.36428571428571399</c:v>
                </c:pt>
                <c:pt idx="2">
                  <c:v>0.42473118279569899</c:v>
                </c:pt>
                <c:pt idx="3">
                  <c:v>0.41914191419141916</c:v>
                </c:pt>
                <c:pt idx="4">
                  <c:v>0.40082644628099173</c:v>
                </c:pt>
                <c:pt idx="5">
                  <c:v>0.47515527950310565</c:v>
                </c:pt>
                <c:pt idx="6">
                  <c:v>0.47774480712166173</c:v>
                </c:pt>
                <c:pt idx="7">
                  <c:v>0.44827586206896552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13-4D95-B9B7-B95135E1563E}"/>
            </c:ext>
          </c:extLst>
        </c:ser>
        <c:ser>
          <c:idx val="2"/>
          <c:order val="2"/>
          <c:tx>
            <c:strRef>
              <c:f>'Tukku- ja vähittäiskauppa'!$C$43</c:f>
              <c:strCache>
                <c:ptCount val="1"/>
                <c:pt idx="0">
                  <c:v>Vähentänyt 25–50 % </c:v>
                </c:pt>
              </c:strCache>
            </c:strRef>
          </c:tx>
          <c:spPr>
            <a:solidFill>
              <a:srgbClr val="A5C9E7"/>
            </a:solidFill>
            <a:ln>
              <a:noFill/>
            </a:ln>
            <a:effectLst/>
          </c:spPr>
          <c:invertIfNegative val="0"/>
          <c:cat>
            <c:strRef>
              <c:f>'Tukku- ja vähittäiskauppa'!$D$40:$K$40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'Tukku- ja vähittäiskauppa'!$D$43:$K$43</c:f>
              <c:numCache>
                <c:formatCode>0.0%</c:formatCode>
                <c:ptCount val="8"/>
                <c:pt idx="0">
                  <c:v>0.221864951768489</c:v>
                </c:pt>
                <c:pt idx="1">
                  <c:v>0.19642857142857101</c:v>
                </c:pt>
                <c:pt idx="2">
                  <c:v>0.19354838709677399</c:v>
                </c:pt>
                <c:pt idx="3">
                  <c:v>0.21782178217821782</c:v>
                </c:pt>
                <c:pt idx="4">
                  <c:v>0.2231404958677686</c:v>
                </c:pt>
                <c:pt idx="5">
                  <c:v>0.18633540372670809</c:v>
                </c:pt>
                <c:pt idx="6">
                  <c:v>0.16617210682492581</c:v>
                </c:pt>
                <c:pt idx="7">
                  <c:v>0.16091954022988508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13-4D95-B9B7-B95135E1563E}"/>
            </c:ext>
          </c:extLst>
        </c:ser>
        <c:ser>
          <c:idx val="3"/>
          <c:order val="3"/>
          <c:tx>
            <c:strRef>
              <c:f>'Tukku- ja vähittäiskauppa'!$C$44</c:f>
              <c:strCache>
                <c:ptCount val="1"/>
                <c:pt idx="0">
                  <c:v>Vähentänyt 50–75 % </c:v>
                </c:pt>
              </c:strCache>
            </c:strRef>
          </c:tx>
          <c:spPr>
            <a:solidFill>
              <a:srgbClr val="F2B7BF"/>
            </a:solidFill>
            <a:ln>
              <a:noFill/>
            </a:ln>
            <a:effectLst/>
          </c:spPr>
          <c:invertIfNegative val="0"/>
          <c:cat>
            <c:strRef>
              <c:f>'Tukku- ja vähittäiskauppa'!$D$40:$K$40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'Tukku- ja vähittäiskauppa'!$D$44:$K$44</c:f>
              <c:numCache>
                <c:formatCode>0.0%</c:formatCode>
                <c:ptCount val="8"/>
                <c:pt idx="0">
                  <c:v>0.122186495176849</c:v>
                </c:pt>
                <c:pt idx="1">
                  <c:v>0.11785714285714299</c:v>
                </c:pt>
                <c:pt idx="2">
                  <c:v>0.110215053763441</c:v>
                </c:pt>
                <c:pt idx="3">
                  <c:v>9.2409240924092417E-2</c:v>
                </c:pt>
                <c:pt idx="4">
                  <c:v>7.0247933884297523E-2</c:v>
                </c:pt>
                <c:pt idx="5">
                  <c:v>2.7950310559006212E-2</c:v>
                </c:pt>
                <c:pt idx="6">
                  <c:v>2.3738872403560832E-2</c:v>
                </c:pt>
                <c:pt idx="7">
                  <c:v>2.8735632183908046E-2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713-4D95-B9B7-B95135E1563E}"/>
            </c:ext>
          </c:extLst>
        </c:ser>
        <c:ser>
          <c:idx val="4"/>
          <c:order val="4"/>
          <c:tx>
            <c:strRef>
              <c:f>'Tukku- ja vähittäiskauppa'!$C$45</c:f>
              <c:strCache>
                <c:ptCount val="1"/>
                <c:pt idx="0">
                  <c:v>Vähentänyt 75–100 % </c:v>
                </c:pt>
              </c:strCache>
            </c:strRef>
          </c:tx>
          <c:spPr>
            <a:solidFill>
              <a:srgbClr val="D1E57C"/>
            </a:solidFill>
            <a:ln>
              <a:noFill/>
            </a:ln>
            <a:effectLst/>
          </c:spPr>
          <c:invertIfNegative val="0"/>
          <c:cat>
            <c:strRef>
              <c:f>'Tukku- ja vähittäiskauppa'!$D$40:$K$40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'Tukku- ja vähittäiskauppa'!$D$45:$K$45</c:f>
              <c:numCache>
                <c:formatCode>0.0%</c:formatCode>
                <c:ptCount val="8"/>
                <c:pt idx="0">
                  <c:v>9.3247588424437297E-2</c:v>
                </c:pt>
                <c:pt idx="1">
                  <c:v>0.1</c:v>
                </c:pt>
                <c:pt idx="2">
                  <c:v>6.9892473118279605E-2</c:v>
                </c:pt>
                <c:pt idx="3">
                  <c:v>5.2805280528052806E-2</c:v>
                </c:pt>
                <c:pt idx="4">
                  <c:v>3.71900826446281E-2</c:v>
                </c:pt>
                <c:pt idx="5">
                  <c:v>2.1739130434782612E-2</c:v>
                </c:pt>
                <c:pt idx="6">
                  <c:v>1.7804154302670624E-2</c:v>
                </c:pt>
                <c:pt idx="7">
                  <c:v>1.7241379310344827E-2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713-4D95-B9B7-B95135E156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08829791"/>
        <c:axId val="1359451247"/>
      </c:barChart>
      <c:catAx>
        <c:axId val="14088297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359451247"/>
        <c:crosses val="autoZero"/>
        <c:auto val="1"/>
        <c:lblAlgn val="ctr"/>
        <c:lblOffset val="100"/>
        <c:noMultiLvlLbl val="0"/>
      </c:catAx>
      <c:valAx>
        <c:axId val="13594512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4088297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'Tukku- ja vähittäiskauppa'!$C$55</c:f>
              <c:strCache>
                <c:ptCount val="1"/>
                <c:pt idx="0">
                  <c:v>Liikevaihto pysyy ennallaan tai kasvaa </c:v>
                </c:pt>
              </c:strCache>
            </c:strRef>
          </c:tx>
          <c:spPr>
            <a:solidFill>
              <a:srgbClr val="E8E2D5"/>
            </a:solidFill>
            <a:ln>
              <a:noFill/>
            </a:ln>
            <a:effectLst/>
          </c:spPr>
          <c:invertIfNegative val="0"/>
          <c:cat>
            <c:strRef>
              <c:f>'Tukku- ja vähittäiskauppa'!$D$54:$K$54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'Tukku- ja vähittäiskauppa'!$D$55:$K$55</c:f>
              <c:numCache>
                <c:formatCode>0.0%</c:formatCode>
                <c:ptCount val="8"/>
                <c:pt idx="0">
                  <c:v>9.2948717948717896E-2</c:v>
                </c:pt>
                <c:pt idx="1">
                  <c:v>0.121428571428571</c:v>
                </c:pt>
                <c:pt idx="2">
                  <c:v>0.16666666666666699</c:v>
                </c:pt>
                <c:pt idx="3">
                  <c:v>0.21122112211221122</c:v>
                </c:pt>
                <c:pt idx="4">
                  <c:v>0.27685950413223143</c:v>
                </c:pt>
                <c:pt idx="5">
                  <c:v>0.25</c:v>
                </c:pt>
                <c:pt idx="6">
                  <c:v>0.27596439169139469</c:v>
                </c:pt>
                <c:pt idx="7">
                  <c:v>0.27873563218390807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EE-45D6-AA9D-87B7BAADF144}"/>
            </c:ext>
          </c:extLst>
        </c:ser>
        <c:ser>
          <c:idx val="1"/>
          <c:order val="1"/>
          <c:tx>
            <c:strRef>
              <c:f>'Tukku- ja vähittäiskauppa'!$C$56</c:f>
              <c:strCache>
                <c:ptCount val="1"/>
                <c:pt idx="0">
                  <c:v>Vähentää 1–25 %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'Tukku- ja vähittäiskauppa'!$D$54:$K$54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'Tukku- ja vähittäiskauppa'!$D$56:$K$56</c:f>
              <c:numCache>
                <c:formatCode>0.0%</c:formatCode>
                <c:ptCount val="8"/>
                <c:pt idx="0">
                  <c:v>0.41987179487179499</c:v>
                </c:pt>
                <c:pt idx="1">
                  <c:v>0.47499999999999998</c:v>
                </c:pt>
                <c:pt idx="2">
                  <c:v>0.47580645161290303</c:v>
                </c:pt>
                <c:pt idx="3">
                  <c:v>0.53135313531353134</c:v>
                </c:pt>
                <c:pt idx="4">
                  <c:v>0.49586776859504134</c:v>
                </c:pt>
                <c:pt idx="5">
                  <c:v>0.58750000000000002</c:v>
                </c:pt>
                <c:pt idx="6">
                  <c:v>0.55786350148367958</c:v>
                </c:pt>
                <c:pt idx="7">
                  <c:v>0.52298850574712641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EE-45D6-AA9D-87B7BAADF144}"/>
            </c:ext>
          </c:extLst>
        </c:ser>
        <c:ser>
          <c:idx val="2"/>
          <c:order val="2"/>
          <c:tx>
            <c:strRef>
              <c:f>'Tukku- ja vähittäiskauppa'!$C$57</c:f>
              <c:strCache>
                <c:ptCount val="1"/>
                <c:pt idx="0">
                  <c:v>Vähentää 25–50 % </c:v>
                </c:pt>
              </c:strCache>
            </c:strRef>
          </c:tx>
          <c:spPr>
            <a:solidFill>
              <a:srgbClr val="A5C9E7"/>
            </a:solidFill>
            <a:ln>
              <a:noFill/>
            </a:ln>
            <a:effectLst/>
          </c:spPr>
          <c:invertIfNegative val="0"/>
          <c:cat>
            <c:strRef>
              <c:f>'Tukku- ja vähittäiskauppa'!$D$54:$K$54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'Tukku- ja vähittäiskauppa'!$D$57:$K$57</c:f>
              <c:numCache>
                <c:formatCode>0.0%</c:formatCode>
                <c:ptCount val="8"/>
                <c:pt idx="0">
                  <c:v>0.29487179487179499</c:v>
                </c:pt>
                <c:pt idx="1">
                  <c:v>0.21071428571428599</c:v>
                </c:pt>
                <c:pt idx="2">
                  <c:v>0.241935483870968</c:v>
                </c:pt>
                <c:pt idx="3">
                  <c:v>0.17491749174917492</c:v>
                </c:pt>
                <c:pt idx="4">
                  <c:v>0.16528925619834711</c:v>
                </c:pt>
                <c:pt idx="5">
                  <c:v>0.13750000000000001</c:v>
                </c:pt>
                <c:pt idx="6">
                  <c:v>0.11572700296735905</c:v>
                </c:pt>
                <c:pt idx="7">
                  <c:v>0.15517241379310345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FEE-45D6-AA9D-87B7BAADF144}"/>
            </c:ext>
          </c:extLst>
        </c:ser>
        <c:ser>
          <c:idx val="3"/>
          <c:order val="3"/>
          <c:tx>
            <c:strRef>
              <c:f>'Tukku- ja vähittäiskauppa'!$C$58</c:f>
              <c:strCache>
                <c:ptCount val="1"/>
                <c:pt idx="0">
                  <c:v>Vähentää 50–75 %</c:v>
                </c:pt>
              </c:strCache>
            </c:strRef>
          </c:tx>
          <c:spPr>
            <a:solidFill>
              <a:srgbClr val="F2B7BF"/>
            </a:solidFill>
            <a:ln>
              <a:noFill/>
            </a:ln>
            <a:effectLst/>
          </c:spPr>
          <c:invertIfNegative val="0"/>
          <c:cat>
            <c:strRef>
              <c:f>'Tukku- ja vähittäiskauppa'!$D$54:$K$54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'Tukku- ja vähittäiskauppa'!$D$58:$K$58</c:f>
              <c:numCache>
                <c:formatCode>0.0%</c:formatCode>
                <c:ptCount val="8"/>
                <c:pt idx="0">
                  <c:v>0.131410256410256</c:v>
                </c:pt>
                <c:pt idx="1">
                  <c:v>0.128571428571429</c:v>
                </c:pt>
                <c:pt idx="2">
                  <c:v>8.0645161290322606E-2</c:v>
                </c:pt>
                <c:pt idx="3">
                  <c:v>5.6105610561056105E-2</c:v>
                </c:pt>
                <c:pt idx="4">
                  <c:v>4.5454545454545456E-2</c:v>
                </c:pt>
                <c:pt idx="5">
                  <c:v>1.2500000000000001E-2</c:v>
                </c:pt>
                <c:pt idx="6">
                  <c:v>4.1543026706231452E-2</c:v>
                </c:pt>
                <c:pt idx="7">
                  <c:v>2.298850574712644E-2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FEE-45D6-AA9D-87B7BAADF144}"/>
            </c:ext>
          </c:extLst>
        </c:ser>
        <c:ser>
          <c:idx val="4"/>
          <c:order val="4"/>
          <c:tx>
            <c:strRef>
              <c:f>'Tukku- ja vähittäiskauppa'!$C$59</c:f>
              <c:strCache>
                <c:ptCount val="1"/>
                <c:pt idx="0">
                  <c:v>Vähentää 75–100 % </c:v>
                </c:pt>
              </c:strCache>
            </c:strRef>
          </c:tx>
          <c:spPr>
            <a:solidFill>
              <a:srgbClr val="D1E57C"/>
            </a:solidFill>
            <a:ln>
              <a:noFill/>
            </a:ln>
            <a:effectLst/>
          </c:spPr>
          <c:invertIfNegative val="0"/>
          <c:cat>
            <c:strRef>
              <c:f>'Tukku- ja vähittäiskauppa'!$D$54:$K$54</c:f>
              <c:strCache>
                <c:ptCount val="8"/>
                <c:pt idx="0">
                  <c:v>20.4.</c:v>
                </c:pt>
                <c:pt idx="1">
                  <c:v>4.5.</c:v>
                </c:pt>
                <c:pt idx="2">
                  <c:v>18.5.</c:v>
                </c:pt>
                <c:pt idx="3">
                  <c:v>1.6.</c:v>
                </c:pt>
                <c:pt idx="4">
                  <c:v>23.6.</c:v>
                </c:pt>
                <c:pt idx="5">
                  <c:v>2.9.</c:v>
                </c:pt>
                <c:pt idx="6">
                  <c:v>8.10.</c:v>
                </c:pt>
                <c:pt idx="7">
                  <c:v>1.12.</c:v>
                </c:pt>
              </c:strCache>
            </c:strRef>
          </c:cat>
          <c:val>
            <c:numRef>
              <c:f>'Tukku- ja vähittäiskauppa'!$D$59:$K$59</c:f>
              <c:numCache>
                <c:formatCode>0.0%</c:formatCode>
                <c:ptCount val="8"/>
                <c:pt idx="0">
                  <c:v>6.0897435897435903E-2</c:v>
                </c:pt>
                <c:pt idx="1">
                  <c:v>6.4285714285714293E-2</c:v>
                </c:pt>
                <c:pt idx="2">
                  <c:v>3.4946236559139802E-2</c:v>
                </c:pt>
                <c:pt idx="3">
                  <c:v>2.6402640264026403E-2</c:v>
                </c:pt>
                <c:pt idx="4">
                  <c:v>1.6528925619834711E-2</c:v>
                </c:pt>
                <c:pt idx="5">
                  <c:v>1.2500000000000001E-2</c:v>
                </c:pt>
                <c:pt idx="6">
                  <c:v>8.9020771513353119E-3</c:v>
                </c:pt>
                <c:pt idx="7">
                  <c:v>2.0114942528735632E-2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FEE-45D6-AA9D-87B7BAADF1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45249567"/>
        <c:axId val="1244446095"/>
      </c:barChart>
      <c:catAx>
        <c:axId val="12452495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244446095"/>
        <c:crosses val="autoZero"/>
        <c:auto val="1"/>
        <c:lblAlgn val="ctr"/>
        <c:lblOffset val="100"/>
        <c:noMultiLvlLbl val="0"/>
      </c:catAx>
      <c:valAx>
        <c:axId val="12444460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2452495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0D13AD00-C0F7-46C4-97A0-1A15665499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D1D9ED9-B1D8-4F59-A4EE-7828DF5F91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465B33-1624-4EA1-90F0-5548CCE4D91F}" type="datetimeFigureOut">
              <a:rPr lang="fi-FI" smtClean="0"/>
              <a:t>21.12.2020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BDD7E1E-C080-4A9B-A6B9-3C41B12105E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0637475-3517-4217-AF00-9C56D3AD838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3EBE3-D7EB-4F27-B056-652D08283A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305765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A4EDE-2E67-4E29-A719-B79571B32F10}" type="datetimeFigureOut">
              <a:rPr lang="fi-FI" smtClean="0"/>
              <a:t>21.12.2020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9D44A-A2CE-4F46-8183-3B78CFA07A1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006012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7" Type="http://schemas.openxmlformats.org/officeDocument/2006/relationships/image" Target="../media/image4.sv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1.png"/><Relationship Id="rId11" Type="http://schemas.openxmlformats.org/officeDocument/2006/relationships/image" Target="../media/image46.svg"/><Relationship Id="rId5" Type="http://schemas.openxmlformats.org/officeDocument/2006/relationships/image" Target="../media/image40.sv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7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6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51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0.png"/><Relationship Id="rId5" Type="http://schemas.openxmlformats.org/officeDocument/2006/relationships/image" Target="../media/image49.svg"/><Relationship Id="rId4" Type="http://schemas.openxmlformats.org/officeDocument/2006/relationships/image" Target="../media/image48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55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55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55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svg"/><Relationship Id="rId2" Type="http://schemas.openxmlformats.org/officeDocument/2006/relationships/image" Target="../media/image5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sv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0.png"/><Relationship Id="rId5" Type="http://schemas.openxmlformats.org/officeDocument/2006/relationships/image" Target="../media/image61.svg"/><Relationship Id="rId4" Type="http://schemas.openxmlformats.org/officeDocument/2006/relationships/image" Target="../media/image60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3.svg"/><Relationship Id="rId7" Type="http://schemas.openxmlformats.org/officeDocument/2006/relationships/image" Target="../media/image67.svg"/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6.png"/><Relationship Id="rId5" Type="http://schemas.openxmlformats.org/officeDocument/2006/relationships/image" Target="../media/image65.svg"/><Relationship Id="rId4" Type="http://schemas.openxmlformats.org/officeDocument/2006/relationships/image" Target="../media/image64.png"/><Relationship Id="rId9" Type="http://schemas.openxmlformats.org/officeDocument/2006/relationships/image" Target="../media/image8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4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4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4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svg"/><Relationship Id="rId2" Type="http://schemas.openxmlformats.org/officeDocument/2006/relationships/image" Target="../media/image7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svg"/><Relationship Id="rId7" Type="http://schemas.openxmlformats.org/officeDocument/2006/relationships/image" Target="../media/image77.svg"/><Relationship Id="rId2" Type="http://schemas.openxmlformats.org/officeDocument/2006/relationships/image" Target="../media/image7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76.png"/><Relationship Id="rId5" Type="http://schemas.openxmlformats.org/officeDocument/2006/relationships/image" Target="../media/image67.svg"/><Relationship Id="rId4" Type="http://schemas.openxmlformats.org/officeDocument/2006/relationships/image" Target="../media/image66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4.png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4.png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4.png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svg"/><Relationship Id="rId2" Type="http://schemas.openxmlformats.org/officeDocument/2006/relationships/image" Target="../media/image80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83.svg"/><Relationship Id="rId4" Type="http://schemas.openxmlformats.org/officeDocument/2006/relationships/image" Target="../media/image8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sv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7E3618-2530-4EE0-B6C3-C11F412FE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1E253EB-4EB0-4935-A939-99BF0B7A0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873FFCD-7566-4AC7-91A9-7D34999A0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0A215-9E5C-484B-9EF8-CE7546C59170}" type="datetime1">
              <a:rPr lang="fi-FI" smtClean="0"/>
              <a:t>21.12.2020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BC3D4B1-CDC4-47B7-8A96-D3F50DB7D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FB3FA6-778B-4C7B-B37A-D18E1C7ED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452812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EBF66D2-1CFA-450D-A129-5488E7C660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B96BCC24-BCDD-49AB-8FD9-0FA72EA8ED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4726" y="5619750"/>
            <a:ext cx="2622548" cy="65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163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AD32259C-5089-4DFC-AAEC-ACD866E8EC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1298713"/>
            <a:ext cx="3056893" cy="5565113"/>
          </a:xfrm>
          <a:prstGeom prst="rect">
            <a:avLst/>
          </a:prstGeom>
        </p:spPr>
      </p:pic>
      <p:sp>
        <p:nvSpPr>
          <p:cNvPr id="16" name="Tekstiruutu 15">
            <a:extLst>
              <a:ext uri="{FF2B5EF4-FFF2-40B4-BE49-F238E27FC236}">
                <a16:creationId xmlns:a16="http://schemas.microsoft.com/office/drawing/2014/main" id="{F60FA21E-F841-4CEC-B1A5-C4131AF1EC68}"/>
              </a:ext>
            </a:extLst>
          </p:cNvPr>
          <p:cNvSpPr txBox="1"/>
          <p:nvPr userDrawn="1"/>
        </p:nvSpPr>
        <p:spPr>
          <a:xfrm>
            <a:off x="4882231" y="2750733"/>
            <a:ext cx="242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800" b="1" dirty="0"/>
              <a:t>kauppakamari.fi</a:t>
            </a: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0A6FEDA2-CEE8-45DB-BCDD-8D9A8210A504}"/>
              </a:ext>
            </a:extLst>
          </p:cNvPr>
          <p:cNvSpPr/>
          <p:nvPr userDrawn="1"/>
        </p:nvSpPr>
        <p:spPr>
          <a:xfrm>
            <a:off x="5482971" y="3489397"/>
            <a:ext cx="1226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800" dirty="0"/>
              <a:t>@K3FIN</a:t>
            </a:r>
          </a:p>
        </p:txBody>
      </p:sp>
      <p:sp>
        <p:nvSpPr>
          <p:cNvPr id="18" name="Suorakulmio 17">
            <a:extLst>
              <a:ext uri="{FF2B5EF4-FFF2-40B4-BE49-F238E27FC236}">
                <a16:creationId xmlns:a16="http://schemas.microsoft.com/office/drawing/2014/main" id="{C0379771-1F8D-4B6A-ADD8-52B18F9E110B}"/>
              </a:ext>
            </a:extLst>
          </p:cNvPr>
          <p:cNvSpPr/>
          <p:nvPr userDrawn="1"/>
        </p:nvSpPr>
        <p:spPr>
          <a:xfrm>
            <a:off x="4469110" y="3120065"/>
            <a:ext cx="3253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800" dirty="0"/>
              <a:t>#Keskuskauppakamari</a:t>
            </a:r>
          </a:p>
        </p:txBody>
      </p:sp>
      <p:pic>
        <p:nvPicPr>
          <p:cNvPr id="21" name="Kuva 20">
            <a:extLst>
              <a:ext uri="{FF2B5EF4-FFF2-40B4-BE49-F238E27FC236}">
                <a16:creationId xmlns:a16="http://schemas.microsoft.com/office/drawing/2014/main" id="{0373A784-1E92-4F2F-99D8-BC219553F0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71962" y="157045"/>
            <a:ext cx="1556595" cy="1495661"/>
          </a:xfrm>
          <a:prstGeom prst="rect">
            <a:avLst/>
          </a:prstGeom>
        </p:spPr>
      </p:pic>
      <p:sp>
        <p:nvSpPr>
          <p:cNvPr id="11" name="Päivämäärän paikkamerkki 2">
            <a:extLst>
              <a:ext uri="{FF2B5EF4-FFF2-40B4-BE49-F238E27FC236}">
                <a16:creationId xmlns:a16="http://schemas.microsoft.com/office/drawing/2014/main" id="{7378932E-2B8E-48A5-8B3B-0783120B2F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08D179C-6CD3-400E-A1F5-BB1532E0C76B}" type="datetime1">
              <a:rPr lang="fi-FI" smtClean="0"/>
              <a:t>21.12.2020</a:t>
            </a:fld>
            <a:endParaRPr lang="fi-FI"/>
          </a:p>
        </p:txBody>
      </p:sp>
      <p:sp>
        <p:nvSpPr>
          <p:cNvPr id="12" name="Alatunnisteen paikkamerkki 3">
            <a:extLst>
              <a:ext uri="{FF2B5EF4-FFF2-40B4-BE49-F238E27FC236}">
                <a16:creationId xmlns:a16="http://schemas.microsoft.com/office/drawing/2014/main" id="{0539E262-07A6-48E6-86FE-942DFCA12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4" name="Dian numeron paikkamerkki 4">
            <a:extLst>
              <a:ext uri="{FF2B5EF4-FFF2-40B4-BE49-F238E27FC236}">
                <a16:creationId xmlns:a16="http://schemas.microsoft.com/office/drawing/2014/main" id="{8F88A8F5-53C4-40B4-A8EF-BFCB0D1D3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19972191-05C2-4BB6-9C05-D4450A113C6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84726" y="1744255"/>
            <a:ext cx="2622548" cy="655637"/>
          </a:xfrm>
          <a:prstGeom prst="rect">
            <a:avLst/>
          </a:prstGeom>
        </p:spPr>
      </p:pic>
      <p:sp>
        <p:nvSpPr>
          <p:cNvPr id="23" name="Otsikko 1">
            <a:extLst>
              <a:ext uri="{FF2B5EF4-FFF2-40B4-BE49-F238E27FC236}">
                <a16:creationId xmlns:a16="http://schemas.microsoft.com/office/drawing/2014/main" id="{11396BA1-0447-4882-B00F-5D1591B1DD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4726" y="4321004"/>
            <a:ext cx="4543425" cy="120373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0655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02B87ECA-4C1C-43B8-95DC-31D54347D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1791" y="0"/>
            <a:ext cx="6860209" cy="6860209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34E3AEA7-AD9C-45DB-AA69-6B27570416C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0" y="4770119"/>
            <a:ext cx="5393693" cy="2087881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3383DC0D-EA75-4640-9145-D945491E56E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32100" y="6477552"/>
            <a:ext cx="1601052" cy="380448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9C2DC9C2-3B15-4D8D-A81A-EEF51E52AC0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007" y="-8834"/>
            <a:ext cx="8878711" cy="3352800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B97ADFAD-DB62-460B-B9ED-5BBF13607061}"/>
              </a:ext>
            </a:extLst>
          </p:cNvPr>
          <p:cNvSpPr txBox="1"/>
          <p:nvPr userDrawn="1"/>
        </p:nvSpPr>
        <p:spPr>
          <a:xfrm>
            <a:off x="961530" y="4761550"/>
            <a:ext cx="242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800" b="1" dirty="0"/>
              <a:t>kauppakamari.fi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BC66F7D2-1182-49B4-903B-669E144920FF}"/>
              </a:ext>
            </a:extLst>
          </p:cNvPr>
          <p:cNvSpPr/>
          <p:nvPr userDrawn="1"/>
        </p:nvSpPr>
        <p:spPr>
          <a:xfrm>
            <a:off x="1562269" y="5427532"/>
            <a:ext cx="1226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800" dirty="0"/>
              <a:t>@K3FIN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B3608A50-A537-479B-BA63-D7AC141691AC}"/>
              </a:ext>
            </a:extLst>
          </p:cNvPr>
          <p:cNvSpPr/>
          <p:nvPr userDrawn="1"/>
        </p:nvSpPr>
        <p:spPr>
          <a:xfrm>
            <a:off x="548407" y="5094541"/>
            <a:ext cx="3253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800" dirty="0"/>
              <a:t>#Keskuskauppakamari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D50B3E8B-5257-48E8-9DA2-E88712DC9E3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49874" y="3811117"/>
            <a:ext cx="2250840" cy="830097"/>
          </a:xfrm>
          <a:prstGeom prst="rect">
            <a:avLst/>
          </a:prstGeom>
        </p:spPr>
      </p:pic>
      <p:sp>
        <p:nvSpPr>
          <p:cNvPr id="15" name="Päivämäärän paikkamerkki 2">
            <a:extLst>
              <a:ext uri="{FF2B5EF4-FFF2-40B4-BE49-F238E27FC236}">
                <a16:creationId xmlns:a16="http://schemas.microsoft.com/office/drawing/2014/main" id="{CABFEE31-1B3D-46EE-88B4-9306A06B46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4DA281D5-E7B8-4B62-98D0-36D7F2AC25DB}" type="datetime1">
              <a:rPr lang="fi-FI" smtClean="0"/>
              <a:t>21.12.2020</a:t>
            </a:fld>
            <a:endParaRPr lang="fi-FI"/>
          </a:p>
        </p:txBody>
      </p:sp>
      <p:sp>
        <p:nvSpPr>
          <p:cNvPr id="19" name="Alatunnisteen paikkamerkki 3">
            <a:extLst>
              <a:ext uri="{FF2B5EF4-FFF2-40B4-BE49-F238E27FC236}">
                <a16:creationId xmlns:a16="http://schemas.microsoft.com/office/drawing/2014/main" id="{270ADD0D-885C-452E-BE47-16145F0CA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20" name="Dian numeron paikkamerkki 4">
            <a:extLst>
              <a:ext uri="{FF2B5EF4-FFF2-40B4-BE49-F238E27FC236}">
                <a16:creationId xmlns:a16="http://schemas.microsoft.com/office/drawing/2014/main" id="{58FB19F6-3ACF-4F7F-B39F-B54E2432C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22" name="Otsikko 1">
            <a:extLst>
              <a:ext uri="{FF2B5EF4-FFF2-40B4-BE49-F238E27FC236}">
                <a16:creationId xmlns:a16="http://schemas.microsoft.com/office/drawing/2014/main" id="{0F085BB7-9BE3-4CB4-9D6C-C8D37D99F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8025" y="3171825"/>
            <a:ext cx="4543425" cy="120373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7812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atio ratas_esityksen alkuun tai loppu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uva, joka sisältää kohteen peili&#10;&#10;Kuvaus luotu automaattisesti">
            <a:extLst>
              <a:ext uri="{FF2B5EF4-FFF2-40B4-BE49-F238E27FC236}">
                <a16:creationId xmlns:a16="http://schemas.microsoft.com/office/drawing/2014/main" id="{9721A0EE-F1BE-4508-9173-1027A57158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450" y="1281112"/>
            <a:ext cx="3857625" cy="3857625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6BF11A40-E7AB-4C72-87F5-F77751B117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70580" y="5576888"/>
            <a:ext cx="2250840" cy="830097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994A2891-E156-4FC8-9438-3255557622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3375" y="3162300"/>
            <a:ext cx="2943225" cy="232768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7404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BE2F5594-8E92-41BC-8867-CBBC14BD0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1CBCC-FF59-416C-9A1D-9D52F6500638}" type="datetime1">
              <a:rPr lang="fi-FI" smtClean="0"/>
              <a:t>21.12.2020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9B835E5-8A7B-412C-8B37-523754DC5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AE894E2-455F-417B-AE61-AFE4517F1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6338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7E3618-2530-4EE0-B6C3-C11F412FE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1E253EB-4EB0-4935-A939-99BF0B7A0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873FFCD-7566-4AC7-91A9-7D34999A0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10E1D-6349-4E85-AD64-C1FBA3119F4A}" type="datetime1">
              <a:rPr lang="fi-FI" smtClean="0"/>
              <a:t>21.12.2020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BC3D4B1-CDC4-47B7-8A96-D3F50DB7D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FB3FA6-778B-4C7B-B37A-D18E1C7ED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452812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EBF66D2-1CFA-450D-A129-5488E7C660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A5D275B4-948C-4C22-A7A6-5C35815143A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4726" y="5619750"/>
            <a:ext cx="2622548" cy="65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043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F1C66BC-6772-40F5-934A-AABDBD434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0DE08C1-5FDE-4B8C-92AA-5CCC06B9B4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308A1-A580-4BDB-9C4A-001F8D3CC6A1}" type="datetime1">
              <a:rPr lang="fi-FI" smtClean="0"/>
              <a:t>21.12.2020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4D07E865-FB74-4290-8A5B-881FF9082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4A7576CE-FE1F-4D91-9D8E-EA37988EC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E84F0BE7-67CF-4588-93A6-080714969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4061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E94B0-8C78-4669-883B-BA7FD9446DC1}" type="datetime1">
              <a:rPr lang="fi-FI" smtClean="0"/>
              <a:t>21.12.2020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3180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D1577AF8-DD86-4024-93E2-7E1A51C738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38B27854-73B8-4FFC-8F83-62F8B7C924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10CD2C3-62B1-408D-97B3-9188FE536FC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30908ED-3482-4FBF-B121-C4420B8C6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27FFB0-6391-4A75-8B78-C7629EDD47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CB2CD6C-89CB-4290-8245-E9CDBB2F9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10A0DB2-00AB-4AB4-AE88-21856CF0C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804C6-BCE6-4EB0-B6E5-BD5BB2719331}" type="datetime1">
              <a:rPr lang="fi-FI" smtClean="0"/>
              <a:t>21.12.2020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F0851F6-DB17-418D-8ACA-61B6C8DD3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75FFE64-F4AD-4C4F-A49D-18AF7B0B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092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C3B0F693-8620-4238-9BCB-CBC0B37C74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B9796154-1B81-4CDE-8768-921EBEF853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A6CC50A6-FA20-42EB-A63B-816674AA37D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3E29281-DB2F-46E3-9F61-9B264F9D3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057B119-54A3-48B7-91E1-DFD79B37D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3CAB312-19D1-4983-A280-148507C78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9583713-393A-4BD7-A8DB-EC5705D445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BCCE3-DFD7-4C20-A669-ACC565B4BCF8}" type="datetime1">
              <a:rPr lang="fi-FI" smtClean="0"/>
              <a:t>21.12.2020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71282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2688-A7F7-4DDE-BD3B-80021B211317}" type="datetime1">
              <a:rPr lang="fi-FI" smtClean="0"/>
              <a:t>21.12.2020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B9E95B92-8726-4930-A255-2F27AE795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DBC2D19B-A6C1-479D-A508-DD2AF8951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557799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F1C66BC-6772-40F5-934A-AABDBD434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0DE08C1-5FDE-4B8C-92AA-5CCC06B9B4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4AB1D4E-9FD0-406C-BD3D-F36510C6D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BED7F0D-4E7C-4918-8926-FB4764BC5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21.12.2020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04046189-E7D0-4EB2-9A7F-9A70486A1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47602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2130EC-EE98-4A32-9F05-6EE8D205D9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5B9C96C-C317-49B9-8FE0-E96EE53523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10B69CC-1DF7-4B85-B176-A24171472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35111-E333-47EA-A897-6C29E5BA6EBC}" type="datetime1">
              <a:rPr lang="fi-FI" smtClean="0"/>
              <a:t>21.12.2020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7C40EA8-0D3E-4614-9FA5-64E9B1F3E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6E612DC6-63F3-4A76-B641-971F83717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4726" y="5619750"/>
            <a:ext cx="2622548" cy="65563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1C417BAF-CDF8-435F-96DF-586296DB8B0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C0DF97D-8C69-4125-A070-47DDE9479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08067-95A7-4DE9-A0BE-FD7614CDD7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09177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F1C66BC-6772-40F5-934A-AABDBD434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0DE08C1-5FDE-4B8C-92AA-5CCC06B9B4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7538-99DB-4ACA-ABA2-05BA84E39266}" type="datetime1">
              <a:rPr lang="fi-FI" smtClean="0"/>
              <a:t>21.12.2020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F5EFCF63-35BB-48D0-A02A-E2564CFA5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F0514842-8076-4A26-811E-87A3DF769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4" name="Dian numeron paikkamerkki 5">
            <a:extLst>
              <a:ext uri="{FF2B5EF4-FFF2-40B4-BE49-F238E27FC236}">
                <a16:creationId xmlns:a16="http://schemas.microsoft.com/office/drawing/2014/main" id="{A190E134-26FB-4D2C-9093-3643639B7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53426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E1755-F379-417E-A3DC-D9B01BC04526}" type="datetime1">
              <a:rPr lang="fi-FI" smtClean="0"/>
              <a:t>21.12.2020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00077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754C7-5142-4223-ACE5-D859002DD68B}" type="datetime1">
              <a:rPr lang="fi-FI" smtClean="0"/>
              <a:t>21.12.2020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E7C4A680-09D1-4245-AAC6-6F66114EE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EF64E38F-0504-4ECC-85C8-AB59D634F6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6A299EFF-99D7-423D-9AEC-773F2B698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4470112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7F60-89D1-435E-A10B-13EC5A38991F}" type="datetime1">
              <a:rPr lang="fi-FI" smtClean="0"/>
              <a:t>21.12.2020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9F323CED-9B21-4914-BBE0-96C93FA21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608E496D-D33A-4FFC-9050-1225B563C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06B83487-E6E0-4A5E-BDA7-16228C7E64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0585BE96-F63C-47EA-A810-5F53322456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6849065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6F89A-8BCD-473B-A52C-11F9A0377E47}" type="datetime1">
              <a:rPr lang="fi-FI" smtClean="0"/>
              <a:t>21.12.2020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2FF11E3C-4A01-461B-8A49-E5305079C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5EA0F42D-DF5D-47B7-A5B5-05E323BF0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2394960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bullet sininen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37C43CD6-6840-4B2C-9FC9-8C60C4A941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740400" cy="6858000"/>
          </a:xfrm>
          <a:prstGeom prst="rect">
            <a:avLst/>
          </a:prstGeom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4C81F1E6-C66F-49A7-A986-B43AA3B5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100" y="987424"/>
            <a:ext cx="5649912" cy="4108337"/>
          </a:xfrm>
          <a:noFill/>
          <a:effectLst>
            <a:softEdge rad="0"/>
          </a:effectLst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25496D99-066B-448D-BB23-34485EA650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2725" y="5204287"/>
            <a:ext cx="1724025" cy="1567295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09EFBFB8-9D8E-40CB-B115-63E9856A6BE7}"/>
              </a:ext>
            </a:extLst>
          </p:cNvPr>
          <p:cNvSpPr txBox="1"/>
          <p:nvPr userDrawn="1"/>
        </p:nvSpPr>
        <p:spPr>
          <a:xfrm>
            <a:off x="659981" y="5248354"/>
            <a:ext cx="242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800" b="1" dirty="0"/>
              <a:t>kauppakamari.fi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0DF73FA7-6A74-40D0-9433-3BFF5E1D5F4D}"/>
              </a:ext>
            </a:extLst>
          </p:cNvPr>
          <p:cNvSpPr/>
          <p:nvPr userDrawn="1"/>
        </p:nvSpPr>
        <p:spPr>
          <a:xfrm>
            <a:off x="647701" y="5987018"/>
            <a:ext cx="1226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800" dirty="0"/>
              <a:t>@K3FIN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403DCD8D-62FD-4F95-9460-F49A35E18709}"/>
              </a:ext>
            </a:extLst>
          </p:cNvPr>
          <p:cNvSpPr/>
          <p:nvPr userDrawn="1"/>
        </p:nvSpPr>
        <p:spPr>
          <a:xfrm>
            <a:off x="647701" y="5617686"/>
            <a:ext cx="3253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800" dirty="0"/>
              <a:t>#Keskuskauppakamari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D4BA423-B0BB-4B3B-AA90-40A0B946C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573F8-CC89-4268-AB65-15E33CFE3B80}" type="datetime1">
              <a:rPr lang="fi-FI" smtClean="0"/>
              <a:t>21.12.2020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4AA6169-8B46-4A45-89A9-451B8BEE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66515AD-FFF3-40E6-BE0B-6AD566B0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C86966AF-C9DA-4719-9EBD-D4115365F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81" y="987424"/>
            <a:ext cx="3902494" cy="1926669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01659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eksti kuvalla sininen">
    <p:bg>
      <p:bgPr>
        <a:solidFill>
          <a:schemeClr val="accent1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56784D06-670D-490B-BAA5-EFEC2CE90D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3541" y="4387980"/>
            <a:ext cx="1078459" cy="247002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6B4BE9E-097E-4FD9-9E92-F564B6C5CC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52951" y="382992"/>
            <a:ext cx="3761307" cy="3761307"/>
          </a:xfrm>
          <a:prstGeom prst="rect">
            <a:avLst/>
          </a:prstGeom>
        </p:spPr>
      </p:pic>
      <p:sp>
        <p:nvSpPr>
          <p:cNvPr id="28" name="Ellipsi 27">
            <a:extLst>
              <a:ext uri="{FF2B5EF4-FFF2-40B4-BE49-F238E27FC236}">
                <a16:creationId xmlns:a16="http://schemas.microsoft.com/office/drawing/2014/main" id="{9ED2D882-D299-42CD-B2B7-E36862595D62}"/>
              </a:ext>
            </a:extLst>
          </p:cNvPr>
          <p:cNvSpPr/>
          <p:nvPr userDrawn="1"/>
        </p:nvSpPr>
        <p:spPr>
          <a:xfrm>
            <a:off x="-552655" y="1643979"/>
            <a:ext cx="3656833" cy="3656833"/>
          </a:xfrm>
          <a:prstGeom prst="ellipse">
            <a:avLst/>
          </a:prstGeom>
          <a:blipFill>
            <a:blip r:embed="rId6"/>
            <a:stretch>
              <a:fillRect t="-25000" b="-25000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52D14F5-1ABA-4EC3-9215-88DC65B9042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10126" y="1557188"/>
            <a:ext cx="1432663" cy="1302422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801AD68D-BEE8-4989-AAB9-A724FF123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7791" y="365251"/>
            <a:ext cx="8209306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97FDB190-2D4D-440E-8221-51BDAC3D3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7791" y="1825625"/>
            <a:ext cx="8209305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3" name="Päivämäärän paikkamerkki 2">
            <a:extLst>
              <a:ext uri="{FF2B5EF4-FFF2-40B4-BE49-F238E27FC236}">
                <a16:creationId xmlns:a16="http://schemas.microsoft.com/office/drawing/2014/main" id="{6F1C7F00-6301-4C80-8C24-0AFBF7694C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D141CBA-7B13-4EF2-8224-C7F13D1C7605}" type="datetime1">
              <a:rPr lang="fi-FI" smtClean="0"/>
              <a:t>21.12.2020</a:t>
            </a:fld>
            <a:endParaRPr lang="fi-FI"/>
          </a:p>
        </p:txBody>
      </p:sp>
      <p:sp>
        <p:nvSpPr>
          <p:cNvPr id="14" name="Alatunnisteen paikkamerkki 3">
            <a:extLst>
              <a:ext uri="{FF2B5EF4-FFF2-40B4-BE49-F238E27FC236}">
                <a16:creationId xmlns:a16="http://schemas.microsoft.com/office/drawing/2014/main" id="{F84A19D4-4FD1-4D1A-A191-685F923C2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0CB25A1B-A6D5-4E48-91EE-B04968AE3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68776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4BB2642-49FE-407A-A3F4-0600B55015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542BF88-A9F2-4E2A-B0F1-8276E9D81B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8FCF8F6-5F32-43A2-AC8B-954415E80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6D04-30AC-4D1D-85ED-E6F73C2D3624}" type="datetime1">
              <a:rPr lang="fi-FI" smtClean="0"/>
              <a:t>21.12.2020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648B0DC-D89C-405B-8306-443D022CC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AFC798E-1C05-4E68-8FDA-47B426270D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7288ED8F-05AF-428B-B312-FE1E286CD81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4726" y="5619750"/>
            <a:ext cx="2622548" cy="655637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305A476-C345-48E9-A7C5-E07948859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55B7-B27F-4F33-B573-7AD37FBCDE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432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B64B5535-12A2-444F-B881-BF3E072D1E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83E3DA57-A0C2-4269-AA6A-C2041B36578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7D25BCE7-3C58-4625-B134-D4925C434C3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2C470-D4CD-4E29-8E91-1223DA076E22}" type="datetime1">
              <a:rPr lang="fi-FI" smtClean="0"/>
              <a:t>21.12.2020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D827BA8A-BFEE-4F2C-9BB9-113EFD0DC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D3069FD1-4B67-4CD3-8634-B32C320EA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Dian numeron paikkamerkki 5">
            <a:extLst>
              <a:ext uri="{FF2B5EF4-FFF2-40B4-BE49-F238E27FC236}">
                <a16:creationId xmlns:a16="http://schemas.microsoft.com/office/drawing/2014/main" id="{F0056C40-F7BB-4ACC-9A82-D6903014B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1695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2D71A-A60B-45F9-B564-8B0D00C72441}" type="datetime1">
              <a:rPr lang="fi-FI" smtClean="0"/>
              <a:t>21.12.2020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35461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5FFF-D35D-43BF-AC2E-3AAA9EA7D92C}" type="datetime1">
              <a:rPr lang="fi-FI" smtClean="0"/>
              <a:t>21.12.2020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88726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63010-EC64-4810-B408-821C910BE80B}" type="datetime1">
              <a:rPr lang="fi-FI" smtClean="0"/>
              <a:t>21.12.2020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C8452E8F-A576-4F74-B1B1-2525B5F77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443F6A56-28AA-470C-A288-7B5AFE3105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76F1C969-5C79-4E79-8C1B-32C1472C7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0574134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E81A-79F1-4FD8-BF22-27CDDA5DF4CE}" type="datetime1">
              <a:rPr lang="fi-FI" smtClean="0"/>
              <a:t>21.12.2020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171CE3AD-73BA-4432-B14F-66834C34A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0F7529ED-6E94-4F0E-9A1D-B554AD75A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C194B069-2676-448D-8BAE-F65320298A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A27EC461-AC56-4FB4-B3FF-DD8B3FD0CA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6717568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0A46-EE8A-4F56-8133-4DEEFDD9357D}" type="datetime1">
              <a:rPr lang="fi-FI" smtClean="0"/>
              <a:t>21.12.2020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9AA739BF-E2F3-4B10-9B8D-06F98AC5C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9A081EBC-78E5-4BBD-BDA9-49ADAA582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6905338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bullet pinkk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17FA9958-0408-4766-A8D7-E37777BAB2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77200" y="0"/>
            <a:ext cx="8714800" cy="6858000"/>
          </a:xfrm>
          <a:prstGeom prst="rect">
            <a:avLst/>
          </a:prstGeom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4C81F1E6-C66F-49A7-A986-B43AA3B5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100" y="987424"/>
            <a:ext cx="5649912" cy="4108337"/>
          </a:xfrm>
          <a:noFill/>
          <a:effectLst>
            <a:softEdge rad="0"/>
          </a:effectLst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09EFBFB8-9D8E-40CB-B115-63E9856A6BE7}"/>
              </a:ext>
            </a:extLst>
          </p:cNvPr>
          <p:cNvSpPr txBox="1"/>
          <p:nvPr userDrawn="1"/>
        </p:nvSpPr>
        <p:spPr>
          <a:xfrm>
            <a:off x="659981" y="5248354"/>
            <a:ext cx="242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800" b="1" dirty="0"/>
              <a:t>kauppakamari.fi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0DF73FA7-6A74-40D0-9433-3BFF5E1D5F4D}"/>
              </a:ext>
            </a:extLst>
          </p:cNvPr>
          <p:cNvSpPr/>
          <p:nvPr userDrawn="1"/>
        </p:nvSpPr>
        <p:spPr>
          <a:xfrm>
            <a:off x="647701" y="5987018"/>
            <a:ext cx="1226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800" dirty="0"/>
              <a:t>@K3FIN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403DCD8D-62FD-4F95-9460-F49A35E18709}"/>
              </a:ext>
            </a:extLst>
          </p:cNvPr>
          <p:cNvSpPr/>
          <p:nvPr userDrawn="1"/>
        </p:nvSpPr>
        <p:spPr>
          <a:xfrm>
            <a:off x="647701" y="5617686"/>
            <a:ext cx="3253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800" dirty="0"/>
              <a:t>#Keskuskauppakamari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D4BA423-B0BB-4B3B-AA90-40A0B946C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237FC-D581-4DA5-8018-F7CEECB406FD}" type="datetime1">
              <a:rPr lang="fi-FI" smtClean="0"/>
              <a:t>21.12.2020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4AA6169-8B46-4A45-89A9-451B8BEE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48E22005-FACB-4E51-BC17-DBFD979423D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2725" y="5204287"/>
            <a:ext cx="1724025" cy="1567295"/>
          </a:xfrm>
          <a:prstGeom prst="rect">
            <a:avLst/>
          </a:prstGeo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66515AD-FFF3-40E6-BE0B-6AD566B0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6" name="Otsikko 1">
            <a:extLst>
              <a:ext uri="{FF2B5EF4-FFF2-40B4-BE49-F238E27FC236}">
                <a16:creationId xmlns:a16="http://schemas.microsoft.com/office/drawing/2014/main" id="{975802D1-55CF-4772-96DA-72A0FD456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81" y="987424"/>
            <a:ext cx="3902494" cy="1926669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13895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li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E16D7E4C-1C6A-4E85-A20C-A25F6BDF17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A773B2D-290F-4AC0-A3AC-91F8186B54D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4726" y="5619750"/>
            <a:ext cx="2622548" cy="655637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6425C37-0F88-4610-A8AF-BF4E41B46E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646B017-43E4-4833-BA31-594945C3E0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52481BC-8F22-44EF-8464-17BFAF4B1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E870E-886F-4242-AF35-8BA432B0CA76}" type="datetime1">
              <a:rPr lang="fi-FI" smtClean="0"/>
              <a:t>21.12.2020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B5A0D6D-07D7-4ED0-AF0F-FA6EEF08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737FEBF-0ECB-4AE9-AB43-304286ED1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C5B8-5E2E-4484-BCC3-4F68CC0857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58382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B326F0DF-1493-4EE5-94E2-9A35434462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55B6FA2A-CE5B-444E-AB1D-A3971E5AFB4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83E3DA57-A0C2-4269-AA6A-C2041B36578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163BF-C4AB-4462-A53B-2C511E40F690}" type="datetime1">
              <a:rPr lang="fi-FI" smtClean="0"/>
              <a:t>21.12.2020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6" name="Otsikko 1">
            <a:extLst>
              <a:ext uri="{FF2B5EF4-FFF2-40B4-BE49-F238E27FC236}">
                <a16:creationId xmlns:a16="http://schemas.microsoft.com/office/drawing/2014/main" id="{7A62D804-0625-4D73-8C50-90A55877E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92E865E3-39AF-405E-B818-2775B8F02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D5F760AC-B6C7-446B-9C00-19B3DF3C0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85211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46B35-A16F-482F-8BCD-2095817F0916}" type="datetime1">
              <a:rPr lang="fi-FI" smtClean="0"/>
              <a:t>21.12.2020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763036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6E6E1-1610-4677-96F8-B0AAE2158D3B}" type="datetime1">
              <a:rPr lang="fi-FI" smtClean="0"/>
              <a:t>21.12.2020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F5F398E1-4FEA-4C47-8DBB-67002E466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C53C25F3-3EC4-4DE1-A238-4D351EE959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419D7574-E807-47CA-AE37-D5658E3269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3078962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8FDD-9E40-412F-8D1D-E199F51E79B5}" type="datetime1">
              <a:rPr lang="fi-FI" smtClean="0"/>
              <a:t>21.12.2020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D7D77BBA-8B6E-4F47-9695-F42CC253C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5E3742E4-B808-4663-91DE-005687581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5D7AE2B7-5BC9-42F8-BFD1-2BF17D56F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4B00869B-713A-4CB8-B785-5B128E4E81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309847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D1577AF8-DD86-4024-93E2-7E1A51C738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38B27854-73B8-4FFC-8F83-62F8B7C924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10CD2C3-62B1-408D-97B3-9188FE536FC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30908ED-3482-4FBF-B121-C4420B8C6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27FFB0-6391-4A75-8B78-C7629EDD47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CB2CD6C-89CB-4290-8245-E9CDBB2F9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10A0DB2-00AB-4AB4-AE88-21856CF0C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B3EA9-CD3C-4111-BC60-55154E1F9FEB}" type="datetime1">
              <a:rPr lang="fi-FI" smtClean="0"/>
              <a:t>21.12.2020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F0851F6-DB17-418D-8ACA-61B6C8DD3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75FFE64-F4AD-4C4F-A49D-18AF7B0B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64482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C6BA7-3CF9-4CF6-BF25-D7E2B2394986}" type="datetime1">
              <a:rPr lang="fi-FI" smtClean="0"/>
              <a:t>21.12.2020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3A76CEC0-F009-47A4-B0A2-E9BD45A99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ADF49E5B-594D-402D-905D-C898BED78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7676164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bullet li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37C43CD6-6840-4B2C-9FC9-8C60C4A941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740400" cy="6858000"/>
          </a:xfrm>
          <a:prstGeom prst="rect">
            <a:avLst/>
          </a:prstGeom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4C81F1E6-C66F-49A7-A986-B43AA3B5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100" y="987424"/>
            <a:ext cx="5649912" cy="4108337"/>
          </a:xfrm>
          <a:noFill/>
          <a:effectLst>
            <a:softEdge rad="0"/>
          </a:effectLst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09EFBFB8-9D8E-40CB-B115-63E9856A6BE7}"/>
              </a:ext>
            </a:extLst>
          </p:cNvPr>
          <p:cNvSpPr txBox="1"/>
          <p:nvPr userDrawn="1"/>
        </p:nvSpPr>
        <p:spPr>
          <a:xfrm>
            <a:off x="659981" y="5248354"/>
            <a:ext cx="242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800" b="1" dirty="0"/>
              <a:t>kauppakamari.fi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0DF73FA7-6A74-40D0-9433-3BFF5E1D5F4D}"/>
              </a:ext>
            </a:extLst>
          </p:cNvPr>
          <p:cNvSpPr/>
          <p:nvPr userDrawn="1"/>
        </p:nvSpPr>
        <p:spPr>
          <a:xfrm>
            <a:off x="647701" y="5987018"/>
            <a:ext cx="1226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800" dirty="0"/>
              <a:t>@K3FIN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403DCD8D-62FD-4F95-9460-F49A35E18709}"/>
              </a:ext>
            </a:extLst>
          </p:cNvPr>
          <p:cNvSpPr/>
          <p:nvPr userDrawn="1"/>
        </p:nvSpPr>
        <p:spPr>
          <a:xfrm>
            <a:off x="647701" y="5617686"/>
            <a:ext cx="3253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800" dirty="0"/>
              <a:t>#Keskuskauppakamari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D4BA423-B0BB-4B3B-AA90-40A0B946C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C2321-DAA3-4C7E-82E0-747AE8DF8DAC}" type="datetime1">
              <a:rPr lang="fi-FI" smtClean="0"/>
              <a:t>21.12.2020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4AA6169-8B46-4A45-89A9-451B8BEE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D34BFFF6-FB31-4AC1-B11B-286B9666676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30533" y="5220255"/>
            <a:ext cx="1794792" cy="1533525"/>
          </a:xfrm>
          <a:prstGeom prst="rect">
            <a:avLst/>
          </a:prstGeo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66515AD-FFF3-40E6-BE0B-6AD566B0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E258B078-2E19-46E8-9BF3-E48356A5D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81" y="987424"/>
            <a:ext cx="3902494" cy="1926669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3029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C3B0F693-8620-4238-9BCB-CBC0B37C74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B9796154-1B81-4CDE-8768-921EBEF853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A6CC50A6-FA20-42EB-A63B-816674AA37D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3E29281-DB2F-46E3-9F61-9B264F9D3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057B119-54A3-48B7-91E1-DFD79B37D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3CAB312-19D1-4983-A280-148507C78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9583713-393A-4BD7-A8DB-EC5705D445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78EF-1E4B-4DCD-B008-EA0DD289CD44}" type="datetime1">
              <a:rPr lang="fi-FI" smtClean="0"/>
              <a:t>21.12.2020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2504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AF23-B36E-4083-8E13-AE392CCEBF31}" type="datetime1">
              <a:rPr lang="fi-FI" smtClean="0"/>
              <a:t>21.12.2020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20" name="Otsikko 1">
            <a:extLst>
              <a:ext uri="{FF2B5EF4-FFF2-40B4-BE49-F238E27FC236}">
                <a16:creationId xmlns:a16="http://schemas.microsoft.com/office/drawing/2014/main" id="{660C4BBA-D728-4B9A-9B19-B3DF60A5B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21" name="Sisällön paikkamerkki 2">
            <a:extLst>
              <a:ext uri="{FF2B5EF4-FFF2-40B4-BE49-F238E27FC236}">
                <a16:creationId xmlns:a16="http://schemas.microsoft.com/office/drawing/2014/main" id="{403B93D0-AEB3-42E5-B352-9DD044D6A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26143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eksti kuvall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56784D06-670D-490B-BAA5-EFEC2CE90D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3541" y="4387980"/>
            <a:ext cx="1078459" cy="247002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6B4BE9E-097E-4FD9-9E92-F564B6C5CC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52951" y="382992"/>
            <a:ext cx="3761307" cy="3761307"/>
          </a:xfrm>
          <a:prstGeom prst="rect">
            <a:avLst/>
          </a:prstGeom>
        </p:spPr>
      </p:pic>
      <p:sp>
        <p:nvSpPr>
          <p:cNvPr id="28" name="Ellipsi 27">
            <a:extLst>
              <a:ext uri="{FF2B5EF4-FFF2-40B4-BE49-F238E27FC236}">
                <a16:creationId xmlns:a16="http://schemas.microsoft.com/office/drawing/2014/main" id="{9ED2D882-D299-42CD-B2B7-E36862595D62}"/>
              </a:ext>
            </a:extLst>
          </p:cNvPr>
          <p:cNvSpPr/>
          <p:nvPr userDrawn="1"/>
        </p:nvSpPr>
        <p:spPr>
          <a:xfrm>
            <a:off x="-552655" y="1643979"/>
            <a:ext cx="3656833" cy="3656833"/>
          </a:xfrm>
          <a:prstGeom prst="ellipse">
            <a:avLst/>
          </a:prstGeom>
          <a:blipFill>
            <a:blip r:embed="rId6"/>
            <a:stretch>
              <a:fillRect t="-25000" b="-25000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52D14F5-1ABA-4EC3-9215-88DC65B9042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10126" y="1557188"/>
            <a:ext cx="1432663" cy="1302422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94EFDD80-0915-47C0-A00C-A0E9CB2C9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7791" y="365251"/>
            <a:ext cx="8209306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C884C321-DDE7-4ACB-8672-204BFB2DD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7791" y="1825625"/>
            <a:ext cx="8209305" cy="39862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3" name="Päivämäärän paikkamerkki 2">
            <a:extLst>
              <a:ext uri="{FF2B5EF4-FFF2-40B4-BE49-F238E27FC236}">
                <a16:creationId xmlns:a16="http://schemas.microsoft.com/office/drawing/2014/main" id="{4E0F2629-EBAD-41E9-B007-0ED8EA179B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5D4A0C6-82FB-4F65-AFA6-75884A77AEA4}" type="datetime1">
              <a:rPr lang="fi-FI" smtClean="0"/>
              <a:t>21.12.2020</a:t>
            </a:fld>
            <a:endParaRPr lang="fi-FI"/>
          </a:p>
        </p:txBody>
      </p:sp>
      <p:sp>
        <p:nvSpPr>
          <p:cNvPr id="14" name="Alatunnisteen paikkamerkki 3">
            <a:extLst>
              <a:ext uri="{FF2B5EF4-FFF2-40B4-BE49-F238E27FC236}">
                <a16:creationId xmlns:a16="http://schemas.microsoft.com/office/drawing/2014/main" id="{3693DB33-6718-49C9-8A97-0FAAFEB11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D5B2C172-79D8-4597-A0F0-10B3296F6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9799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CC738554-EACB-4859-9AF0-1161C60469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60681525-44B3-407E-9179-862CB4BCB35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5E80CEDA-92BD-4162-80F3-B777FA7CDBF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6D519C1-DBA2-4853-BB94-BAA5D8D6F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AF95B21-D280-4C07-A42D-4582F99C4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2C84588-F671-4ED1-A1BD-0CF6A43104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FD6AE44-14B0-449E-9641-29982AF2C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4C7A3-6C02-4878-8B35-4AD0171090A4}" type="datetime1">
              <a:rPr lang="fi-FI" smtClean="0"/>
              <a:t>21.12.2020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36561D0-A4BD-4B87-9245-0D3AE1797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71E1C21-E92C-4225-9F43-D8C574973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0849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CA7EFFDB-A4A4-4A0B-BA9F-296CB1A0A1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BA301CA-F3BE-489F-A1FE-BC10079BA9C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E4E6D1C5-2DDC-41A6-8246-84126183D5C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9DA1A47-518C-4015-B7F7-7DA7EA40D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C86E39C6-FDF9-4704-BFED-6416920FF6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C82EC43-E3A7-4FD2-A7E6-A6A3BC9A88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5B3C74C-28EA-4FE5-912B-886D4AC9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ABC59-86BD-488E-936A-293CF52C52EB}" type="datetime1">
              <a:rPr lang="fi-FI" smtClean="0"/>
              <a:t>21.12.2020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1F300E9-3ABC-4DFC-B507-6A5514D70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DBC89C4-BF92-48E0-8CA8-71526C3C0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9984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95D96BA-098E-411B-A6B8-A4391236B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762C610-5792-46F9-B22B-1887F16B1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32445B-485D-4A4A-9AA9-76BF4944D5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6F96E-EBF1-4200-A641-5D62C5342635}" type="datetime1">
              <a:rPr lang="fi-FI" smtClean="0"/>
              <a:t>21.12.2020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DFCF603-EE67-412B-BFF8-8F3A9437D7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9FEC9C8-A594-43E9-AB8F-27C8913C96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885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41" r:id="rId6"/>
    <p:sldLayoutId id="2147483755" r:id="rId7"/>
    <p:sldLayoutId id="2147483716" r:id="rId8"/>
    <p:sldLayoutId id="2147483717" r:id="rId9"/>
    <p:sldLayoutId id="2147483751" r:id="rId10"/>
    <p:sldLayoutId id="2147483752" r:id="rId11"/>
    <p:sldLayoutId id="2147483753" r:id="rId12"/>
    <p:sldLayoutId id="2147483833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FEECF1B-24CD-4663-A81C-D18681E15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EB3DC5C-9508-4984-BF6A-15355A8F6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EBCAFE9-83AD-4069-A1BB-7629C73C23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E6F48-46C1-4DCB-93B7-E88DC0EB4D5F}" type="datetime1">
              <a:rPr lang="fi-FI" smtClean="0"/>
              <a:t>21.12.2020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E02E98D-816C-4A84-8030-C368D3232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E4AC2E0-A08C-45EF-8A11-560F98A6D1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E0309-FE3D-45C8-9A15-89B2C10FD86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096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70" r:id="rId2"/>
    <p:sldLayoutId id="2147483771" r:id="rId3"/>
    <p:sldLayoutId id="2147483772" r:id="rId4"/>
    <p:sldLayoutId id="2147483773" r:id="rId5"/>
    <p:sldLayoutId id="2147483774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384CAFD-B017-4670-BA09-232718105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BCF2EEC-C2DC-47D4-816E-90B9C407C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7BB54C6-25DC-4427-AC8A-A249B80FC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6E5AF-7078-4F48-BB75-09B7A047E573}" type="datetime1">
              <a:rPr lang="fi-FI" smtClean="0"/>
              <a:t>21.12.2020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DA8616-D585-4DFA-8103-6A08A2EBA0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43BF19D-9554-42B0-9576-841D392838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08067-95A7-4DE9-A0BE-FD7614CDD7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546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62B5B5D-D6F9-4F0B-9324-5D4DB3B73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FD98A96-47F6-41DF-BA9C-CCA7AF285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FD4E139-8374-4F55-AECD-591AE2B020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FFD9C-9637-4EAF-A1AC-927B62DA30FE}" type="datetime1">
              <a:rPr lang="fi-FI" smtClean="0"/>
              <a:t>21.12.2020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A6F78C1-A459-4221-90EC-AF548E893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D3F6112-0C56-405D-8BDB-26E573E0E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C55B7-B27F-4F33-B573-7AD37FBCDE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8418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56943762-9B90-46FA-97F5-D19A0F80F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2DFC3E5-E0B6-46F1-A638-2E178C2F2A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3260F8-DC2D-4B26-832C-8C15B102B5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09E6E-446E-4C30-8E42-2C76DFD6E44D}" type="datetime1">
              <a:rPr lang="fi-FI" smtClean="0"/>
              <a:t>21.12.2020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C044051-3718-46B3-BAFB-53A195157A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72CBF57-BFAB-4BE3-A1F7-E85659992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EC5B8-5E2E-4484-BCC3-4F68CC0857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3316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0E37A1-3886-455C-B76C-16A6ACD21D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Koronakyselyjen tulokset toimialoittain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86E1352-30A5-4675-9118-1774630AC7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Kyselyt tehty maalis-joulukuu 2020</a:t>
            </a:r>
          </a:p>
          <a:p>
            <a:r>
              <a:rPr lang="fi-FI" dirty="0"/>
              <a:t>Vastaajia per kysely 2700-4000</a:t>
            </a:r>
          </a:p>
        </p:txBody>
      </p:sp>
    </p:spTree>
    <p:extLst>
      <p:ext uri="{BB962C8B-B14F-4D97-AF65-F5344CB8AC3E}">
        <p14:creationId xmlns:p14="http://schemas.microsoft.com/office/powerpoint/2010/main" val="1598432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11DC16B-8768-47BF-AADB-CD18E9528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600" dirty="0"/>
              <a:t>Onko koronavirus vaikuttanut tai tuleeko vaikuttamaan yrityksesi toimintaan?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3A745BD-495E-4EE1-BC92-F2CFBB40A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21.12.2020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B027EF0-5836-4592-BCCA-AFEF45340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Tukku- ja vähittäiskauppa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7D9EC4D-DB8F-4511-A5EC-0EBB45A02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10</a:t>
            </a:fld>
            <a:endParaRPr lang="fi-FI"/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A416AD3C-E828-4A0B-9BF2-2690D0FB41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6618734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902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C26538-AC95-4EF9-AB12-F61082DF4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600" dirty="0"/>
              <a:t>Onko koronavirusepidemia vaikuttanut liikevaihtoonne negatiivisesti?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18799F2-88B3-436D-8EFF-46885252D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21.12.2020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46941DA-FA31-48BB-A69E-603ED178B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Tukku- ja vähittäiskauppa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A533E15-EC37-4BDF-8B66-945501DF2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11</a:t>
            </a:fld>
            <a:endParaRPr lang="fi-FI"/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02E8BF81-AF47-4DE0-807B-E7B3B55DB5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0224323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37793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702401-BBE9-45F2-8475-1FB79F649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200" dirty="0"/>
              <a:t>Odotatko koronavirusepidemian vaikuttavan liikevaihtoonne negatiivisesti seuraavan 2 kuukauden aikana?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2DED1EC-3AD7-497A-9196-E5EA70E91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21.12.2020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4600017-3DBA-4B70-94F9-9EBB8ECD1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Tukku- ja vähittäiskauppa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D44F622-E148-44D2-A85D-8A0059C81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12</a:t>
            </a:fld>
            <a:endParaRPr lang="fi-FI"/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5243A9A9-4447-43B1-A633-6CA8441FA4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6975151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04765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DDA6D4-6A9A-4E18-8C28-0F20564E2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Miten arvioisitte koronavirusepidemian vaikuttaneen yrityksenne henkilöstön määrään (lomautusten tai irtisanomisten kautta) verrattuna normaalitilanteeseen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C8E02B2-BCC4-41CC-B99F-DF09A26F6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21.12.2020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EA58A2A-27F2-4664-8737-FA631B7F2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Tukku- ja vähittäiskauppa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5D0304C-EA49-476F-A1FB-2E75E6030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13</a:t>
            </a:fld>
            <a:endParaRPr lang="fi-FI"/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D2AA6A96-DF17-4AAE-8D9B-E17DAC6474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0266082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43269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90EA504-D6D2-4DC4-A122-5710ED09C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400" dirty="0"/>
              <a:t>Miten arvioisitte koronavirusepidemian vaikuttavan yrityksenne henkilöstön määrään (lomautusten tai irtisanomisten kautta) seuraavien 2 kuukauden aikana verrattuna normaalitilanteeseen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01C7BE1-47B0-433E-BE89-967CA90A6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21.12.2020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28D80-BB2A-452C-99A8-2D07C5DA6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Tukku- ja vähittäiskauppa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A3632B-5665-4BDE-AA76-32610ED74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14</a:t>
            </a:fld>
            <a:endParaRPr lang="fi-FI"/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3855911E-E06C-4254-A27F-9481FD3B92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6011168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70095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381885-032B-480C-B11E-3C3919A0B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600" dirty="0"/>
              <a:t>Onko yrityksesi konkurssin riski noussut merkittävästi koronavirusepidemian takia?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C7FA675-81AA-40FE-BA6B-116874430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21.12.2020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CAB2439-FC7B-4EB5-A741-06D1EF316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Tukku- ja vähittäiskauppa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A05FB8B-9F2D-40F1-BA46-7B19F0D93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15</a:t>
            </a:fld>
            <a:endParaRPr lang="fi-FI"/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45411735-273B-44AE-AD27-409DED90B7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3991209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89499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EC39916E-83D5-405E-A394-45CD16C23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933507"/>
            <a:ext cx="10515600" cy="990986"/>
          </a:xfrm>
        </p:spPr>
        <p:txBody>
          <a:bodyPr/>
          <a:lstStyle/>
          <a:p>
            <a:r>
              <a:rPr lang="fi-FI" dirty="0"/>
              <a:t>Rakentaminen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965B900-D6ED-4CB9-864D-9B56C08D7B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43D69E9-408A-419E-B343-DCD9EF60D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21.12.2020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C19A4BD-7C69-494B-86C7-DC83DF58A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DECAF46-C9D2-40B0-8F75-46F85FC4C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6386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11DC16B-8768-47BF-AADB-CD18E9528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600" dirty="0"/>
              <a:t>Onko koronavirus vaikuttanut tai tuleeko vaikuttamaan yrityksesi toimintaan?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3A745BD-495E-4EE1-BC92-F2CFBB40A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21.12.2020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B027EF0-5836-4592-BCCA-AFEF45340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Rakentaminen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7D9EC4D-DB8F-4511-A5EC-0EBB45A02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17</a:t>
            </a:fld>
            <a:endParaRPr lang="fi-FI"/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2451C7AA-E353-45CB-86C7-929979C7CB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3941667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43381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C26538-AC95-4EF9-AB12-F61082DF4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600" dirty="0"/>
              <a:t>Onko koronavirusepidemia vaikuttanut liikevaihtoonne negatiivisesti?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18799F2-88B3-436D-8EFF-46885252D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21.12.2020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46941DA-FA31-48BB-A69E-603ED178B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Rakentaminen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A533E15-EC37-4BDF-8B66-945501DF2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18</a:t>
            </a:fld>
            <a:endParaRPr lang="fi-FI"/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8AD79E37-4C25-45FD-8256-5D22C5C924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7844558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185388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702401-BBE9-45F2-8475-1FB79F649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200" dirty="0"/>
              <a:t>Odotatko koronavirusepidemian vaikuttavan liikevaihtoonne negatiivisesti seuraavan 2 kuukauden aikana?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2DED1EC-3AD7-497A-9196-E5EA70E91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21.12.2020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4600017-3DBA-4B70-94F9-9EBB8ECD1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Rakentaminen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D44F622-E148-44D2-A85D-8A0059C81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19</a:t>
            </a:fld>
            <a:endParaRPr lang="fi-FI"/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D53A574F-9697-4082-8B96-B56CE6B51B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2458050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9501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EC39916E-83D5-405E-A394-45CD16C23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933507"/>
            <a:ext cx="10515600" cy="990986"/>
          </a:xfrm>
        </p:spPr>
        <p:txBody>
          <a:bodyPr/>
          <a:lstStyle/>
          <a:p>
            <a:r>
              <a:rPr lang="fi-FI" dirty="0"/>
              <a:t>Teollisuus</a:t>
            </a:r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509864DD-C236-4C19-BE44-E23702162D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43D69E9-408A-419E-B343-DCD9EF60D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21.12.2020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C19A4BD-7C69-494B-86C7-DC83DF58A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DECAF46-C9D2-40B0-8F75-46F85FC4C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12865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DDA6D4-6A9A-4E18-8C28-0F20564E2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Miten arvioisitte koronavirusepidemian vaikuttaneen yrityksenne henkilöstön määrään (lomautusten tai irtisanomisten kautta) verrattuna normaalitilanteeseen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C8E02B2-BCC4-41CC-B99F-DF09A26F6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21.12.2020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EA58A2A-27F2-4664-8737-FA631B7F2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Rakentaminen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5D0304C-EA49-476F-A1FB-2E75E6030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20</a:t>
            </a:fld>
            <a:endParaRPr lang="fi-FI"/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BF662E32-BCAF-44CD-BD47-781FB1A4CA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4373798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01309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90EA504-D6D2-4DC4-A122-5710ED09C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400" dirty="0"/>
              <a:t>Miten arvioisitte koronavirusepidemian vaikuttavan yrityksenne henkilöstön määrään (lomautusten tai irtisanomisten kautta) seuraavien 2 kuukauden aikana verrattuna normaalitilanteeseen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01C7BE1-47B0-433E-BE89-967CA90A6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21.12.2020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28D80-BB2A-452C-99A8-2D07C5DA6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Rakentaminen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A3632B-5665-4BDE-AA76-32610ED74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21</a:t>
            </a:fld>
            <a:endParaRPr lang="fi-FI"/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89F8561C-E8B7-40FD-9CBD-3BF5FCECCB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2244847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281648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381885-032B-480C-B11E-3C3919A0B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600" dirty="0"/>
              <a:t>Onko yrityksesi konkurssin riski noussut merkittävästi koronavirusepidemian takia?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C7FA675-81AA-40FE-BA6B-116874430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21.12.2020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CAB2439-FC7B-4EB5-A741-06D1EF316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Rakentaminen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A05FB8B-9F2D-40F1-BA46-7B19F0D93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22</a:t>
            </a:fld>
            <a:endParaRPr lang="fi-FI"/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4DE9609B-DBC0-4C51-9E93-59C5E138F0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0965709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228146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EC39916E-83D5-405E-A394-45CD16C23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130641"/>
            <a:ext cx="10515600" cy="1793852"/>
          </a:xfrm>
        </p:spPr>
        <p:txBody>
          <a:bodyPr/>
          <a:lstStyle/>
          <a:p>
            <a:r>
              <a:rPr lang="fi-FI" dirty="0"/>
              <a:t>Majoitus- ja ravitsemistoiminta</a:t>
            </a:r>
          </a:p>
        </p:txBody>
      </p:sp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AAF1DA4F-BE5D-43F8-BC4A-0378443AA1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43D69E9-408A-419E-B343-DCD9EF60D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21.12.2020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C19A4BD-7C69-494B-86C7-DC83DF58A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DECAF46-C9D2-40B0-8F75-46F85FC4C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25378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11DC16B-8768-47BF-AADB-CD18E9528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600" dirty="0"/>
              <a:t>Onko koronavirus vaikuttanut tai tuleeko vaikuttamaan yrityksesi toimintaan?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3A745BD-495E-4EE1-BC92-F2CFBB40A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21.12.2020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B027EF0-5836-4592-BCCA-AFEF45340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Majoitus- ja ravitsemistoiminta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7D9EC4D-DB8F-4511-A5EC-0EBB45A02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24</a:t>
            </a:fld>
            <a:endParaRPr lang="fi-FI"/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15CB4EBF-A19C-4A6C-9C5C-84DCC53278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468145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523546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C26538-AC95-4EF9-AB12-F61082DF4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600" dirty="0"/>
              <a:t>Onko koronavirusepidemia vaikuttanut liikevaihtoonne negatiivisesti?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18799F2-88B3-436D-8EFF-46885252D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21.12.2020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46941DA-FA31-48BB-A69E-603ED178B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Majoitus- ja ravitsemistoiminta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A533E15-EC37-4BDF-8B66-945501DF2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25</a:t>
            </a:fld>
            <a:endParaRPr lang="fi-FI"/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7B6D5828-9FDC-4634-9723-63882F77E1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4317186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110921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702401-BBE9-45F2-8475-1FB79F649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200" dirty="0"/>
              <a:t>Odotatko koronavirusepidemian vaikuttavan liikevaihtoonne negatiivisesti seuraavan 2 kuukauden aikana?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2DED1EC-3AD7-497A-9196-E5EA70E91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21.12.2020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4600017-3DBA-4B70-94F9-9EBB8ECD1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Majoitus- ja ravitsemistoiminta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D44F622-E148-44D2-A85D-8A0059C81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26</a:t>
            </a:fld>
            <a:endParaRPr lang="fi-FI"/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548845E3-896C-4383-B73F-2DB0B37BA3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2600891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34676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DDA6D4-6A9A-4E18-8C28-0F20564E2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Miten arvioisitte koronavirusepidemian vaikuttaneen yrityksenne henkilöstön määrään (lomautusten tai irtisanomisten kautta) verrattuna normaalitilanteeseen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C8E02B2-BCC4-41CC-B99F-DF09A26F6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21.12.2020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EA58A2A-27F2-4664-8737-FA631B7F2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Majoitus- ja ravitsemistoiminta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5D0304C-EA49-476F-A1FB-2E75E6030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27</a:t>
            </a:fld>
            <a:endParaRPr lang="fi-FI"/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6406905F-98FD-4AE6-BA96-84AB369EF0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4992247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1705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90EA504-D6D2-4DC4-A122-5710ED09C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400" dirty="0"/>
              <a:t>Miten arvioisitte koronavirusepidemian vaikuttavan yrityksenne henkilöstön määrään (lomautusten tai irtisanomisten kautta) seuraavien 2 kuukauden aikana verrattuna normaalitilanteeseen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01C7BE1-47B0-433E-BE89-967CA90A6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21.12.2020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28D80-BB2A-452C-99A8-2D07C5DA6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Majoitus- ja ravitsemistoiminta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A3632B-5665-4BDE-AA76-32610ED74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28</a:t>
            </a:fld>
            <a:endParaRPr lang="fi-FI"/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40D0023C-65CF-4038-9904-7178D84E76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1301563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684134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381885-032B-480C-B11E-3C3919A0B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600" dirty="0"/>
              <a:t>Onko yrityksesi konkurssin riski noussut merkittävästi koronavirusepidemian takia?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C7FA675-81AA-40FE-BA6B-116874430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21.12.2020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CAB2439-FC7B-4EB5-A741-06D1EF316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Majoitus- ja ravitsemistoiminta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A05FB8B-9F2D-40F1-BA46-7B19F0D93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29</a:t>
            </a:fld>
            <a:endParaRPr lang="fi-FI"/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A5550D08-88C4-4188-AD9F-7B6B5114A2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2736212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17647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11DC16B-8768-47BF-AADB-CD18E9528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600" dirty="0"/>
              <a:t>Onko koronavirus vaikuttanut tai tuleeko vaikuttamaan yrityksesi toimintaan?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3A745BD-495E-4EE1-BC92-F2CFBB40A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21.12.2020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B027EF0-5836-4592-BCCA-AFEF45340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Teollisuus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7D9EC4D-DB8F-4511-A5EC-0EBB45A02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3</a:t>
            </a:fld>
            <a:endParaRPr lang="fi-FI"/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9F908B8C-1036-4A52-A914-B7F4A772DE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4260790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297991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20D1B1E-3553-49A4-9825-F05DF903D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21.12.2020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51C1171-47A3-4299-A6B8-E04228F16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6B276EF-FAE9-416E-AB53-EF32481AE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30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4068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C26538-AC95-4EF9-AB12-F61082DF4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600" dirty="0"/>
              <a:t>Onko koronavirusepidemia vaikuttanut liikevaihtoonne negatiivisesti?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18799F2-88B3-436D-8EFF-46885252D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21.12.2020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46941DA-FA31-48BB-A69E-603ED178B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Teollisuus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A533E15-EC37-4BDF-8B66-945501DF2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4</a:t>
            </a:fld>
            <a:endParaRPr lang="fi-FI"/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154934BB-72E5-4C73-8A84-44D1E7BFE0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8266130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53379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702401-BBE9-45F2-8475-1FB79F649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200" dirty="0"/>
              <a:t>Odotatko koronavirusepidemian vaikuttavan liikevaihtoonne negatiivisesti seuraavan 2 kuukauden aikana?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2DED1EC-3AD7-497A-9196-E5EA70E91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21.12.2020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4600017-3DBA-4B70-94F9-9EBB8ECD1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Teollisuus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D44F622-E148-44D2-A85D-8A0059C81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5</a:t>
            </a:fld>
            <a:endParaRPr lang="fi-FI"/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2F8017A3-CA68-49AC-A721-66B4FBD058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7838143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2080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DDA6D4-6A9A-4E18-8C28-0F20564E2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Miten arvioisitte koronavirusepidemian vaikuttaneen yrityksenne henkilöstön määrään (lomautusten tai irtisanomisten kautta) verrattuna normaalitilanteeseen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C8E02B2-BCC4-41CC-B99F-DF09A26F6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21.12.2020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EA58A2A-27F2-4664-8737-FA631B7F2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Teollisuus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5D0304C-EA49-476F-A1FB-2E75E6030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6</a:t>
            </a:fld>
            <a:endParaRPr lang="fi-FI"/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3DE0E9D4-9899-42EA-982A-72A6A1F57C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7981547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32109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90EA504-D6D2-4DC4-A122-5710ED09C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400" dirty="0"/>
              <a:t>Miten arvioisitte koronavirusepidemian vaikuttavan yrityksenne henkilöstön määrään (lomautusten tai irtisanomisten kautta) seuraavien 2 kuukauden aikana verrattuna normaalitilanteeseen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01C7BE1-47B0-433E-BE89-967CA90A6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21.12.2020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28D80-BB2A-452C-99A8-2D07C5DA6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Teollisuus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A3632B-5665-4BDE-AA76-32610ED74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7</a:t>
            </a:fld>
            <a:endParaRPr lang="fi-FI"/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A0C0C5E7-3FAC-48E8-9CC1-C0765FEB78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514484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94008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381885-032B-480C-B11E-3C3919A0B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600" dirty="0"/>
              <a:t>Onko yrityksesi konkurssin riski noussut merkittävästi koronavirusepidemian takia?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C7FA675-81AA-40FE-BA6B-116874430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21.12.2020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CAB2439-FC7B-4EB5-A741-06D1EF316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Teollisuus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A05FB8B-9F2D-40F1-BA46-7B19F0D93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8</a:t>
            </a:fld>
            <a:endParaRPr lang="fi-FI"/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D69DFBF4-A6A4-4C17-8328-D257785C34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0329366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3236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EC39916E-83D5-405E-A394-45CD16C23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933507"/>
            <a:ext cx="10515600" cy="990986"/>
          </a:xfrm>
        </p:spPr>
        <p:txBody>
          <a:bodyPr/>
          <a:lstStyle/>
          <a:p>
            <a:r>
              <a:rPr lang="fi-FI" dirty="0"/>
              <a:t>Tukku- ja vähittäiskauppa</a:t>
            </a:r>
          </a:p>
        </p:txBody>
      </p:sp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092241A4-D775-4A49-8FA0-084A12DAB6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43D69E9-408A-419E-B343-DCD9EF60D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21.12.2020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C19A4BD-7C69-494B-86C7-DC83DF58A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DECAF46-C9D2-40B0-8F75-46F85FC4C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1468707"/>
      </p:ext>
    </p:extLst>
  </p:cSld>
  <p:clrMapOvr>
    <a:masterClrMapping/>
  </p:clrMapOvr>
</p:sld>
</file>

<file path=ppt/theme/theme1.xml><?xml version="1.0" encoding="utf-8"?>
<a:theme xmlns:a="http://schemas.openxmlformats.org/drawingml/2006/main" name="Keskuskauppakamarin pohja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skuskauppakamarin PowerPoint pohja_2020" id="{144269B0-4301-40D7-A77D-38BF5959290D}" vid="{E8C04C7D-82C6-4DF8-ACCC-2740FC172D18}"/>
    </a:ext>
  </a:extLst>
</a:theme>
</file>

<file path=ppt/theme/theme2.xml><?xml version="1.0" encoding="utf-8"?>
<a:theme xmlns:a="http://schemas.openxmlformats.org/drawingml/2006/main" name="Beige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skuskauppakamarin PowerPoint pohja_2020" id="{144269B0-4301-40D7-A77D-38BF5959290D}" vid="{2C7B67E7-FB4A-456E-AED3-DE073EBA073C}"/>
    </a:ext>
  </a:extLst>
</a:theme>
</file>

<file path=ppt/theme/theme3.xml><?xml version="1.0" encoding="utf-8"?>
<a:theme xmlns:a="http://schemas.openxmlformats.org/drawingml/2006/main" name="Sininen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skuskauppakamarin PowerPoint pohja_2020" id="{144269B0-4301-40D7-A77D-38BF5959290D}" vid="{481BB80E-32AA-4047-9909-E7BB774FDD69}"/>
    </a:ext>
  </a:extLst>
</a:theme>
</file>

<file path=ppt/theme/theme4.xml><?xml version="1.0" encoding="utf-8"?>
<a:theme xmlns:a="http://schemas.openxmlformats.org/drawingml/2006/main" name="Pinkki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skuskauppakamarin PowerPoint pohja_2020" id="{144269B0-4301-40D7-A77D-38BF5959290D}" vid="{91B115E0-A3E2-4C01-8687-E8613304D6EC}"/>
    </a:ext>
  </a:extLst>
</a:theme>
</file>

<file path=ppt/theme/theme5.xml><?xml version="1.0" encoding="utf-8"?>
<a:theme xmlns:a="http://schemas.openxmlformats.org/drawingml/2006/main" name="Lime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skuskauppakamarin PowerPoint pohja_2020" id="{144269B0-4301-40D7-A77D-38BF5959290D}" vid="{D6198DA5-54A3-4D25-B90A-30C1400261F6}"/>
    </a:ext>
  </a:extLst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Keskuskauppakamari 2020</Template>
  <TotalTime>41</TotalTime>
  <Words>397</Words>
  <Application>Microsoft Office PowerPoint</Application>
  <PresentationFormat>Laajakuva</PresentationFormat>
  <Paragraphs>113</Paragraphs>
  <Slides>30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5</vt:i4>
      </vt:variant>
      <vt:variant>
        <vt:lpstr>Dian otsikot</vt:lpstr>
      </vt:variant>
      <vt:variant>
        <vt:i4>30</vt:i4>
      </vt:variant>
    </vt:vector>
  </HeadingPairs>
  <TitlesOfParts>
    <vt:vector size="38" baseType="lpstr">
      <vt:lpstr>Arial</vt:lpstr>
      <vt:lpstr>Calibri</vt:lpstr>
      <vt:lpstr>Century Gothic</vt:lpstr>
      <vt:lpstr>Keskuskauppakamarin pohja</vt:lpstr>
      <vt:lpstr>Beige</vt:lpstr>
      <vt:lpstr>Sininen</vt:lpstr>
      <vt:lpstr>Pinkki</vt:lpstr>
      <vt:lpstr>Lime</vt:lpstr>
      <vt:lpstr>Koronakyselyjen tulokset toimialoittain</vt:lpstr>
      <vt:lpstr>Teollisuus</vt:lpstr>
      <vt:lpstr>Onko koronavirus vaikuttanut tai tuleeko vaikuttamaan yrityksesi toimintaan?</vt:lpstr>
      <vt:lpstr>Onko koronavirusepidemia vaikuttanut liikevaihtoonne negatiivisesti?</vt:lpstr>
      <vt:lpstr>Odotatko koronavirusepidemian vaikuttavan liikevaihtoonne negatiivisesti seuraavan 2 kuukauden aikana? </vt:lpstr>
      <vt:lpstr>Miten arvioisitte koronavirusepidemian vaikuttaneen yrityksenne henkilöstön määrään (lomautusten tai irtisanomisten kautta) verrattuna normaalitilanteeseen</vt:lpstr>
      <vt:lpstr>Miten arvioisitte koronavirusepidemian vaikuttavan yrityksenne henkilöstön määrään (lomautusten tai irtisanomisten kautta) seuraavien 2 kuukauden aikana verrattuna normaalitilanteeseen</vt:lpstr>
      <vt:lpstr>Onko yrityksesi konkurssin riski noussut merkittävästi koronavirusepidemian takia?</vt:lpstr>
      <vt:lpstr>Tukku- ja vähittäiskauppa</vt:lpstr>
      <vt:lpstr>Onko koronavirus vaikuttanut tai tuleeko vaikuttamaan yrityksesi toimintaan?</vt:lpstr>
      <vt:lpstr>Onko koronavirusepidemia vaikuttanut liikevaihtoonne negatiivisesti?</vt:lpstr>
      <vt:lpstr>Odotatko koronavirusepidemian vaikuttavan liikevaihtoonne negatiivisesti seuraavan 2 kuukauden aikana? </vt:lpstr>
      <vt:lpstr>Miten arvioisitte koronavirusepidemian vaikuttaneen yrityksenne henkilöstön määrään (lomautusten tai irtisanomisten kautta) verrattuna normaalitilanteeseen</vt:lpstr>
      <vt:lpstr>Miten arvioisitte koronavirusepidemian vaikuttavan yrityksenne henkilöstön määrään (lomautusten tai irtisanomisten kautta) seuraavien 2 kuukauden aikana verrattuna normaalitilanteeseen</vt:lpstr>
      <vt:lpstr>Onko yrityksesi konkurssin riski noussut merkittävästi koronavirusepidemian takia?</vt:lpstr>
      <vt:lpstr>Rakentaminen</vt:lpstr>
      <vt:lpstr>Onko koronavirus vaikuttanut tai tuleeko vaikuttamaan yrityksesi toimintaan?</vt:lpstr>
      <vt:lpstr>Onko koronavirusepidemia vaikuttanut liikevaihtoonne negatiivisesti?</vt:lpstr>
      <vt:lpstr>Odotatko koronavirusepidemian vaikuttavan liikevaihtoonne negatiivisesti seuraavan 2 kuukauden aikana? </vt:lpstr>
      <vt:lpstr>Miten arvioisitte koronavirusepidemian vaikuttaneen yrityksenne henkilöstön määrään (lomautusten tai irtisanomisten kautta) verrattuna normaalitilanteeseen</vt:lpstr>
      <vt:lpstr>Miten arvioisitte koronavirusepidemian vaikuttavan yrityksenne henkilöstön määrään (lomautusten tai irtisanomisten kautta) seuraavien 2 kuukauden aikana verrattuna normaalitilanteeseen</vt:lpstr>
      <vt:lpstr>Onko yrityksesi konkurssin riski noussut merkittävästi koronavirusepidemian takia?</vt:lpstr>
      <vt:lpstr>Majoitus- ja ravitsemistoiminta</vt:lpstr>
      <vt:lpstr>Onko koronavirus vaikuttanut tai tuleeko vaikuttamaan yrityksesi toimintaan?</vt:lpstr>
      <vt:lpstr>Onko koronavirusepidemia vaikuttanut liikevaihtoonne negatiivisesti?</vt:lpstr>
      <vt:lpstr>Odotatko koronavirusepidemian vaikuttavan liikevaihtoonne negatiivisesti seuraavan 2 kuukauden aikana? </vt:lpstr>
      <vt:lpstr>Miten arvioisitte koronavirusepidemian vaikuttaneen yrityksenne henkilöstön määrään (lomautusten tai irtisanomisten kautta) verrattuna normaalitilanteeseen</vt:lpstr>
      <vt:lpstr>Miten arvioisitte koronavirusepidemian vaikuttavan yrityksenne henkilöstön määrään (lomautusten tai irtisanomisten kautta) seuraavien 2 kuukauden aikana verrattuna normaalitilanteeseen</vt:lpstr>
      <vt:lpstr>Onko yrityksesi konkurssin riski noussut merkittävästi koronavirusepidemian takia?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Koronakyselyn tulokset toimialoittain</dc:title>
  <dc:creator>Tanja Arvola</dc:creator>
  <cp:keywords>Keskuskauppakamari</cp:keywords>
  <cp:lastModifiedBy>Pauliina Pulkkinen</cp:lastModifiedBy>
  <cp:revision>6</cp:revision>
  <dcterms:created xsi:type="dcterms:W3CDTF">2020-12-18T08:44:32Z</dcterms:created>
  <dcterms:modified xsi:type="dcterms:W3CDTF">2020-12-21T09:24:58Z</dcterms:modified>
</cp:coreProperties>
</file>