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  <p:sldMasterId id="2147483663" r:id="rId5"/>
    <p:sldMasterId id="2147483699" r:id="rId6"/>
    <p:sldMasterId id="2147483726" r:id="rId7"/>
  </p:sldMasterIdLst>
  <p:notesMasterIdLst>
    <p:notesMasterId r:id="rId28"/>
  </p:notesMasterIdLst>
  <p:sldIdLst>
    <p:sldId id="256" r:id="rId8"/>
    <p:sldId id="265" r:id="rId9"/>
    <p:sldId id="257" r:id="rId10"/>
    <p:sldId id="277" r:id="rId11"/>
    <p:sldId id="278" r:id="rId12"/>
    <p:sldId id="279" r:id="rId13"/>
    <p:sldId id="280" r:id="rId14"/>
    <p:sldId id="281" r:id="rId15"/>
    <p:sldId id="275" r:id="rId16"/>
    <p:sldId id="274" r:id="rId17"/>
    <p:sldId id="267" r:id="rId18"/>
    <p:sldId id="268" r:id="rId19"/>
    <p:sldId id="262" r:id="rId20"/>
    <p:sldId id="270" r:id="rId21"/>
    <p:sldId id="269" r:id="rId22"/>
    <p:sldId id="271" r:id="rId23"/>
    <p:sldId id="263" r:id="rId24"/>
    <p:sldId id="272" r:id="rId25"/>
    <p:sldId id="276" r:id="rId26"/>
    <p:sldId id="258" r:id="rId27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7511"/>
    <a:srgbClr val="002663"/>
    <a:srgbClr val="F94F8E"/>
    <a:srgbClr val="77CDCB"/>
    <a:srgbClr val="6BC7C7"/>
    <a:srgbClr val="C6C6C6"/>
    <a:srgbClr val="998C7C"/>
    <a:srgbClr val="FFC61E"/>
    <a:srgbClr val="FF8000"/>
    <a:srgbClr val="ED6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FD6393-400B-406F-AAEC-CA4525678814}" v="106" dt="2020-03-17T16:47:19.964"/>
    <p1510:client id="{8B1BF126-590E-9704-6EE8-C9F49A2619F2}" v="120" dt="2020-03-17T16:44:56.074"/>
    <p1510:client id="{A75B2E91-C0D7-4669-8C10-CDFF9C5EF66A}" v="2" dt="2020-03-17T16:51:52.531"/>
    <p1510:client id="{D3E31712-2764-4C80-B0D5-46DEEA435469}" v="167" dt="2020-03-17T16:31:55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110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viewProps" Target="viewProps.xml"/><Relationship Id="rId8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Taul1!$A$2:$A$20</c:f>
              <c:strCache>
                <c:ptCount val="19"/>
                <c:pt idx="0">
                  <c:v>Etelä-Karjalan kauppakamari</c:v>
                </c:pt>
                <c:pt idx="1">
                  <c:v>Etelä-Pohjanmaan kauppakamari</c:v>
                </c:pt>
                <c:pt idx="2">
                  <c:v>Etelä-Savon kauppakamari</c:v>
                </c:pt>
                <c:pt idx="3">
                  <c:v>Helsingin seudun kauppakamari</c:v>
                </c:pt>
                <c:pt idx="4">
                  <c:v>Hämeen kauppakamari</c:v>
                </c:pt>
                <c:pt idx="5">
                  <c:v>Keski-Suomen kauppakamari</c:v>
                </c:pt>
                <c:pt idx="6">
                  <c:v>Kuopion alueen kauppakamari</c:v>
                </c:pt>
                <c:pt idx="7">
                  <c:v>Kymenlaakson kauppakamari</c:v>
                </c:pt>
                <c:pt idx="8">
                  <c:v>Lapin kauppakamari</c:v>
                </c:pt>
                <c:pt idx="9">
                  <c:v>Länsi-Uudenmaan kauppakamari</c:v>
                </c:pt>
                <c:pt idx="10">
                  <c:v>Oulun kauppakamari</c:v>
                </c:pt>
                <c:pt idx="11">
                  <c:v>Pohjanmaan kauppakamari</c:v>
                </c:pt>
                <c:pt idx="12">
                  <c:v>Pohjois-Karjalan kauppakamari</c:v>
                </c:pt>
                <c:pt idx="13">
                  <c:v>Rauman kauppakamari</c:v>
                </c:pt>
                <c:pt idx="14">
                  <c:v>Riihimäen-Hyvinkään kauppakamari</c:v>
                </c:pt>
                <c:pt idx="15">
                  <c:v>Satakunnan kauppakamari</c:v>
                </c:pt>
                <c:pt idx="16">
                  <c:v>Tampereen kauppakamari</c:v>
                </c:pt>
                <c:pt idx="17">
                  <c:v>Turun kauppakamari</c:v>
                </c:pt>
                <c:pt idx="18">
                  <c:v>Ålands handelskammare</c:v>
                </c:pt>
              </c:strCache>
            </c:strRef>
          </c:cat>
          <c:val>
            <c:numRef>
              <c:f>Taul1!$B$2:$B$20</c:f>
              <c:numCache>
                <c:formatCode>0.00%</c:formatCode>
                <c:ptCount val="19"/>
                <c:pt idx="0">
                  <c:v>2.1999999999999999E-2</c:v>
                </c:pt>
                <c:pt idx="1">
                  <c:v>3.4000000000000002E-2</c:v>
                </c:pt>
                <c:pt idx="2">
                  <c:v>2.1000000000000001E-2</c:v>
                </c:pt>
                <c:pt idx="3">
                  <c:v>0.26</c:v>
                </c:pt>
                <c:pt idx="4">
                  <c:v>5.2999999999999999E-2</c:v>
                </c:pt>
                <c:pt idx="5">
                  <c:v>3.9E-2</c:v>
                </c:pt>
                <c:pt idx="6">
                  <c:v>4.2000000000000003E-2</c:v>
                </c:pt>
                <c:pt idx="7">
                  <c:v>3.1E-2</c:v>
                </c:pt>
                <c:pt idx="8">
                  <c:v>3.2000000000000001E-2</c:v>
                </c:pt>
                <c:pt idx="9">
                  <c:v>1.2999999999999999E-2</c:v>
                </c:pt>
                <c:pt idx="10">
                  <c:v>6.0999999999999999E-2</c:v>
                </c:pt>
                <c:pt idx="11">
                  <c:v>6.3E-2</c:v>
                </c:pt>
                <c:pt idx="12">
                  <c:v>2.8000000000000001E-2</c:v>
                </c:pt>
                <c:pt idx="13">
                  <c:v>1.4E-2</c:v>
                </c:pt>
                <c:pt idx="14">
                  <c:v>1.7000000000000001E-2</c:v>
                </c:pt>
                <c:pt idx="15">
                  <c:v>3.5000000000000003E-2</c:v>
                </c:pt>
                <c:pt idx="16">
                  <c:v>0.13600000000000001</c:v>
                </c:pt>
                <c:pt idx="17">
                  <c:v>9.9000000000000005E-2</c:v>
                </c:pt>
                <c:pt idx="18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7F-4033-A79F-A2E75634D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1262880"/>
        <c:axId val="414299568"/>
      </c:barChart>
      <c:catAx>
        <c:axId val="71126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4299568"/>
        <c:crosses val="autoZero"/>
        <c:auto val="1"/>
        <c:lblAlgn val="ctr"/>
        <c:lblOffset val="100"/>
        <c:noMultiLvlLbl val="0"/>
      </c:catAx>
      <c:valAx>
        <c:axId val="41429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126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0.30199999999999999</c:v>
                </c:pt>
                <c:pt idx="1">
                  <c:v>0.69799999999999995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F7-4756-B79E-A5CB1C79EE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2380176"/>
        <c:axId val="752388960"/>
      </c:barChart>
      <c:catAx>
        <c:axId val="75238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388960"/>
        <c:crosses val="autoZero"/>
        <c:auto val="1"/>
        <c:lblAlgn val="ctr"/>
        <c:lblOffset val="100"/>
        <c:noMultiLvlLbl val="0"/>
      </c:catAx>
      <c:valAx>
        <c:axId val="75238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38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Taul1!$A$2:$A$23</c:f>
              <c:strCache>
                <c:ptCount val="22"/>
                <c:pt idx="0">
                  <c:v>Maatalous, metsätalous ja kalatalous</c:v>
                </c:pt>
                <c:pt idx="1">
                  <c:v>Kaivostoiminta ja louhinta</c:v>
                </c:pt>
                <c:pt idx="2">
                  <c:v>Teollisuus</c:v>
                </c:pt>
                <c:pt idx="3">
                  <c:v>Sähkö-, kaasu- ja lämpöhuolto, jäähdytysliiketoiminta</c:v>
                </c:pt>
                <c:pt idx="4">
                  <c:v>Vesihuolto, viemäri- ja jätevesihuolto, jätehuolto ja muu ympäristön puhtaanapito</c:v>
                </c:pt>
                <c:pt idx="5">
                  <c:v>Rakentaminen</c:v>
                </c:pt>
                <c:pt idx="6">
                  <c:v>Tukku- ja vähittäiskauppa; moottoriajoneuvojen ja moottoripyörien korjaus</c:v>
                </c:pt>
                <c:pt idx="7">
                  <c:v>Kuljetus ja varastointi</c:v>
                </c:pt>
                <c:pt idx="8">
                  <c:v>Majoitus- ja ravitsemistoiminta</c:v>
                </c:pt>
                <c:pt idx="9">
                  <c:v>Informaatio ja viestintä</c:v>
                </c:pt>
                <c:pt idx="10">
                  <c:v>Rahoitus- ja vakuutustoiminta</c:v>
                </c:pt>
                <c:pt idx="11">
                  <c:v>Kiinteistöalan toiminta</c:v>
                </c:pt>
                <c:pt idx="12">
                  <c:v>Ammatillinen, tieteellinen ja tekninen toiminta</c:v>
                </c:pt>
                <c:pt idx="13">
                  <c:v>Hallinto- ja tukipalvelutoiminta</c:v>
                </c:pt>
                <c:pt idx="14">
                  <c:v>Julkinen hallinto ja maanpuolustus; pakollinen sosiaalivakuutus</c:v>
                </c:pt>
                <c:pt idx="15">
                  <c:v>Koulutus</c:v>
                </c:pt>
                <c:pt idx="16">
                  <c:v>Terveys- ja sosiaalipalvelut</c:v>
                </c:pt>
                <c:pt idx="17">
                  <c:v>Taiteet, viihde ja virkistys</c:v>
                </c:pt>
                <c:pt idx="18">
                  <c:v>Muu palvelutoiminta</c:v>
                </c:pt>
                <c:pt idx="19">
                  <c:v>Kotitalouksien toiminta työnantajina; kotitalouksien eriyttämätön toiminta tavaroiden ja palvelujen tuottamiseksi omaan käyttöön</c:v>
                </c:pt>
                <c:pt idx="20">
                  <c:v>Kansainvälisten organisaatioiden ja toimielinten toiminta</c:v>
                </c:pt>
                <c:pt idx="21">
                  <c:v>Muu, mikä?</c:v>
                </c:pt>
              </c:strCache>
            </c:strRef>
          </c:cat>
          <c:val>
            <c:numRef>
              <c:f>Taul1!$B$2:$B$23</c:f>
              <c:numCache>
                <c:formatCode>0.00%</c:formatCode>
                <c:ptCount val="22"/>
                <c:pt idx="0">
                  <c:v>0.01</c:v>
                </c:pt>
                <c:pt idx="1">
                  <c:v>4.0000000000000001E-3</c:v>
                </c:pt>
                <c:pt idx="2">
                  <c:v>0.184</c:v>
                </c:pt>
                <c:pt idx="3">
                  <c:v>1.9E-2</c:v>
                </c:pt>
                <c:pt idx="4">
                  <c:v>8.0000000000000002E-3</c:v>
                </c:pt>
                <c:pt idx="5">
                  <c:v>7.6999999999999999E-2</c:v>
                </c:pt>
                <c:pt idx="6">
                  <c:v>0.10299999999999999</c:v>
                </c:pt>
                <c:pt idx="7">
                  <c:v>0.04</c:v>
                </c:pt>
                <c:pt idx="8">
                  <c:v>5.2999999999999999E-2</c:v>
                </c:pt>
                <c:pt idx="9">
                  <c:v>7.4999999999999997E-2</c:v>
                </c:pt>
                <c:pt idx="10">
                  <c:v>2.8000000000000001E-2</c:v>
                </c:pt>
                <c:pt idx="11">
                  <c:v>3.9E-2</c:v>
                </c:pt>
                <c:pt idx="12">
                  <c:v>3.2000000000000001E-2</c:v>
                </c:pt>
                <c:pt idx="13">
                  <c:v>5.5E-2</c:v>
                </c:pt>
                <c:pt idx="14">
                  <c:v>7.0000000000000001E-3</c:v>
                </c:pt>
                <c:pt idx="15">
                  <c:v>2.5999999999999999E-2</c:v>
                </c:pt>
                <c:pt idx="16">
                  <c:v>2.9000000000000001E-2</c:v>
                </c:pt>
                <c:pt idx="17">
                  <c:v>2.1000000000000001E-2</c:v>
                </c:pt>
                <c:pt idx="18">
                  <c:v>0.13</c:v>
                </c:pt>
                <c:pt idx="19">
                  <c:v>1E-3</c:v>
                </c:pt>
                <c:pt idx="20">
                  <c:v>2E-3</c:v>
                </c:pt>
                <c:pt idx="21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56-4372-B971-A133A94E8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9168208"/>
        <c:axId val="752386464"/>
      </c:barChart>
      <c:catAx>
        <c:axId val="86916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386464"/>
        <c:crosses val="autoZero"/>
        <c:auto val="1"/>
        <c:lblAlgn val="ctr"/>
        <c:lblOffset val="100"/>
        <c:noMultiLvlLbl val="0"/>
      </c:catAx>
      <c:valAx>
        <c:axId val="75238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916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Taul1!$A$2:$A$5</c:f>
              <c:strCache>
                <c:ptCount val="4"/>
                <c:pt idx="0">
                  <c:v>alle 10</c:v>
                </c:pt>
                <c:pt idx="1">
                  <c:v>10-49</c:v>
                </c:pt>
                <c:pt idx="2">
                  <c:v>50-249</c:v>
                </c:pt>
                <c:pt idx="3">
                  <c:v>250 tai yli</c:v>
                </c:pt>
              </c:strCache>
            </c:strRef>
          </c:cat>
          <c:val>
            <c:numRef>
              <c:f>Taul1!$B$2:$B$5</c:f>
              <c:numCache>
                <c:formatCode>0%</c:formatCode>
                <c:ptCount val="4"/>
                <c:pt idx="0">
                  <c:v>0.44600000000000001</c:v>
                </c:pt>
                <c:pt idx="1">
                  <c:v>0.36299999999999999</c:v>
                </c:pt>
                <c:pt idx="2">
                  <c:v>0.13500000000000001</c:v>
                </c:pt>
                <c:pt idx="3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8-40A3-983D-62836DC602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2398592"/>
        <c:axId val="336268656"/>
      </c:barChart>
      <c:catAx>
        <c:axId val="75239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36268656"/>
        <c:crosses val="autoZero"/>
        <c:auto val="1"/>
        <c:lblAlgn val="ctr"/>
        <c:lblOffset val="100"/>
        <c:noMultiLvlLbl val="0"/>
      </c:catAx>
      <c:valAx>
        <c:axId val="33626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39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Taul1!$A$2:$A$5</c:f>
              <c:strCache>
                <c:ptCount val="4"/>
                <c:pt idx="0">
                  <c:v>alle 2 miljoonaa euroa</c:v>
                </c:pt>
                <c:pt idx="1">
                  <c:v>2-10 miljoonaa euroa</c:v>
                </c:pt>
                <c:pt idx="2">
                  <c:v>11-49 miljoonaa euroa</c:v>
                </c:pt>
                <c:pt idx="3">
                  <c:v>50 miljoonaa euroa tai enemmän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0.50700000000000001</c:v>
                </c:pt>
                <c:pt idx="1">
                  <c:v>0.29899999999999999</c:v>
                </c:pt>
                <c:pt idx="2">
                  <c:v>0.123</c:v>
                </c:pt>
                <c:pt idx="3">
                  <c:v>7.0999999999999994E-2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2-4601-903E-54C2A53146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0086080"/>
        <c:axId val="553486400"/>
      </c:barChart>
      <c:catAx>
        <c:axId val="72008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53486400"/>
        <c:crosses val="autoZero"/>
        <c:auto val="1"/>
        <c:lblAlgn val="ctr"/>
        <c:lblOffset val="100"/>
        <c:noMultiLvlLbl val="0"/>
      </c:catAx>
      <c:valAx>
        <c:axId val="55348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2008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0.94899999999999995</c:v>
                </c:pt>
                <c:pt idx="1">
                  <c:v>5.0999999999999997E-2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AD-4AF4-80A1-71E7EB4213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5102368"/>
        <c:axId val="2080052192"/>
      </c:barChart>
      <c:catAx>
        <c:axId val="40510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80052192"/>
        <c:crosses val="autoZero"/>
        <c:auto val="1"/>
        <c:lblAlgn val="ctr"/>
        <c:lblOffset val="100"/>
        <c:noMultiLvlLbl val="0"/>
      </c:catAx>
      <c:valAx>
        <c:axId val="208005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510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Ei ole</c:v>
                </c:pt>
                <c:pt idx="1">
                  <c:v>Jonkin verran (&lt;20 %)</c:v>
                </c:pt>
                <c:pt idx="2">
                  <c:v>Paljon (≥20 %)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0.45800000000000002</c:v>
                </c:pt>
                <c:pt idx="1">
                  <c:v>0.33700000000000002</c:v>
                </c:pt>
                <c:pt idx="2">
                  <c:v>0.20599999999999999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A2-43F8-87BC-E29E1FE3E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4823184"/>
        <c:axId val="707254576"/>
      </c:barChart>
      <c:catAx>
        <c:axId val="87482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07254576"/>
        <c:crosses val="autoZero"/>
        <c:auto val="1"/>
        <c:lblAlgn val="ctr"/>
        <c:lblOffset val="100"/>
        <c:noMultiLvlLbl val="0"/>
      </c:catAx>
      <c:valAx>
        <c:axId val="70725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7482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En odota</c:v>
                </c:pt>
                <c:pt idx="1">
                  <c:v>Jonkin verran (&lt;20 %)</c:v>
                </c:pt>
                <c:pt idx="2">
                  <c:v>Paljon (≥20 %)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8.6999999999999994E-2</c:v>
                </c:pt>
                <c:pt idx="1">
                  <c:v>0.47299999999999998</c:v>
                </c:pt>
                <c:pt idx="2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8B-424F-A3C7-9F318448F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3596528"/>
        <c:axId val="404705504"/>
      </c:barChart>
      <c:catAx>
        <c:axId val="74359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4705504"/>
        <c:crosses val="autoZero"/>
        <c:auto val="1"/>
        <c:lblAlgn val="ctr"/>
        <c:lblOffset val="100"/>
        <c:noMultiLvlLbl val="0"/>
      </c:catAx>
      <c:valAx>
        <c:axId val="40470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43596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0.00%</c:formatCode>
                <c:ptCount val="2"/>
                <c:pt idx="0">
                  <c:v>0.24199999999999999</c:v>
                </c:pt>
                <c:pt idx="1">
                  <c:v>0.75800000000000001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09-4D3D-B714-C8E64598F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0090480"/>
        <c:axId val="707252496"/>
      </c:barChart>
      <c:catAx>
        <c:axId val="72009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07252496"/>
        <c:crosses val="autoZero"/>
        <c:auto val="1"/>
        <c:lblAlgn val="ctr"/>
        <c:lblOffset val="100"/>
        <c:noMultiLvlLbl val="0"/>
      </c:catAx>
      <c:valAx>
        <c:axId val="70725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20090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En odota</c:v>
                </c:pt>
                <c:pt idx="1">
                  <c:v>Vähän (&lt;10 henkeä)</c:v>
                </c:pt>
                <c:pt idx="2">
                  <c:v>Paljon (≥10 henkeä)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0.49099999999999999</c:v>
                </c:pt>
                <c:pt idx="1">
                  <c:v>0.35499999999999998</c:v>
                </c:pt>
                <c:pt idx="2">
                  <c:v>0.154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69-4B83-960A-09E0F7FB5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7778720"/>
        <c:axId val="350873328"/>
      </c:barChart>
      <c:catAx>
        <c:axId val="54777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50873328"/>
        <c:crosses val="autoZero"/>
        <c:auto val="1"/>
        <c:lblAlgn val="ctr"/>
        <c:lblOffset val="100"/>
        <c:noMultiLvlLbl val="0"/>
      </c:catAx>
      <c:valAx>
        <c:axId val="35087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47778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F10DF-31C2-431C-AAC7-34B2FD63A9EB}" type="datetimeFigureOut">
              <a:rPr lang="fi-FI" smtClean="0"/>
              <a:t>12.8.2020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DD28F-76A3-495E-A3F8-F907529A78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298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DD28F-76A3-495E-A3F8-F907529A786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031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DD28F-76A3-495E-A3F8-F907529A786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985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DE7CD88-B92D-4BA9-BC99-DC7810744D6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3290CD-885E-41EA-8D79-7C0551A08694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E54903E-5177-4013-9E40-17C53E1BBFB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65C50FE-807D-4C19-84BE-ABFAAC1BC30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804EF45E-4AC3-4CDB-9052-1C958E4B86EC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E52F4A3-4720-4340-A3B8-A2E87F55E4D3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DBC93C50-100C-4401-B047-32F94FEB831C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D2C8AA6C-6316-44D0-84E9-B285EFD44BD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9E000CD-26D7-4A8D-8CAD-AC1F37F3FC43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1A5272D-6631-4249-B596-76B9AA123FF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726389A-2515-4EF0-B8DF-F6ACC7EAA505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D272008-10E4-45D9-AFC0-24DE89F82433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80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harma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1098A3-42E6-4270-B7D5-D982E2B6CEB4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D90DA66-507D-49CB-BC10-C5514A8DF13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F01C24A-62FE-4DE4-A3EF-0E495E0C52C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CA5DD9AE-8EC1-4474-9376-246FB5792F79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1D4E12E-1A12-49BE-9CFA-E5DA1D0488F1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99729A4-250D-4D00-8D64-06587FC98296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4BD15668-2DC9-48D2-861A-450977627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02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DB81928-390E-48BE-870C-39516B7DDC1D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C540E27F-BEFF-4DE6-834D-89751BAD304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3E0AE9E8-3A08-426B-B62C-4D84CDF8784A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50960EC-1855-4BD0-90AE-2DCDD6C83388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EAA5CC2-F372-4707-AACB-98237D265C6D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2E8AEB84-6224-456F-8118-8D7517F44E80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449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pinkk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0CC6801-BE26-4CF3-B326-3F1BF0DA103C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7706696E-6720-4693-AC93-013B266C711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2E941C7E-3458-4E0E-945B-91132AE117F1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51BC2586-4345-4C73-BEF4-4F8CEDE8A921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652D0D68-FC5D-4A94-8D2B-45121308206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CD30A4D-9B54-486F-8C4B-73642DCE7F7C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B9233BAF-7B31-4A6E-BFC6-9DB87D995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773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20B6B173-53A1-4937-8652-BF8B25F5920B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F69A6DFD-4492-40CE-ADE3-E0E5BE3DB4E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8309C0B9-1669-4160-8BB4-AACA8564652A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09A8548A-6A1D-438E-B202-C0EF8576AF63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9D5A24E-3B8E-4B20-A89E-60B414FC3EED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027AF870-6132-4A41-8615-F2F61D4DC46C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178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turkoos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97DD597-896C-46AD-986D-48A349733953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476FF91-EF06-4019-B517-1AA40634804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29DDC19-AE19-40CB-863E-6EFA7C4398B1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BB93C1A-5876-4FDA-A420-D14ADB023241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595E51A-BCCB-4FA2-A536-7B7A42658C5D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A1ECB41E-B16F-4546-BAF2-48EB3082C27F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6A8A4BCF-A8C8-4008-8F8F-A1085A850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78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1A96E41-B5F2-4E44-A346-B03F7DA1FB36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7AC4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89E71436-0703-4132-8A02-A5B1F836498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EBEA5E9B-938C-4975-8854-42ADA3FF7D10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0529679-D0A2-476C-9027-90074A05E28D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62DB3E6B-F276-4D66-A4B1-E030B7923638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5EC5FA66-4CCA-4ED4-A326-2C0BB18E5D2B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402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vihreä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305C540-8F63-42A2-A566-0CB6A5C781D2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7AC4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0D99F00-81C3-4573-9A49-0BC899CFAB5E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2863C29D-C290-4989-986D-27F44B9CB6A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FA675265-85AC-41D7-8634-363EF104B323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B29E3423-C559-4787-BDC4-58ACA9D28BF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E881303-F57C-4DBA-8CAC-CA11ECF32E2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7016B564-D58C-416D-8E89-A1EA96335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875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FC501007-38D6-435D-8950-DBC8D865501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1677939-AB91-41FD-ADD4-2B3CFAEE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EBE3C28-BF5D-46B1-9847-B703B952CA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8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7C515A0-0CCA-473D-BB43-4A659EBA1F1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5A1091F6-F266-45D1-AD3D-B65538CAB0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69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189FB6C7-14B3-4BE6-A871-13133DD5010D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B269640-6E47-47D8-9184-78E77A08C051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A8B589A-F20B-4E9D-9066-8A9F57F3B64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4169014B-E4E5-4992-A9CA-C9ECF290928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403B478-F116-4082-A8E3-A5024FC0B385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0CA271C2-EB24-4910-9AE6-A923F65ED801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642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DE445E77-AADE-42FF-8F54-D51F3399002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1677939-AB91-41FD-ADD4-2B3CFAEE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DC92B06B-6637-4AE6-8C93-6288342C4D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43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(ansiomerk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Kuva 21">
            <a:extLst>
              <a:ext uri="{FF2B5EF4-FFF2-40B4-BE49-F238E27FC236}">
                <a16:creationId xmlns:a16="http://schemas.microsoft.com/office/drawing/2014/main" id="{96088D80-7A46-4A4A-B060-42C9E7103E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B5662E28-938D-48A2-8AA9-70E6CBEDD1B0}"/>
              </a:ext>
            </a:extLst>
          </p:cNvPr>
          <p:cNvSpPr txBox="1"/>
          <p:nvPr userDrawn="1"/>
        </p:nvSpPr>
        <p:spPr>
          <a:xfrm>
            <a:off x="2466498" y="678519"/>
            <a:ext cx="72590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0" b="1">
                <a:solidFill>
                  <a:schemeClr val="bg1"/>
                </a:solidFill>
                <a:latin typeface="+mj-lt"/>
              </a:rPr>
              <a:t>Kiitos!</a:t>
            </a:r>
            <a:endParaRPr lang="en-GB" sz="4000" b="1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36278FD-4CB3-4D95-AB5D-D052293BC9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BCCC97AF-AE92-4C89-B18A-73AE169BF7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43" y="2724394"/>
            <a:ext cx="6112652" cy="641327"/>
          </a:xfrm>
          <a:prstGeom prst="rect">
            <a:avLst/>
          </a:prstGeom>
        </p:spPr>
      </p:pic>
      <p:sp>
        <p:nvSpPr>
          <p:cNvPr id="27" name="Tekstiruutu 26">
            <a:extLst>
              <a:ext uri="{FF2B5EF4-FFF2-40B4-BE49-F238E27FC236}">
                <a16:creationId xmlns:a16="http://schemas.microsoft.com/office/drawing/2014/main" id="{0F6C18D7-A24E-48ED-97EF-44C96324C02E}"/>
              </a:ext>
            </a:extLst>
          </p:cNvPr>
          <p:cNvSpPr txBox="1"/>
          <p:nvPr userDrawn="1"/>
        </p:nvSpPr>
        <p:spPr>
          <a:xfrm>
            <a:off x="2777812" y="3487154"/>
            <a:ext cx="689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spc="300">
                <a:solidFill>
                  <a:schemeClr val="bg1"/>
                </a:solidFill>
                <a:latin typeface="+mj-lt"/>
              </a:rPr>
              <a:t>AJAN KESTÄVÄ TAPA PALKITA</a:t>
            </a:r>
            <a:endParaRPr lang="en-GB" sz="2400" b="1" spc="3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1A1508C-1AEF-4E3C-9114-D0166761B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16143" y="4544668"/>
            <a:ext cx="5359713" cy="461666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B31DD6C0-09B8-42DA-A6BD-07227D66C0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16142" y="5056345"/>
            <a:ext cx="5359713" cy="120108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titteli</a:t>
            </a:r>
          </a:p>
          <a:p>
            <a:pPr lvl="0"/>
            <a:r>
              <a:rPr lang="fi-FI"/>
              <a:t>yhteystiedot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98CF702-6637-4B27-ABC3-22B7238F0D60}"/>
              </a:ext>
            </a:extLst>
          </p:cNvPr>
          <p:cNvSpPr txBox="1"/>
          <p:nvPr userDrawn="1"/>
        </p:nvSpPr>
        <p:spPr>
          <a:xfrm>
            <a:off x="2484475" y="6382520"/>
            <a:ext cx="689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spc="0">
                <a:solidFill>
                  <a:schemeClr val="bg1"/>
                </a:solidFill>
                <a:latin typeface="+mj-lt"/>
              </a:rPr>
              <a:t>kauppakamari.fi  |  ansiomerkit.fi</a:t>
            </a:r>
            <a:endParaRPr lang="en-GB" sz="2400" b="1" spc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1691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222860E-EAF0-425C-8A71-043031439B60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B6153F8-BE90-4805-BAF3-8A5FDA7F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080FCF2-922F-4908-85A2-E8435AE22C32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B6BA55B6-F35D-4D0E-A8D0-F938CD8C9E02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3C360AF-EB2C-41C8-ACA9-3E233A3054B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25FFA4F-A116-4BDB-8526-1860D4BF108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2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781173-786A-4CC0-B39B-9186C8CBC768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E3D1351-E6C1-4E99-8176-9B9DA5113629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58CBAB45-8625-4F55-8147-8E64B9F1B6A4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450F766-35A2-4145-B171-EFB816932955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EC3F83A-52EF-4475-A945-540F6B7BD919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070F98C-C34E-45C6-8913-467F2FEF67E0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0395E46-11EC-4790-B047-9DABE6B1D39E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1E7A747-61FE-49EF-999B-636A00EFA3D5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DFBE729-C6D1-4CB0-87D2-0C6070E50C38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CC3CD9B-7F13-4109-81D6-CAA14EAABA2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BADB3AD-15BA-4906-858A-01B8FC3C72FA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BB6D0B4-EEE5-4563-A736-44749921A157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6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8CEE58B3-7A29-40B4-93F6-C0ABC4E05D0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B2C448-3632-4C39-82ED-5E139C33AA02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C0969D-F665-4DDB-8B61-F45B5A8AE28F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6019A3D-D3D1-4EB9-B740-B3426BD9E60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A81B1841-D940-4549-B41B-09AEDB67635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C9895F0C-845F-42CB-97FF-CDDC86770B5F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75EAEEF3-A41F-42B5-8927-981DADC15CD3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077E766C-A697-4578-97AE-56AD9972C3CA}"/>
              </a:ext>
            </a:extLst>
          </p:cNvPr>
          <p:cNvGrpSpPr/>
          <p:nvPr/>
        </p:nvGrpSpPr>
        <p:grpSpPr>
          <a:xfrm>
            <a:off x="0" y="5988323"/>
            <a:ext cx="6152321" cy="248481"/>
            <a:chOff x="0" y="5988323"/>
            <a:chExt cx="6152321" cy="248481"/>
          </a:xfrm>
          <a:solidFill>
            <a:schemeClr val="accent1"/>
          </a:solidFill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C63702AF-0CBF-49A7-82EB-E1D4AC74A805}"/>
                </a:ext>
              </a:extLst>
            </p:cNvPr>
            <p:cNvSpPr/>
            <p:nvPr/>
          </p:nvSpPr>
          <p:spPr>
            <a:xfrm>
              <a:off x="0" y="5988325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59AFAD2-1AA9-4115-8AF2-F0FEA057BCD4}"/>
                </a:ext>
              </a:extLst>
            </p:cNvPr>
            <p:cNvSpPr/>
            <p:nvPr/>
          </p:nvSpPr>
          <p:spPr>
            <a:xfrm>
              <a:off x="1712843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F6A2F75-4DA5-457C-A5AC-27D5988F7F54}"/>
                </a:ext>
              </a:extLst>
            </p:cNvPr>
            <p:cNvSpPr/>
            <p:nvPr/>
          </p:nvSpPr>
          <p:spPr>
            <a:xfrm>
              <a:off x="3425686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B6B975E6-7F87-4907-B1E3-535E1D7E8AEE}"/>
                </a:ext>
              </a:extLst>
            </p:cNvPr>
            <p:cNvSpPr/>
            <p:nvPr/>
          </p:nvSpPr>
          <p:spPr>
            <a:xfrm>
              <a:off x="5138529" y="5988323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39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6448F3D0-FA8B-49E4-AA9D-5CB26D5D5EDD}"/>
              </a:ext>
            </a:extLst>
          </p:cNvPr>
          <p:cNvSpPr/>
          <p:nvPr/>
        </p:nvSpPr>
        <p:spPr>
          <a:xfrm>
            <a:off x="0" y="-34724"/>
            <a:ext cx="12192000" cy="4351338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E205174-6D65-410B-A141-AFBD9A4F5B4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7189401-CD3F-48D3-93A0-A18C69575826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CEE411C-84F4-4DAF-9022-09777F2A163B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14D11D-4234-4422-B456-52CB02F97BE0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C02746F-09B5-4C57-B92E-065DBCDB1FAF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A8A899F-1C47-46F9-AAF3-C8B61CAD7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55800"/>
            <a:ext cx="10515600" cy="423665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0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kelitain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55CDE10-4E0E-49A7-A54E-D2F5D716A6C5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3C1FAB8D-618C-4114-866C-ABF24E36696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87C17A-7933-4D9D-92AB-CF9307A68E93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A552B3F8-3754-413F-9FE2-38647D8AABE4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0D6388E-0238-4237-8D46-A2BA2536474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060EFE-9C0C-4076-A61C-760E0788E5DB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88375F5D-B6E2-4563-80C1-28CA7D2AC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0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>
            <a:extLst>
              <a:ext uri="{FF2B5EF4-FFF2-40B4-BE49-F238E27FC236}">
                <a16:creationId xmlns:a16="http://schemas.microsoft.com/office/drawing/2014/main" id="{49036310-C1D2-4216-8B9B-5CB6DC8E0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</a:t>
            </a:r>
            <a:r>
              <a:rPr lang="fi-FI" altLang="en-US" err="1"/>
              <a:t>ots</a:t>
            </a:r>
            <a:r>
              <a:rPr lang="fi-FI" altLang="en-US"/>
              <a:t>. </a:t>
            </a:r>
            <a:r>
              <a:rPr lang="fi-FI" altLang="en-US" err="1"/>
              <a:t>perustyyl</a:t>
            </a:r>
            <a:r>
              <a:rPr lang="fi-FI" altLang="en-US"/>
              <a:t>. </a:t>
            </a:r>
            <a:r>
              <a:rPr lang="fi-FI" altLang="en-US" err="1"/>
              <a:t>napsautt</a:t>
            </a:r>
            <a:r>
              <a:rPr lang="fi-FI" altLang="en-US"/>
              <a:t>.</a:t>
            </a:r>
            <a:endParaRPr lang="en-GB" altLang="en-US"/>
          </a:p>
        </p:txBody>
      </p:sp>
      <p:pic>
        <p:nvPicPr>
          <p:cNvPr id="2052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306F86D4-4066-47FC-924A-8458607AA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A5C53D7A-07F7-41A1-819B-900C91183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tekstin perustyylejä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41" r:id="rId2"/>
    <p:sldLayoutId id="2147483842" r:id="rId3"/>
    <p:sldLayoutId id="2147483846" r:id="rId4"/>
    <p:sldLayoutId id="2147483848" r:id="rId5"/>
    <p:sldLayoutId id="2147483851" r:id="rId6"/>
    <p:sldLayoutId id="2147483854" r:id="rId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>
            <a:extLst>
              <a:ext uri="{FF2B5EF4-FFF2-40B4-BE49-F238E27FC236}">
                <a16:creationId xmlns:a16="http://schemas.microsoft.com/office/drawing/2014/main" id="{47869722-03E9-4761-AB26-7215E66D1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3075" name="Tekstin paikkamerkki 2">
            <a:extLst>
              <a:ext uri="{FF2B5EF4-FFF2-40B4-BE49-F238E27FC236}">
                <a16:creationId xmlns:a16="http://schemas.microsoft.com/office/drawing/2014/main" id="{75293C33-07C1-4988-88C3-C73296A20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tekstin perustyylejä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endParaRPr lang="en-GB" altLang="en-US"/>
          </a:p>
        </p:txBody>
      </p:sp>
      <p:pic>
        <p:nvPicPr>
          <p:cNvPr id="3076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B78CAC1C-0D0B-456A-9974-2D454D318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5" r:id="rId2"/>
    <p:sldLayoutId id="2147483819" r:id="rId3"/>
    <p:sldLayoutId id="2147483818" r:id="rId4"/>
    <p:sldLayoutId id="2147483850" r:id="rId5"/>
    <p:sldLayoutId id="2147483849" r:id="rId6"/>
    <p:sldLayoutId id="2147483853" r:id="rId7"/>
    <p:sldLayoutId id="2147483852" r:id="rId8"/>
    <p:sldLayoutId id="2147483855" r:id="rId9"/>
    <p:sldLayoutId id="2147483856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on paikkamerkki 1">
            <a:extLst>
              <a:ext uri="{FF2B5EF4-FFF2-40B4-BE49-F238E27FC236}">
                <a16:creationId xmlns:a16="http://schemas.microsoft.com/office/drawing/2014/main" id="{4AB3B488-870E-47B6-9953-5C7F9BEB7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7171" name="Tekstin paikkamerkki 2">
            <a:extLst>
              <a:ext uri="{FF2B5EF4-FFF2-40B4-BE49-F238E27FC236}">
                <a16:creationId xmlns:a16="http://schemas.microsoft.com/office/drawing/2014/main" id="{CD5D0502-750A-4BE6-A335-CFB580D51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tekstin perustyylejä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endParaRPr lang="en-GB" altLang="en-US"/>
          </a:p>
        </p:txBody>
      </p:sp>
      <p:pic>
        <p:nvPicPr>
          <p:cNvPr id="7172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D8DFD9F9-3627-4C37-885E-86D75F99E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5" r:id="rId2"/>
    <p:sldLayoutId id="2147483847" r:id="rId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on paikkamerkki 1">
            <a:extLst>
              <a:ext uri="{FF2B5EF4-FFF2-40B4-BE49-F238E27FC236}">
                <a16:creationId xmlns:a16="http://schemas.microsoft.com/office/drawing/2014/main" id="{EB57CFD1-DE27-486E-A28D-988D7D753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</a:t>
            </a:r>
            <a:r>
              <a:rPr lang="fi-FI" altLang="en-US" err="1"/>
              <a:t>ots</a:t>
            </a:r>
            <a:r>
              <a:rPr lang="fi-FI" altLang="en-US"/>
              <a:t>. </a:t>
            </a:r>
            <a:r>
              <a:rPr lang="fi-FI" altLang="en-US" err="1"/>
              <a:t>perustyyl</a:t>
            </a:r>
            <a:r>
              <a:rPr lang="fi-FI" altLang="en-US"/>
              <a:t>. </a:t>
            </a:r>
            <a:r>
              <a:rPr lang="fi-FI" altLang="en-US" err="1"/>
              <a:t>napsautt</a:t>
            </a:r>
            <a:r>
              <a:rPr lang="fi-FI" altLang="en-US"/>
              <a:t>.</a:t>
            </a:r>
            <a:endParaRPr lang="en-GB" altLang="en-US"/>
          </a:p>
        </p:txBody>
      </p:sp>
      <p:sp>
        <p:nvSpPr>
          <p:cNvPr id="10243" name="Tekstin paikkamerkki 2">
            <a:extLst>
              <a:ext uri="{FF2B5EF4-FFF2-40B4-BE49-F238E27FC236}">
                <a16:creationId xmlns:a16="http://schemas.microsoft.com/office/drawing/2014/main" id="{57B7EE03-4EB6-40AA-8639-428920B6E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tekstin perustyylejä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endParaRPr lang="en-GB" altLang="en-US"/>
          </a:p>
        </p:txBody>
      </p:sp>
      <p:pic>
        <p:nvPicPr>
          <p:cNvPr id="10244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362565F8-5988-49F8-9B74-40E09E075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8D8E44-4385-40D1-A74A-F4A9E0950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r>
              <a:rPr lang="en-GB" err="1"/>
              <a:t>Kauppakamarien</a:t>
            </a:r>
            <a:r>
              <a:rPr lang="en-GB"/>
              <a:t> </a:t>
            </a:r>
            <a:r>
              <a:rPr lang="en-GB" err="1"/>
              <a:t>kysely</a:t>
            </a:r>
            <a:r>
              <a:rPr lang="en-GB"/>
              <a:t> </a:t>
            </a:r>
            <a:r>
              <a:rPr lang="en-GB" err="1"/>
              <a:t>koronaviruksen</a:t>
            </a:r>
            <a:r>
              <a:rPr lang="en-GB"/>
              <a:t> </a:t>
            </a:r>
            <a:r>
              <a:rPr lang="en-GB" err="1"/>
              <a:t>vaikutuksista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BE82DA1-0F8F-42C8-B3A0-0A88C7D5A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err="1"/>
              <a:t>Julkaisuvapaa</a:t>
            </a:r>
            <a:r>
              <a:rPr lang="en-GB"/>
              <a:t> 18.3. </a:t>
            </a:r>
            <a:r>
              <a:rPr lang="en-GB" err="1"/>
              <a:t>klo</a:t>
            </a:r>
            <a:r>
              <a:rPr lang="en-GB"/>
              <a:t> 00.01</a:t>
            </a:r>
          </a:p>
        </p:txBody>
      </p:sp>
    </p:spTree>
    <p:extLst>
      <p:ext uri="{BB962C8B-B14F-4D97-AF65-F5344CB8AC3E}">
        <p14:creationId xmlns:p14="http://schemas.microsoft.com/office/powerpoint/2010/main" val="66027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877E35-1F0F-4E77-BE77-938F584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Yhteenveto (2/2)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982D3B-45E5-4BA3-A138-7E83A7CA7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Liki neljännes yrityksistä ovat kutsuneet YT-neuvottelut tai antaneet lomautusvaroituksen</a:t>
            </a:r>
          </a:p>
          <a:p>
            <a:r>
              <a:rPr lang="fi-FI"/>
              <a:t>Yli puolet yrityksistä lomauttaa tai irtisanoo henkilöstöä seuraavan kahden kuukauden aikana</a:t>
            </a:r>
          </a:p>
          <a:p>
            <a:pPr lvl="1"/>
            <a:r>
              <a:rPr lang="fi-FI"/>
              <a:t>Noin 15 prosenttia yrityksistä ison osan (≥10) henkilöstöstä</a:t>
            </a:r>
          </a:p>
          <a:p>
            <a:r>
              <a:rPr lang="fi-FI"/>
              <a:t>Noin 30 prosentilla yrityksistä konkurssin riski on noussut merkittävästi</a:t>
            </a:r>
          </a:p>
        </p:txBody>
      </p:sp>
    </p:spTree>
    <p:extLst>
      <p:ext uri="{BB962C8B-B14F-4D97-AF65-F5344CB8AC3E}">
        <p14:creationId xmlns:p14="http://schemas.microsoft.com/office/powerpoint/2010/main" val="1539908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E8F118-B931-40B2-A0C6-451006B9EB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Kauppakamarien jäsenyritysten nykytila ja odotukset tulevasta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A19F2C7-E054-41F2-AA68-641C239201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9983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54FA70-C991-4EDD-B2A4-2C65911F4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Onko tai tuleeko koronavirus vaikuttamaan yrityksesi toimintaan?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0A98C82-AC21-4AC5-B457-8B52C34E29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733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9147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80F55-03CA-4DA6-BD8E-1B4088FF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Onko koronavirusepidemia vaikuttanut liikevaihtoosi negatiivisesti?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49CDAD5-3A2D-43B8-A1FE-0F830CE6F2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8833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6051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3B4B7-A34E-4DFA-85B4-9C7AFC30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0"/>
              <a:t>Odotatko koronavirusepidemian vaikuttavan liikevaihtoosi negatiivisesti seuraavan 2 kuukauden aikana?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C6CE9A5-32F7-421C-A23C-47DAE8CA2B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1844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913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7286B-B9BF-40CA-9E47-B85D82AA0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Oletteko kutsuneet YT-neuvottelut tai antaneet lomautusvaroituksen?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EA33AD9-476B-4F4A-BE9D-603A680681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9430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8283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3B4B7-A34E-4DFA-85B4-9C7AFC30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0"/>
              <a:t>Odotatko yrityksesi lomauttavan tai irtisanovan henkilökuntaa koronavirusepidemian vuoksi seuraavan kahden kuukauden aikana?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5F2AD0D-68D0-4CFD-ACC0-74F1CDC1F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9929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2145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80F55-03CA-4DA6-BD8E-1B4088FF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Onko yrityksesi konkurssin riski noussut merkittävästi koronavirusepidemian takia?</a:t>
            </a:r>
            <a:endParaRPr 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F3A7B9D-09E0-4BAE-B6E0-A6B830136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4613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9973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3B4B7-A34E-4DFA-85B4-9C7AFC30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Mitkä toimenpiteet auttaisivat yrityksesi tilannetta juuri nyt? (1/2)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56044B-CC07-482B-8F86-AAAC29438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i="1"/>
              <a:t>”Verottajan, työeläkevakuutuslaitosten yms. maksuaikoja pitäisi venyttää”</a:t>
            </a:r>
          </a:p>
          <a:p>
            <a:r>
              <a:rPr lang="fi-FI" i="1"/>
              <a:t>”Kassavirta romahtaa, kun asiakkaat (ymmärrettävästi) jäävät kotiin.”</a:t>
            </a:r>
          </a:p>
          <a:p>
            <a:r>
              <a:rPr lang="fi-FI" i="1"/>
              <a:t>”Tarvitsemme väliaikaisia, nopeita rahoitusinstrumentteja, jotta vältymme kassakriisiltä.”</a:t>
            </a:r>
          </a:p>
          <a:p>
            <a:r>
              <a:rPr lang="fi-FI" i="1"/>
              <a:t>”Lomautukset eivät riitä, että niillä selvitään tämän yli.”</a:t>
            </a:r>
          </a:p>
          <a:p>
            <a:r>
              <a:rPr lang="fi-FI" i="1"/>
              <a:t>”Selkeä tiedottaminen ja yksiselitteiset, vaikuttavat, toimenpiteet viranomaisilta.”</a:t>
            </a:r>
          </a:p>
        </p:txBody>
      </p:sp>
    </p:spTree>
    <p:extLst>
      <p:ext uri="{BB962C8B-B14F-4D97-AF65-F5344CB8AC3E}">
        <p14:creationId xmlns:p14="http://schemas.microsoft.com/office/powerpoint/2010/main" val="1844600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3B4B7-A34E-4DFA-85B4-9C7AFC30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0"/>
              <a:t>Mitkä toimenpiteet auttaisivat yrityksesi tilannetta juuri nyt? (2/2)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56044B-CC07-482B-8F86-AAAC29438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i="1"/>
              <a:t>”Hallituksen pikaiset tukitoimet ravintola-alalle erittäin tärkeitä. Liikevaihdosta sulanut 80%.”</a:t>
            </a:r>
          </a:p>
          <a:p>
            <a:r>
              <a:rPr lang="fi-FI" i="1"/>
              <a:t>”Nopeutetut menettelyt lomautusten kanssa”</a:t>
            </a:r>
          </a:p>
          <a:p>
            <a:r>
              <a:rPr lang="fi-FI" i="1"/>
              <a:t>”Rahoituksen saaminen, että saisi hoidettua kaikki kiinteät kulut.”</a:t>
            </a:r>
          </a:p>
          <a:p>
            <a:r>
              <a:rPr lang="fi-FI" i="1"/>
              <a:t>”Tilanne on meillä vielä vakaa ja tilauskantaa on hyvin. Koulujen ja päivähoidon sulkemisesta aiheutuu ongelmia henkilöstölle.”</a:t>
            </a:r>
          </a:p>
          <a:p>
            <a:r>
              <a:rPr lang="fi-FI" i="1"/>
              <a:t>”Työnantajalla on liian suuri taakka tällä hetkellä sairaspoissaolon aihetuvista kuluista.”</a:t>
            </a:r>
          </a:p>
          <a:p>
            <a:r>
              <a:rPr lang="fi-FI" i="1"/>
              <a:t>” Liiketilavuokrien pudottaminen.”</a:t>
            </a:r>
          </a:p>
          <a:p>
            <a:endParaRPr lang="fi-FI" i="1"/>
          </a:p>
        </p:txBody>
      </p:sp>
    </p:spTree>
    <p:extLst>
      <p:ext uri="{BB962C8B-B14F-4D97-AF65-F5344CB8AC3E}">
        <p14:creationId xmlns:p14="http://schemas.microsoft.com/office/powerpoint/2010/main" val="129072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8CA872-C596-4AF0-86A3-25B39C4306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Taustatiedot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4A61A0C-5363-407E-9B05-CC906F1B64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9994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12D149-15A7-40E6-BBE7-4B80661CD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Lisätietoja: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A3D0FFB-7A9D-43DF-8098-BCA402A102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Toimitusjohtaja Juho Romakkaniemi, 040-0505269</a:t>
            </a:r>
          </a:p>
          <a:p>
            <a:r>
              <a:rPr lang="fi-FI"/>
              <a:t>Pääekonomisti Mauri Kotamäki, 044-5854298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435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FDD8A3-64DC-47E8-BC10-E33934BA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Tavoite ja ajankohta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4F3733-B7CE-45A8-932B-601F039ED8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/>
              <a:t>Tavoite kartoittaa kauppakamarien jäsenyritysten nykytilannetta sekä lähitulevaisuuden odotuksia</a:t>
            </a:r>
          </a:p>
          <a:p>
            <a:endParaRPr lang="fi-FI"/>
          </a:p>
          <a:p>
            <a:r>
              <a:rPr lang="fi-FI"/>
              <a:t>Kysely toteutettu 16.3.-17.3. (vastausaikaa vähän yli vuorokausi)</a:t>
            </a:r>
          </a:p>
          <a:p>
            <a:r>
              <a:rPr lang="fi-FI"/>
              <a:t>Vastaajia 3814</a:t>
            </a:r>
          </a:p>
          <a:p>
            <a:r>
              <a:rPr lang="fi-FI"/>
              <a:t>Kysymyksiä:</a:t>
            </a:r>
          </a:p>
          <a:p>
            <a:pPr lvl="1"/>
            <a:r>
              <a:rPr lang="fi-FI"/>
              <a:t>Neljä taustoittavaa</a:t>
            </a:r>
          </a:p>
          <a:p>
            <a:pPr lvl="1"/>
            <a:r>
              <a:rPr lang="fi-FI"/>
              <a:t>Kahdeksan asiakysymystä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363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33F060-A866-4124-B6F8-A515309A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Kauppakamarin jäsenyys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C101F2E-F5AA-42D9-9E03-4B5DE7072E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4232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9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0B50C6B-18C8-4289-9150-617C92EC9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Toimiala (TOL2008)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F02E4BB-E62A-442F-BFA2-536C4C13B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252531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815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80F55-03CA-4DA6-BD8E-1B4088FF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Henkilöstömäärä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15B6E9E-0DDB-4666-802C-BF2119488C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0470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310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8289E6-9E86-4519-94D2-B959AC4BB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Vuosiliikevaihto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AD031016-7D09-4298-9B15-D1C2425428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7582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565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8E466D-6A8B-4898-8F38-4232DE6424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Yhteenveto kysymyksistä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06C80B5-DD6A-444D-A742-A9B65BB346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577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4615BD-3AD1-4F89-B503-BB5C021A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Yhteenveto (1/2)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FF1B0F-64BE-4FD9-BB40-ACB9142CF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Koronavirus vaikuttaa tai tulee vaikuttamaan koko yrityskenttään</a:t>
            </a:r>
          </a:p>
          <a:p>
            <a:pPr lvl="1"/>
            <a:r>
              <a:rPr lang="fi-FI"/>
              <a:t>95 % vastaa kyllä kysymykseen ”Onko tai tuleeko koronavirus vaikuttamaan yrityksesi toimintaan?”</a:t>
            </a:r>
          </a:p>
          <a:p>
            <a:r>
              <a:rPr lang="fi-FI"/>
              <a:t>Yli puolet (54 %) vastaa, että koronavirusepidemia </a:t>
            </a:r>
            <a:r>
              <a:rPr lang="fi-FI" b="1"/>
              <a:t>on vaikuttanut</a:t>
            </a:r>
            <a:r>
              <a:rPr lang="fi-FI"/>
              <a:t> liikevaihtoon negatiivisesti</a:t>
            </a:r>
          </a:p>
          <a:p>
            <a:pPr lvl="1"/>
            <a:r>
              <a:rPr lang="fi-FI"/>
              <a:t>Viidenneksen mukaan vaikutus on suuri</a:t>
            </a:r>
          </a:p>
          <a:p>
            <a:r>
              <a:rPr lang="fi-FI"/>
              <a:t>Melkein kaikki (~90 %) vastaa, että koronavirusepidemia </a:t>
            </a:r>
            <a:r>
              <a:rPr lang="fi-FI" b="1"/>
              <a:t>tulee vaikuttamaan </a:t>
            </a:r>
            <a:r>
              <a:rPr lang="fi-FI"/>
              <a:t>liikevaihtoon negatiivisesti seuraavan kahden kuukauden aikana</a:t>
            </a:r>
          </a:p>
          <a:p>
            <a:pPr lvl="1"/>
            <a:r>
              <a:rPr lang="fi-FI"/>
              <a:t>Liki 44 prosentin mukaan vaikutus on suuri</a:t>
            </a:r>
          </a:p>
          <a:p>
            <a:pPr lvl="1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6949468"/>
      </p:ext>
    </p:extLst>
  </p:cSld>
  <p:clrMapOvr>
    <a:masterClrMapping/>
  </p:clrMapOvr>
</p:sld>
</file>

<file path=ppt/theme/theme1.xml><?xml version="1.0" encoding="utf-8"?>
<a:theme xmlns:a="http://schemas.openxmlformats.org/drawingml/2006/main" name="Otsikkodia">
  <a:themeElements>
    <a:clrScheme name="Keskuskauppakamari 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61E"/>
      </a:accent1>
      <a:accent2>
        <a:srgbClr val="C6C6C6"/>
      </a:accent2>
      <a:accent3>
        <a:srgbClr val="002663"/>
      </a:accent3>
      <a:accent4>
        <a:srgbClr val="F94F8E"/>
      </a:accent4>
      <a:accent5>
        <a:srgbClr val="4F2170"/>
      </a:accent5>
      <a:accent6>
        <a:srgbClr val="77CDCB"/>
      </a:accent6>
      <a:hlink>
        <a:srgbClr val="000000"/>
      </a:hlink>
      <a:folHlink>
        <a:srgbClr val="000000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38D6EB16-3B29-4AAF-A615-CD72BC1E1977}" vid="{E53CF332-F3E9-4002-A7FD-CF04EB7FB9F1}"/>
    </a:ext>
  </a:extLst>
</a:theme>
</file>

<file path=ppt/theme/theme2.xml><?xml version="1.0" encoding="utf-8"?>
<a:theme xmlns:a="http://schemas.openxmlformats.org/drawingml/2006/main" name="Sisältö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38D6EB16-3B29-4AAF-A615-CD72BC1E1977}" vid="{15C7C4B3-13DB-4969-9C53-A058F11A4D99}"/>
    </a:ext>
  </a:extLst>
</a:theme>
</file>

<file path=ppt/theme/theme3.xml><?xml version="1.0" encoding="utf-8"?>
<a:theme xmlns:a="http://schemas.openxmlformats.org/drawingml/2006/main" name="Sisältödia yksivärin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38D6EB16-3B29-4AAF-A615-CD72BC1E1977}" vid="{649BD7B0-347D-48DB-BAC5-A029A57FB064}"/>
    </a:ext>
  </a:extLst>
</a:theme>
</file>

<file path=ppt/theme/theme4.xml><?xml version="1.0" encoding="utf-8"?>
<a:theme xmlns:a="http://schemas.openxmlformats.org/drawingml/2006/main" name="Lopet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38D6EB16-3B29-4AAF-A615-CD72BC1E1977}" vid="{53F5191B-3E1E-4BF2-B888-62B5C3F3BFB9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41F3A54ADD6A847B8C835DD3EECF3C1" ma:contentTypeVersion="10" ma:contentTypeDescription="Luo uusi asiakirja." ma:contentTypeScope="" ma:versionID="ba95ab530b7094557ac6bad05285fa15">
  <xsd:schema xmlns:xsd="http://www.w3.org/2001/XMLSchema" xmlns:xs="http://www.w3.org/2001/XMLSchema" xmlns:p="http://schemas.microsoft.com/office/2006/metadata/properties" xmlns:ns3="7afcfd1f-adc8-47a2-b53c-5af8a7ddcaa3" xmlns:ns4="4fb87332-1e5f-435d-81fa-ae95667597f0" targetNamespace="http://schemas.microsoft.com/office/2006/metadata/properties" ma:root="true" ma:fieldsID="1c8743b92a14160df103850304e11283" ns3:_="" ns4:_="">
    <xsd:import namespace="7afcfd1f-adc8-47a2-b53c-5af8a7ddcaa3"/>
    <xsd:import namespace="4fb87332-1e5f-435d-81fa-ae95667597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cfd1f-adc8-47a2-b53c-5af8a7ddca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87332-1e5f-435d-81fa-ae95667597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252A25-74F8-48DA-B20F-A289B21774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9DAA8-FAE6-4660-9607-B60F6A730F19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fb87332-1e5f-435d-81fa-ae95667597f0"/>
    <ds:schemaRef ds:uri="7afcfd1f-adc8-47a2-b53c-5af8a7ddcaa3"/>
  </ds:schemaRefs>
</ds:datastoreItem>
</file>

<file path=customXml/itemProps3.xml><?xml version="1.0" encoding="utf-8"?>
<ds:datastoreItem xmlns:ds="http://schemas.openxmlformats.org/officeDocument/2006/customXml" ds:itemID="{E5DDE577-D349-419C-B000-B69DA5690F21}">
  <ds:schemaRefs>
    <ds:schemaRef ds:uri="4fb87332-1e5f-435d-81fa-ae95667597f0"/>
    <ds:schemaRef ds:uri="7afcfd1f-adc8-47a2-b53c-5af8a7ddca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K3_uusi_pohja</Template>
  <TotalTime>0</TotalTime>
  <Words>376</Words>
  <Application>Microsoft Office PowerPoint</Application>
  <PresentationFormat>Laajakuva</PresentationFormat>
  <Paragraphs>53</Paragraphs>
  <Slides>20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20</vt:i4>
      </vt:variant>
    </vt:vector>
  </HeadingPairs>
  <TitlesOfParts>
    <vt:vector size="28" baseType="lpstr">
      <vt:lpstr>Arial</vt:lpstr>
      <vt:lpstr>Calibri</vt:lpstr>
      <vt:lpstr>Myriad Pro</vt:lpstr>
      <vt:lpstr>Myriad Pro Light</vt:lpstr>
      <vt:lpstr>Otsikkodia</vt:lpstr>
      <vt:lpstr>Sisältödia</vt:lpstr>
      <vt:lpstr>Sisältödia yksivärinen</vt:lpstr>
      <vt:lpstr>Lopetus</vt:lpstr>
      <vt:lpstr>Kauppakamarien kysely koronaviruksen vaikutuksista</vt:lpstr>
      <vt:lpstr>Taustatiedot</vt:lpstr>
      <vt:lpstr>Tavoite ja ajankohta</vt:lpstr>
      <vt:lpstr>Kauppakamarin jäsenyys</vt:lpstr>
      <vt:lpstr>Toimiala (TOL2008)</vt:lpstr>
      <vt:lpstr>Henkilöstömäärä</vt:lpstr>
      <vt:lpstr>Vuosiliikevaihto</vt:lpstr>
      <vt:lpstr>Yhteenveto kysymyksistä</vt:lpstr>
      <vt:lpstr>Yhteenveto (1/2)</vt:lpstr>
      <vt:lpstr>Yhteenveto (2/2)</vt:lpstr>
      <vt:lpstr>Kauppakamarien jäsenyritysten nykytila ja odotukset tulevasta</vt:lpstr>
      <vt:lpstr>Onko tai tuleeko koronavirus vaikuttamaan yrityksesi toimintaan?</vt:lpstr>
      <vt:lpstr>Onko koronavirusepidemia vaikuttanut liikevaihtoosi negatiivisesti?</vt:lpstr>
      <vt:lpstr>Odotatko koronavirusepidemian vaikuttavan liikevaihtoosi negatiivisesti seuraavan 2 kuukauden aikana?</vt:lpstr>
      <vt:lpstr>Oletteko kutsuneet YT-neuvottelut tai antaneet lomautusvaroituksen?</vt:lpstr>
      <vt:lpstr>Odotatko yrityksesi lomauttavan tai irtisanovan henkilökuntaa koronavirusepidemian vuoksi seuraavan kahden kuukauden aikana?</vt:lpstr>
      <vt:lpstr>Onko yrityksesi konkurssin riski noussut merkittävästi koronavirusepidemian takia?</vt:lpstr>
      <vt:lpstr>Mitkä toimenpiteet auttaisivat yrityksesi tilannetta juuri nyt? (1/2)</vt:lpstr>
      <vt:lpstr>Mitkä toimenpiteet auttaisivat yrityksesi tilannetta juuri nyt? (2/2)</vt:lpstr>
      <vt:lpstr>Lisätietoja: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Mauri Kotamäki</dc:creator>
  <cp:lastModifiedBy>Anna Yli-Saunamäki</cp:lastModifiedBy>
  <cp:revision>1</cp:revision>
  <dcterms:created xsi:type="dcterms:W3CDTF">2018-12-03T08:03:41Z</dcterms:created>
  <dcterms:modified xsi:type="dcterms:W3CDTF">2020-08-12T12:09:09Z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0x010100541F3A54ADD6A847B8C835DD3EECF3C1</vt:lpwstr>
  </property>
</Properties>
</file>