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23"/>
  </p:notesMasterIdLst>
  <p:handoutMasterIdLst>
    <p:handoutMasterId r:id="rId24"/>
  </p:handoutMasterIdLst>
  <p:sldIdLst>
    <p:sldId id="259" r:id="rId5"/>
    <p:sldId id="287" r:id="rId6"/>
    <p:sldId id="298" r:id="rId7"/>
    <p:sldId id="299" r:id="rId8"/>
    <p:sldId id="300" r:id="rId9"/>
    <p:sldId id="301" r:id="rId10"/>
    <p:sldId id="292" r:id="rId11"/>
    <p:sldId id="293" r:id="rId12"/>
    <p:sldId id="294" r:id="rId13"/>
    <p:sldId id="295" r:id="rId14"/>
    <p:sldId id="296" r:id="rId15"/>
    <p:sldId id="297" r:id="rId16"/>
    <p:sldId id="302" r:id="rId17"/>
    <p:sldId id="303" r:id="rId18"/>
    <p:sldId id="304" r:id="rId19"/>
    <p:sldId id="305" r:id="rId20"/>
    <p:sldId id="306" r:id="rId21"/>
    <p:sldId id="285" r:id="rId2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0.0%</c:formatCode>
                <c:ptCount val="2"/>
                <c:pt idx="0">
                  <c:v>0.20799999999999999</c:v>
                </c:pt>
                <c:pt idx="1">
                  <c:v>0.79200000000000004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0.0%</c:formatCode>
                <c:ptCount val="2"/>
                <c:pt idx="0">
                  <c:v>0.22900000000000001</c:v>
                </c:pt>
                <c:pt idx="1">
                  <c:v>0.77100000000000002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Taul1!$A$2:$A$20</c:f>
              <c:strCache>
                <c:ptCount val="19"/>
                <c:pt idx="0">
                  <c:v>Ålands handelskammare</c:v>
                </c:pt>
                <c:pt idx="1">
                  <c:v>Rauman kauppakamari</c:v>
                </c:pt>
                <c:pt idx="2">
                  <c:v>Länsi-Uudenmaan kauppakamari</c:v>
                </c:pt>
                <c:pt idx="3">
                  <c:v>Riihimäen-Hyvinkään kauppakamari</c:v>
                </c:pt>
                <c:pt idx="4">
                  <c:v>Etelä-Savon kauppakamari</c:v>
                </c:pt>
                <c:pt idx="5">
                  <c:v>Etelä-Karjalan kauppakamari</c:v>
                </c:pt>
                <c:pt idx="6">
                  <c:v>Kymenlaakson kauppakamari</c:v>
                </c:pt>
                <c:pt idx="7">
                  <c:v>Keski-Suomen kauppakamari</c:v>
                </c:pt>
                <c:pt idx="8">
                  <c:v>Lapin kauppakamari</c:v>
                </c:pt>
                <c:pt idx="9">
                  <c:v>Etelä-Pohjanmaan kauppakamari</c:v>
                </c:pt>
                <c:pt idx="10">
                  <c:v>Pohjois-Karjalan kauppakamari</c:v>
                </c:pt>
                <c:pt idx="11">
                  <c:v>Satakunnan kauppakamari</c:v>
                </c:pt>
                <c:pt idx="12">
                  <c:v>Kuopion alueen kauppakamari</c:v>
                </c:pt>
                <c:pt idx="13">
                  <c:v>Hämeen kauppakamari</c:v>
                </c:pt>
                <c:pt idx="14">
                  <c:v>Pohjanmaan kauppakamari</c:v>
                </c:pt>
                <c:pt idx="15">
                  <c:v>Oulun kauppakamari</c:v>
                </c:pt>
                <c:pt idx="16">
                  <c:v>Turun kauppakamari</c:v>
                </c:pt>
                <c:pt idx="17">
                  <c:v>Tampereen kauppakamari</c:v>
                </c:pt>
                <c:pt idx="18">
                  <c:v>Helsingin seudun kauppakamari</c:v>
                </c:pt>
              </c:strCache>
            </c:strRef>
          </c:cat>
          <c:val>
            <c:numRef>
              <c:f>Taul1!$B$2:$B$20</c:f>
              <c:numCache>
                <c:formatCode>0.00%</c:formatCode>
                <c:ptCount val="19"/>
                <c:pt idx="0">
                  <c:v>0</c:v>
                </c:pt>
                <c:pt idx="1">
                  <c:v>1.2999999999999999E-2</c:v>
                </c:pt>
                <c:pt idx="2">
                  <c:v>1.4E-2</c:v>
                </c:pt>
                <c:pt idx="3">
                  <c:v>1.7999999999999999E-2</c:v>
                </c:pt>
                <c:pt idx="4">
                  <c:v>1.7999999999999999E-2</c:v>
                </c:pt>
                <c:pt idx="5">
                  <c:v>2.1000000000000001E-2</c:v>
                </c:pt>
                <c:pt idx="6">
                  <c:v>2.8000000000000001E-2</c:v>
                </c:pt>
                <c:pt idx="7">
                  <c:v>3.2000000000000001E-2</c:v>
                </c:pt>
                <c:pt idx="8">
                  <c:v>3.3000000000000002E-2</c:v>
                </c:pt>
                <c:pt idx="9">
                  <c:v>3.3000000000000002E-2</c:v>
                </c:pt>
                <c:pt idx="10">
                  <c:v>3.7999999999999999E-2</c:v>
                </c:pt>
                <c:pt idx="11">
                  <c:v>3.9E-2</c:v>
                </c:pt>
                <c:pt idx="12">
                  <c:v>4.2999999999999997E-2</c:v>
                </c:pt>
                <c:pt idx="13">
                  <c:v>5.3999999999999999E-2</c:v>
                </c:pt>
                <c:pt idx="14">
                  <c:v>5.6000000000000001E-2</c:v>
                </c:pt>
                <c:pt idx="15">
                  <c:v>6.3E-2</c:v>
                </c:pt>
                <c:pt idx="16">
                  <c:v>8.5000000000000006E-2</c:v>
                </c:pt>
                <c:pt idx="17">
                  <c:v>0.113</c:v>
                </c:pt>
                <c:pt idx="18">
                  <c:v>0.29899999999999999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31-4B3E-AFAC-58690C86B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24968464"/>
        <c:axId val="1117570800"/>
      </c:barChart>
      <c:catAx>
        <c:axId val="112496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7570800"/>
        <c:crosses val="autoZero"/>
        <c:auto val="1"/>
        <c:lblAlgn val="ctr"/>
        <c:lblOffset val="100"/>
        <c:noMultiLvlLbl val="0"/>
      </c:catAx>
      <c:valAx>
        <c:axId val="1117570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2496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Taul1!$A$2:$A$22</c:f>
              <c:strCache>
                <c:ptCount val="21"/>
                <c:pt idx="0">
                  <c:v>Kotitalouksien toiminta työnantajina</c:v>
                </c:pt>
                <c:pt idx="1">
                  <c:v>Kansainvälisten organisaatioiden ja toimielinten toiminta</c:v>
                </c:pt>
                <c:pt idx="2">
                  <c:v>Kaivostoiminta ja louhinta</c:v>
                </c:pt>
                <c:pt idx="3">
                  <c:v>Julkinen hallinto ja maanpuolustus; pakollinen sosiaalivakuutus</c:v>
                </c:pt>
                <c:pt idx="4">
                  <c:v>Maatalous, metsätalous ja kalatalous</c:v>
                </c:pt>
                <c:pt idx="5">
                  <c:v>Vesihuolto, viemäri- ja jätevesihuolto, jätehuolto ja muu ympäristön puhtaanapito</c:v>
                </c:pt>
                <c:pt idx="6">
                  <c:v>Sähkö-, kaasu- ja lämpöhuolto, jäähdytysliiketoiminta</c:v>
                </c:pt>
                <c:pt idx="7">
                  <c:v>Koulutus</c:v>
                </c:pt>
                <c:pt idx="8">
                  <c:v>Taiteet, viihde ja virkistys</c:v>
                </c:pt>
                <c:pt idx="9">
                  <c:v>Terveys- ja sosiaalipalvelut</c:v>
                </c:pt>
                <c:pt idx="10">
                  <c:v>Rahoitus- ja vakuutustoiminta</c:v>
                </c:pt>
                <c:pt idx="11">
                  <c:v>Kiinteistöalan toiminta</c:v>
                </c:pt>
                <c:pt idx="12">
                  <c:v>Majoitus- ja ravitsemistoiminta</c:v>
                </c:pt>
                <c:pt idx="13">
                  <c:v>Ammatillinen, tieteellinen ja tekninen toiminta</c:v>
                </c:pt>
                <c:pt idx="14">
                  <c:v>Kuljetus ja varastointi</c:v>
                </c:pt>
                <c:pt idx="15">
                  <c:v>Hallinto- ja tukipalvelutoiminta</c:v>
                </c:pt>
                <c:pt idx="16">
                  <c:v>Informaatio ja viestintä</c:v>
                </c:pt>
                <c:pt idx="17">
                  <c:v>Rakentaminen </c:v>
                </c:pt>
                <c:pt idx="18">
                  <c:v>Tukku- ja vähittäiskauppa; moottoriajoneuvojen ja moottoripyörien korjaus</c:v>
                </c:pt>
                <c:pt idx="19">
                  <c:v>Muu palvelutoiminta</c:v>
                </c:pt>
                <c:pt idx="20">
                  <c:v>Teollisuus</c:v>
                </c:pt>
              </c:strCache>
            </c:strRef>
          </c:cat>
          <c:val>
            <c:numRef>
              <c:f>Taul1!$B$2:$B$22</c:f>
              <c:numCache>
                <c:formatCode>0.00%</c:formatCode>
                <c:ptCount val="21"/>
                <c:pt idx="0">
                  <c:v>0</c:v>
                </c:pt>
                <c:pt idx="1">
                  <c:v>3.0000000000000001E-3</c:v>
                </c:pt>
                <c:pt idx="2">
                  <c:v>3.0000000000000001E-3</c:v>
                </c:pt>
                <c:pt idx="3">
                  <c:v>6.0000000000000001E-3</c:v>
                </c:pt>
                <c:pt idx="4">
                  <c:v>8.0000000000000002E-3</c:v>
                </c:pt>
                <c:pt idx="5">
                  <c:v>8.9999999999999993E-3</c:v>
                </c:pt>
                <c:pt idx="6">
                  <c:v>1.2999999999999999E-2</c:v>
                </c:pt>
                <c:pt idx="7">
                  <c:v>2.5999999999999999E-2</c:v>
                </c:pt>
                <c:pt idx="8">
                  <c:v>2.7E-2</c:v>
                </c:pt>
                <c:pt idx="9">
                  <c:v>2.9000000000000001E-2</c:v>
                </c:pt>
                <c:pt idx="10">
                  <c:v>2.9000000000000001E-2</c:v>
                </c:pt>
                <c:pt idx="11">
                  <c:v>3.7999999999999999E-2</c:v>
                </c:pt>
                <c:pt idx="12">
                  <c:v>0.04</c:v>
                </c:pt>
                <c:pt idx="13">
                  <c:v>4.2999999999999997E-2</c:v>
                </c:pt>
                <c:pt idx="14">
                  <c:v>4.5999999999999999E-2</c:v>
                </c:pt>
                <c:pt idx="15">
                  <c:v>5.8999999999999997E-2</c:v>
                </c:pt>
                <c:pt idx="16">
                  <c:v>7.0000000000000007E-2</c:v>
                </c:pt>
                <c:pt idx="17">
                  <c:v>7.9000000000000001E-2</c:v>
                </c:pt>
                <c:pt idx="18">
                  <c:v>0.11</c:v>
                </c:pt>
                <c:pt idx="19">
                  <c:v>0.156</c:v>
                </c:pt>
                <c:pt idx="20">
                  <c:v>0.20499999999999999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31-4B3E-AFAC-58690C86B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24968464"/>
        <c:axId val="1117570800"/>
      </c:barChart>
      <c:catAx>
        <c:axId val="112496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7570800"/>
        <c:crosses val="autoZero"/>
        <c:auto val="1"/>
        <c:lblAlgn val="ctr"/>
        <c:lblOffset val="100"/>
        <c:noMultiLvlLbl val="0"/>
      </c:catAx>
      <c:valAx>
        <c:axId val="1117570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2496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Yksinyrittäjä</c:v>
                </c:pt>
                <c:pt idx="1">
                  <c:v>alle 10</c:v>
                </c:pt>
                <c:pt idx="2">
                  <c:v>10-49</c:v>
                </c:pt>
                <c:pt idx="3">
                  <c:v>50-249</c:v>
                </c:pt>
                <c:pt idx="4">
                  <c:v>250 tai yli</c:v>
                </c:pt>
              </c:strCache>
            </c:strRef>
          </c:cat>
          <c:val>
            <c:numRef>
              <c:f>Taul1!$B$2:$B$6</c:f>
              <c:numCache>
                <c:formatCode>0.00%</c:formatCode>
                <c:ptCount val="5"/>
                <c:pt idx="0">
                  <c:v>7.9000000000000001E-2</c:v>
                </c:pt>
                <c:pt idx="1">
                  <c:v>0.34699999999999998</c:v>
                </c:pt>
                <c:pt idx="2" formatCode="0.0%">
                  <c:v>0.3516518424396442</c:v>
                </c:pt>
                <c:pt idx="3" formatCode="0.0%">
                  <c:v>0.1483481575603558</c:v>
                </c:pt>
                <c:pt idx="4" formatCode="0.0%">
                  <c:v>7.401524777636595E-2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Taul1!$A$2:$A$5</c:f>
              <c:strCache>
                <c:ptCount val="4"/>
                <c:pt idx="0">
                  <c:v>alle 2 miljoonaa euroa </c:v>
                </c:pt>
                <c:pt idx="1">
                  <c:v>2-10 miljoonaa euroa</c:v>
                </c:pt>
                <c:pt idx="2">
                  <c:v>11-49 miljoonaa euroa</c:v>
                </c:pt>
                <c:pt idx="3">
                  <c:v>50 miljoonaa euroa tai enemmän</c:v>
                </c:pt>
              </c:strCache>
            </c:strRef>
          </c:cat>
          <c:val>
            <c:numRef>
              <c:f>Taul1!$B$2:$B$5</c:f>
              <c:numCache>
                <c:formatCode>0.00%</c:formatCode>
                <c:ptCount val="4"/>
                <c:pt idx="0">
                  <c:v>0.47699999999999998</c:v>
                </c:pt>
                <c:pt idx="1">
                  <c:v>0.29799999999999999</c:v>
                </c:pt>
                <c:pt idx="2" formatCode="0.0%">
                  <c:v>0.13400000000000001</c:v>
                </c:pt>
                <c:pt idx="3" formatCode="0.0%">
                  <c:v>9.0999999999999998E-2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0.0%</c:formatCode>
                <c:ptCount val="2"/>
                <c:pt idx="0">
                  <c:v>0.219</c:v>
                </c:pt>
                <c:pt idx="1">
                  <c:v>0.78100000000000003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59070880691801E-2"/>
          <c:y val="4.8449015830545283E-2"/>
          <c:w val="0.89400221646147016"/>
          <c:h val="0.673407909862047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Taul1!$A$2:$A$8</c:f>
              <c:strCache>
                <c:ptCount val="7"/>
                <c:pt idx="0">
                  <c:v>Verojen alentaminen</c:v>
                </c:pt>
                <c:pt idx="1">
                  <c:v>Paikallisen sopimisen lisääminen</c:v>
                </c:pt>
                <c:pt idx="2">
                  <c:v>Kustannustuen kehittäminen</c:v>
                </c:pt>
                <c:pt idx="3">
                  <c:v>Yritystukien kasvattaminen</c:v>
                </c:pt>
                <c:pt idx="4">
                  <c:v>Investoinnit liikenneväyliin</c:v>
                </c:pt>
                <c:pt idx="5">
                  <c:v>Investoinnit koulutukseen</c:v>
                </c:pt>
                <c:pt idx="6">
                  <c:v>Työperäisen maahanmuuton lisääminen</c:v>
                </c:pt>
              </c:strCache>
            </c:strRef>
          </c:cat>
          <c:val>
            <c:numRef>
              <c:f>Taul1!$B$2:$B$8</c:f>
              <c:numCache>
                <c:formatCode>0.00%</c:formatCode>
                <c:ptCount val="7"/>
                <c:pt idx="0">
                  <c:v>0.69</c:v>
                </c:pt>
                <c:pt idx="1">
                  <c:v>0.754</c:v>
                </c:pt>
                <c:pt idx="2" formatCode="0.0%">
                  <c:v>0.33</c:v>
                </c:pt>
                <c:pt idx="3" formatCode="0.0%">
                  <c:v>0.26800000000000002</c:v>
                </c:pt>
                <c:pt idx="4">
                  <c:v>0.254</c:v>
                </c:pt>
                <c:pt idx="5">
                  <c:v>0.30099999999999999</c:v>
                </c:pt>
                <c:pt idx="6">
                  <c:v>0.151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59070880691801E-2"/>
          <c:y val="4.8449015830545283E-2"/>
          <c:w val="0.89400221646147016"/>
          <c:h val="0.673407909862047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Taul1!$A$2:$A$7</c:f>
              <c:strCache>
                <c:ptCount val="6"/>
                <c:pt idx="0">
                  <c:v>Yhteisövero</c:v>
                </c:pt>
                <c:pt idx="1">
                  <c:v>Työn verotus</c:v>
                </c:pt>
                <c:pt idx="2">
                  <c:v>Osinko- ja pääomavero</c:v>
                </c:pt>
                <c:pt idx="3">
                  <c:v>Arvonlisävero</c:v>
                </c:pt>
                <c:pt idx="4">
                  <c:v>Haittaverot</c:v>
                </c:pt>
                <c:pt idx="5">
                  <c:v>Verotusta ei tulisi alentaa</c:v>
                </c:pt>
              </c:strCache>
            </c:strRef>
          </c:cat>
          <c:val>
            <c:numRef>
              <c:f>Taul1!$B$2:$B$7</c:f>
              <c:numCache>
                <c:formatCode>0.00%</c:formatCode>
                <c:ptCount val="6"/>
                <c:pt idx="0">
                  <c:v>0.49299999999999999</c:v>
                </c:pt>
                <c:pt idx="1">
                  <c:v>0.75600000000000001</c:v>
                </c:pt>
                <c:pt idx="2" formatCode="0.0%">
                  <c:v>0.26600000000000001</c:v>
                </c:pt>
                <c:pt idx="3" formatCode="0.0%">
                  <c:v>0.57699999999999996</c:v>
                </c:pt>
                <c:pt idx="4">
                  <c:v>0.19900000000000001</c:v>
                </c:pt>
                <c:pt idx="5">
                  <c:v>9.2999999999999999E-2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Taul1!$B$2:$B$3</c:f>
              <c:numCache>
                <c:formatCode>0.0%</c:formatCode>
                <c:ptCount val="2"/>
                <c:pt idx="0">
                  <c:v>0.89403553299492389</c:v>
                </c:pt>
                <c:pt idx="1">
                  <c:v>0.10596446700507615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Liikevaihto on pysynyt ennallaan tai kasvanut</c:v>
                </c:pt>
                <c:pt idx="1">
                  <c:v>Vähentänyt 1–25 % </c:v>
                </c:pt>
                <c:pt idx="2">
                  <c:v>Vähentänyt 25–50 % </c:v>
                </c:pt>
                <c:pt idx="3">
                  <c:v>Vähentänyt 50–75 % </c:v>
                </c:pt>
                <c:pt idx="4">
                  <c:v>Vähentänyt 75–100 % </c:v>
                </c:pt>
              </c:strCache>
            </c:strRef>
          </c:cat>
          <c:val>
            <c:numRef>
              <c:f>Taul1!$B$2:$B$6</c:f>
              <c:numCache>
                <c:formatCode>0.00%</c:formatCode>
                <c:ptCount val="5"/>
                <c:pt idx="0">
                  <c:v>0.248</c:v>
                </c:pt>
                <c:pt idx="1">
                  <c:v>0.45800000000000002</c:v>
                </c:pt>
                <c:pt idx="2" formatCode="0.0%">
                  <c:v>0.17</c:v>
                </c:pt>
                <c:pt idx="3" formatCode="0.0%">
                  <c:v>7.0000000000000007E-2</c:v>
                </c:pt>
                <c:pt idx="4">
                  <c:v>5.2999999999999999E-2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Liikevaihto pysyy ennallaan tai kasvaa </c:v>
                </c:pt>
                <c:pt idx="1">
                  <c:v>Vähentää 1–25 %</c:v>
                </c:pt>
                <c:pt idx="2">
                  <c:v>Vähentää 25–50 % </c:v>
                </c:pt>
                <c:pt idx="3">
                  <c:v>Vähentää 50–75 %</c:v>
                </c:pt>
                <c:pt idx="4">
                  <c:v>Vähentää 75–100 % </c:v>
                </c:pt>
              </c:strCache>
            </c:strRef>
          </c:cat>
          <c:val>
            <c:numRef>
              <c:f>Taul1!$B$2:$B$6</c:f>
              <c:numCache>
                <c:formatCode>0.00%</c:formatCode>
                <c:ptCount val="5"/>
                <c:pt idx="0">
                  <c:v>0.26400000000000001</c:v>
                </c:pt>
                <c:pt idx="1">
                  <c:v>0.50700000000000001</c:v>
                </c:pt>
                <c:pt idx="2" formatCode="0.0%">
                  <c:v>0.13900000000000001</c:v>
                </c:pt>
                <c:pt idx="3" formatCode="0.0%">
                  <c:v>5.0999999999999997E-2</c:v>
                </c:pt>
                <c:pt idx="4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59070880691801E-2"/>
          <c:y val="4.8449015830545283E-2"/>
          <c:w val="0.89400221646147016"/>
          <c:h val="0.802675867137398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Henkilöstön määrä on pysynyt ennallaan tai kasvanut </c:v>
                </c:pt>
                <c:pt idx="1">
                  <c:v>Vähentänyt 1–25 %</c:v>
                </c:pt>
                <c:pt idx="2">
                  <c:v>Vähentänyt 25–50 % </c:v>
                </c:pt>
                <c:pt idx="3">
                  <c:v>Vähentänyt 50–75 % </c:v>
                </c:pt>
                <c:pt idx="4">
                  <c:v>Vähentänyt 75–100 % </c:v>
                </c:pt>
              </c:strCache>
            </c:strRef>
          </c:cat>
          <c:val>
            <c:numRef>
              <c:f>Taul1!$B$2:$B$6</c:f>
              <c:numCache>
                <c:formatCode>0.00%</c:formatCode>
                <c:ptCount val="5"/>
                <c:pt idx="0">
                  <c:v>0.57699999999999996</c:v>
                </c:pt>
                <c:pt idx="1">
                  <c:v>0.29399999999999998</c:v>
                </c:pt>
                <c:pt idx="2" formatCode="0.0%">
                  <c:v>6.9000000000000006E-2</c:v>
                </c:pt>
                <c:pt idx="3" formatCode="0.0%">
                  <c:v>3.5999999999999997E-2</c:v>
                </c:pt>
                <c:pt idx="4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59070880691801E-2"/>
          <c:y val="4.8449015830545283E-2"/>
          <c:w val="0.89400221646147016"/>
          <c:h val="0.802675867137398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Henkilöstön määrä pysyy ennallaan tai kasvaa</c:v>
                </c:pt>
                <c:pt idx="1">
                  <c:v>Vähentää 1–25 % </c:v>
                </c:pt>
                <c:pt idx="2">
                  <c:v>Vähentää 25–50 % </c:v>
                </c:pt>
                <c:pt idx="3">
                  <c:v>Vähentää 50–75 % </c:v>
                </c:pt>
                <c:pt idx="4">
                  <c:v>Vähentää 75–100 % </c:v>
                </c:pt>
              </c:strCache>
            </c:strRef>
          </c:cat>
          <c:val>
            <c:numRef>
              <c:f>Taul1!$B$2:$B$6</c:f>
              <c:numCache>
                <c:formatCode>0.00%</c:formatCode>
                <c:ptCount val="5"/>
                <c:pt idx="0">
                  <c:v>0.57599999999999996</c:v>
                </c:pt>
                <c:pt idx="1">
                  <c:v>0.313</c:v>
                </c:pt>
                <c:pt idx="2" formatCode="0.0%">
                  <c:v>6.4000000000000001E-2</c:v>
                </c:pt>
                <c:pt idx="3" formatCode="0.0%">
                  <c:v>2.5999999999999999E-2</c:v>
                </c:pt>
                <c:pt idx="4">
                  <c:v>2.1000000000000001E-2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5-4A35-92B6-492BCA1D25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16926000"/>
        <c:axId val="894349744"/>
      </c:barChart>
      <c:catAx>
        <c:axId val="111692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94349744"/>
        <c:crosses val="autoZero"/>
        <c:auto val="1"/>
        <c:lblAlgn val="ctr"/>
        <c:lblOffset val="100"/>
        <c:noMultiLvlLbl val="0"/>
      </c:catAx>
      <c:valAx>
        <c:axId val="89434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1692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0D13AD00-C0F7-46C4-97A0-1A15665499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D1D9ED9-B1D8-4F59-A4EE-7828DF5F9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65B33-1624-4EA1-90F0-5548CCE4D91F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BDD7E1E-C080-4A9B-A6B9-3C41B12105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0637475-3517-4217-AF00-9C56D3AD83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3EBE3-D7EB-4F27-B056-652D08283A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057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A4EDE-2E67-4E29-A719-B79571B32F10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9D44A-A2CE-4F46-8183-3B78CFA07A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06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.png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.png"/><Relationship Id="rId5" Type="http://schemas.openxmlformats.org/officeDocument/2006/relationships/image" Target="../media/image38.svg"/><Relationship Id="rId4" Type="http://schemas.openxmlformats.org/officeDocument/2006/relationships/image" Target="../media/image3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7" Type="http://schemas.openxmlformats.org/officeDocument/2006/relationships/image" Target="../media/image36.svg"/><Relationship Id="rId2" Type="http://schemas.openxmlformats.org/officeDocument/2006/relationships/image" Target="../media/image3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.png"/><Relationship Id="rId5" Type="http://schemas.openxmlformats.org/officeDocument/2006/relationships/image" Target="../media/image42.svg"/><Relationship Id="rId4" Type="http://schemas.openxmlformats.org/officeDocument/2006/relationships/image" Target="../media/image4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4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4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svg"/><Relationship Id="rId2" Type="http://schemas.openxmlformats.org/officeDocument/2006/relationships/image" Target="../media/image5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7.svg"/><Relationship Id="rId4" Type="http://schemas.openxmlformats.org/officeDocument/2006/relationships/image" Target="../media/image5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svg"/><Relationship Id="rId2" Type="http://schemas.openxmlformats.org/officeDocument/2006/relationships/image" Target="../media/image5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1.svg"/><Relationship Id="rId4" Type="http://schemas.openxmlformats.org/officeDocument/2006/relationships/image" Target="../media/image60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svg"/><Relationship Id="rId2" Type="http://schemas.openxmlformats.org/officeDocument/2006/relationships/image" Target="../media/image6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7.svg"/><Relationship Id="rId4" Type="http://schemas.openxmlformats.org/officeDocument/2006/relationships/image" Target="../media/image56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svg"/><Relationship Id="rId7" Type="http://schemas.openxmlformats.org/officeDocument/2006/relationships/image" Target="../media/image69.svg"/><Relationship Id="rId2" Type="http://schemas.openxmlformats.org/officeDocument/2006/relationships/image" Target="../media/image6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8.png"/><Relationship Id="rId5" Type="http://schemas.openxmlformats.org/officeDocument/2006/relationships/image" Target="../media/image67.svg"/><Relationship Id="rId4" Type="http://schemas.openxmlformats.org/officeDocument/2006/relationships/image" Target="../media/image66.pn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svg"/><Relationship Id="rId7" Type="http://schemas.openxmlformats.org/officeDocument/2006/relationships/image" Target="../media/image75.svg"/><Relationship Id="rId2" Type="http://schemas.openxmlformats.org/officeDocument/2006/relationships/image" Target="../media/image7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4.png"/><Relationship Id="rId11" Type="http://schemas.openxmlformats.org/officeDocument/2006/relationships/image" Target="../media/image79.svg"/><Relationship Id="rId5" Type="http://schemas.openxmlformats.org/officeDocument/2006/relationships/image" Target="../media/image73.sv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sv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80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9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1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879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9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tsikko kaksi sisältökohdet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269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Otsikko kaksi sisältökohdett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04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Otsikko kaksi sisältökohdett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39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Otsikko kaksi sisältökohdett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1908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Otsikko kaksi sisältökohdetta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674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tsikko kaksi bullet laat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976C6E2E-5B4B-49E3-843E-B07694F90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54CDE024-7E5C-4BD8-B2EB-6DCB8B5B1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13081BD-C46C-450D-8618-2AF01473B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A6FE569-744F-416C-ADFB-36FD23C88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A8968B-4885-4954-A8AE-E2ACB1AB5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3B1ACDB-129E-441F-867B-CB6C50E8A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DB73D72-9ACC-4A37-B341-2AF2557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7543C53-3B89-43A6-A0D7-009362306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BDA9E4-AED8-49E0-9A30-7FB1AF68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850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ko + bulle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BE77E6-615D-4D4C-BE1C-0D771B5DC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50B41C-A785-442E-8605-9A5C01790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060825"/>
          </a:xfrm>
          <a:noFill/>
          <a:effectLst>
            <a:softEdge rad="0"/>
          </a:effectLst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645685C-3B8E-403A-8CD1-EA81B7092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1DF58A-BE8F-44E8-8A44-3228E06D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476FCF-A79E-4BA9-BB4D-FA18AE63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C46340-5BE4-4359-84C1-370B1A76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3403A59-05C6-4640-B46D-FE97A44E5B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0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80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+ teksti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9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9483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+ teks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38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+ teksti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84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+ teksti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66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inen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744BF0AD-73B7-4FC9-A1E5-CF240B8D5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7C4BA12-804C-43D5-9F18-56A37DC836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B754219F-58F4-4CD3-A3B6-8850AEC290CF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/>
              <a:t>kauppakamari.fi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94EBB1DF-6FFB-4870-ABD5-A1537D19ABB0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@K3FIN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5B4B2F60-917B-4BA3-80D6-F6C156BEAAF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1450904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me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F3CB7812-0C1C-4E8B-A124-FBD73E9104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5E98C015-B47F-406B-B133-D92C89B958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30533" y="5220255"/>
            <a:ext cx="1794792" cy="1533525"/>
          </a:xfrm>
          <a:prstGeom prst="rect">
            <a:avLst/>
          </a:prstGeom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4D6ADFF9-933D-477A-92DA-AE31E5D870E0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>
                <a:solidFill>
                  <a:schemeClr val="bg1"/>
                </a:solidFill>
              </a:rPr>
              <a:t>kauppakamari.fi</a:t>
            </a: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5028139F-43FA-4255-8EA6-5280B22CE8B5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bg1"/>
                </a:solidFill>
              </a:rPr>
              <a:t>@K3FIN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C32D1DF7-A978-4054-9954-6A17BC91B4A1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bg1"/>
                </a:solidFill>
              </a:rPr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30478574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nkki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71F6A14C-E73B-494A-BA0A-00F7B3CFA0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77200" y="0"/>
            <a:ext cx="87148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4200524" cy="978729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0" y="987424"/>
            <a:ext cx="51165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24" name="Kuva 23">
            <a:extLst>
              <a:ext uri="{FF2B5EF4-FFF2-40B4-BE49-F238E27FC236}">
                <a16:creationId xmlns:a16="http://schemas.microsoft.com/office/drawing/2014/main" id="{E711D32D-97CF-4BB1-8487-595DEEE710C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25" name="Tekstiruutu 24">
            <a:extLst>
              <a:ext uri="{FF2B5EF4-FFF2-40B4-BE49-F238E27FC236}">
                <a16:creationId xmlns:a16="http://schemas.microsoft.com/office/drawing/2014/main" id="{AB0685E3-FE53-4D25-A4E3-F1D9DB486A65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/>
              <a:t>kauppakamari.fi</a:t>
            </a: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F3AAD448-7E1B-4AE5-A44F-DCC6C3FB0F1A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@K3FIN</a:t>
            </a:r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7D110901-4664-47F6-8E0C-D2E345BE44C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778475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AD32259C-5089-4DFC-AAEC-ACD866E8EC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1298713"/>
            <a:ext cx="3056893" cy="5565113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E5AB0A2-A25E-4043-A46E-A9CA4FBD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EB94C0-3792-4862-BBB6-2763C93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D5BFA4-030D-40A2-93EE-3FC7AB08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1B303F84-82A0-4615-B07A-3C78721E1B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4383" y="2826600"/>
            <a:ext cx="2943225" cy="1076325"/>
          </a:xfrm>
          <a:prstGeom prst="rect">
            <a:avLst/>
          </a:prstGeom>
        </p:spPr>
      </p:pic>
      <p:sp>
        <p:nvSpPr>
          <p:cNvPr id="16" name="Tekstiruutu 15">
            <a:extLst>
              <a:ext uri="{FF2B5EF4-FFF2-40B4-BE49-F238E27FC236}">
                <a16:creationId xmlns:a16="http://schemas.microsoft.com/office/drawing/2014/main" id="{F60FA21E-F841-4CEC-B1A5-C4131AF1EC68}"/>
              </a:ext>
            </a:extLst>
          </p:cNvPr>
          <p:cNvSpPr txBox="1"/>
          <p:nvPr userDrawn="1"/>
        </p:nvSpPr>
        <p:spPr>
          <a:xfrm>
            <a:off x="4882231" y="3808008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1" dirty="0"/>
              <a:t>kauppakamari.fi</a:t>
            </a: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0A6FEDA2-CEE8-45DB-BCDD-8D9A8210A504}"/>
              </a:ext>
            </a:extLst>
          </p:cNvPr>
          <p:cNvSpPr/>
          <p:nvPr userDrawn="1"/>
        </p:nvSpPr>
        <p:spPr>
          <a:xfrm>
            <a:off x="5482971" y="4546672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@K3FIN</a:t>
            </a: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C0379771-1F8D-4B6A-ADD8-52B18F9E110B}"/>
              </a:ext>
            </a:extLst>
          </p:cNvPr>
          <p:cNvSpPr/>
          <p:nvPr userDrawn="1"/>
        </p:nvSpPr>
        <p:spPr>
          <a:xfrm>
            <a:off x="4469110" y="4177340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#Keskuskauppakamari</a:t>
            </a:r>
          </a:p>
        </p:txBody>
      </p:sp>
      <p:pic>
        <p:nvPicPr>
          <p:cNvPr id="21" name="Kuva 20">
            <a:extLst>
              <a:ext uri="{FF2B5EF4-FFF2-40B4-BE49-F238E27FC236}">
                <a16:creationId xmlns:a16="http://schemas.microsoft.com/office/drawing/2014/main" id="{0373A784-1E92-4F2F-99D8-BC219553F0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71962" y="157045"/>
            <a:ext cx="1556595" cy="149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095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02B87ECA-4C1C-43B8-95DC-31D54347D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1791" y="0"/>
            <a:ext cx="6860209" cy="6860209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34E3AEA7-AD9C-45DB-AA69-6B2757041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4770119"/>
            <a:ext cx="5393693" cy="2087881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3383DC0D-EA75-4640-9145-D945491E56E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32100" y="6477552"/>
            <a:ext cx="1601052" cy="380448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9C2DC9C2-3B15-4D8D-A81A-EEF51E52A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007" y="-8834"/>
            <a:ext cx="8878711" cy="3352800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E5AB0A2-A25E-4043-A46E-A9CA4FBD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EB94C0-3792-4862-BBB6-2763C93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D5BFA4-030D-40A2-93EE-3FC7AB08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97ADFAD-DB62-460B-B9ED-5BBF13607061}"/>
              </a:ext>
            </a:extLst>
          </p:cNvPr>
          <p:cNvSpPr txBox="1"/>
          <p:nvPr userDrawn="1"/>
        </p:nvSpPr>
        <p:spPr>
          <a:xfrm>
            <a:off x="961530" y="4761550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1" dirty="0"/>
              <a:t>kauppakamari.fi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BC66F7D2-1182-49B4-903B-669E144920FF}"/>
              </a:ext>
            </a:extLst>
          </p:cNvPr>
          <p:cNvSpPr/>
          <p:nvPr userDrawn="1"/>
        </p:nvSpPr>
        <p:spPr>
          <a:xfrm>
            <a:off x="1562269" y="5427532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@K3FIN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B3608A50-A537-479B-BA63-D7AC141691AC}"/>
              </a:ext>
            </a:extLst>
          </p:cNvPr>
          <p:cNvSpPr/>
          <p:nvPr userDrawn="1"/>
        </p:nvSpPr>
        <p:spPr>
          <a:xfrm>
            <a:off x="548407" y="5094541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#Keskuskauppakamari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D50B3E8B-5257-48E8-9DA2-E88712DC9E3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9874" y="3811117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243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atio ra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peili&#10;&#10;Kuvaus luotu automaattisesti">
            <a:extLst>
              <a:ext uri="{FF2B5EF4-FFF2-40B4-BE49-F238E27FC236}">
                <a16:creationId xmlns:a16="http://schemas.microsoft.com/office/drawing/2014/main" id="{9721A0EE-F1BE-4508-9173-1027A57158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450" y="1281112"/>
            <a:ext cx="3857625" cy="3857625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6BF11A40-E7AB-4C72-87F5-F77751B117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70580" y="5576888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6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Otsikkodia">
    <p:bg>
      <p:bgPr>
        <a:solidFill>
          <a:schemeClr val="accent6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392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0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364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3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Otsikko ja sisältö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5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1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6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3A9A917-2756-4B1C-B5A2-6E76E0EBF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0E947D9-D7F5-4E2E-BC0F-C4601327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86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D6F238-1512-49AC-800B-A41D62D8E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A5D2-D68A-4A66-AE72-43EBAABD802B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3B8269-62FA-4826-90E8-DA20573F0C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647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23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4" r:id="rId2"/>
    <p:sldLayoutId id="2147483697" r:id="rId3"/>
    <p:sldLayoutId id="2147483691" r:id="rId4"/>
    <p:sldLayoutId id="2147483692" r:id="rId5"/>
    <p:sldLayoutId id="2147483675" r:id="rId6"/>
    <p:sldLayoutId id="2147483696" r:id="rId7"/>
    <p:sldLayoutId id="2147483690" r:id="rId8"/>
    <p:sldLayoutId id="2147483695" r:id="rId9"/>
    <p:sldLayoutId id="2147483693" r:id="rId10"/>
    <p:sldLayoutId id="2147483689" r:id="rId11"/>
    <p:sldLayoutId id="2147483698" r:id="rId12"/>
    <p:sldLayoutId id="2147483699" r:id="rId13"/>
    <p:sldLayoutId id="2147483700" r:id="rId14"/>
    <p:sldLayoutId id="2147483701" r:id="rId15"/>
    <p:sldLayoutId id="2147483678" r:id="rId16"/>
    <p:sldLayoutId id="2147483681" r:id="rId17"/>
    <p:sldLayoutId id="2147483682" r:id="rId18"/>
    <p:sldLayoutId id="2147483702" r:id="rId19"/>
    <p:sldLayoutId id="2147483705" r:id="rId20"/>
    <p:sldLayoutId id="2147483703" r:id="rId21"/>
    <p:sldLayoutId id="2147483704" r:id="rId22"/>
    <p:sldLayoutId id="2147483686" r:id="rId23"/>
    <p:sldLayoutId id="2147483688" r:id="rId24"/>
    <p:sldLayoutId id="2147483679" r:id="rId25"/>
    <p:sldLayoutId id="2147483680" r:id="rId26"/>
    <p:sldLayoutId id="2147483685" r:id="rId27"/>
    <p:sldLayoutId id="2147483687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EB69E4-9B4C-4267-964C-6FEBC99D7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431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i-FI" dirty="0"/>
              <a:t>Kysely koronavirustilanteesta 2.9.2020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426F39C-38B3-485B-B1BA-CCF777148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67798"/>
            <a:ext cx="9144000" cy="1655762"/>
          </a:xfrm>
        </p:spPr>
        <p:txBody>
          <a:bodyPr/>
          <a:lstStyle/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Kauppakamarien kysely tehtiin 2.9. 2020. Kyselyyn vastasi 3145 kauppakamarien jäsenyritystä. Vastauksia kertyi kaikilta toimialoilta ympäri Suomen sekä kaiken kokoisista yrityksistä. Yksinyrittäjiä vastaajissa oli kahdeksan prosenttia, loput olivat työnantajayrityksiä.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41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060" y="548131"/>
            <a:ext cx="10377098" cy="1325563"/>
          </a:xfrm>
        </p:spPr>
        <p:txBody>
          <a:bodyPr>
            <a:noAutofit/>
          </a:bodyPr>
          <a:lstStyle/>
          <a:p>
            <a:r>
              <a:rPr lang="fi-FI" sz="3200" dirty="0"/>
              <a:t>Miten arvioisitte koronavirusepidemian vaikuttaneen yrityksenne henkilöstön määrään (lomautusten tai irtisanomisten kautta) verrattuna normaalitilanteeseen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918596"/>
              </p:ext>
            </p:extLst>
          </p:nvPr>
        </p:nvGraphicFramePr>
        <p:xfrm>
          <a:off x="1496060" y="2289691"/>
          <a:ext cx="890778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2806</a:t>
            </a:r>
          </a:p>
        </p:txBody>
      </p:sp>
    </p:spTree>
    <p:extLst>
      <p:ext uri="{BB962C8B-B14F-4D97-AF65-F5344CB8AC3E}">
        <p14:creationId xmlns:p14="http://schemas.microsoft.com/office/powerpoint/2010/main" val="4269930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060" y="548131"/>
            <a:ext cx="10377098" cy="1325563"/>
          </a:xfrm>
        </p:spPr>
        <p:txBody>
          <a:bodyPr>
            <a:noAutofit/>
          </a:bodyPr>
          <a:lstStyle/>
          <a:p>
            <a:r>
              <a:rPr lang="fi-FI" sz="3200" dirty="0"/>
              <a:t>Miten arvioisitte koronavirusepidemian vaikuttavan yrityksenne henkilöstön määrään (lomautusten tai irtisanomisten kautta) seuraavien 2 kuukauden aikana verrattuna normaalitilanteeseen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040978"/>
              </p:ext>
            </p:extLst>
          </p:nvPr>
        </p:nvGraphicFramePr>
        <p:xfrm>
          <a:off x="1496060" y="2105025"/>
          <a:ext cx="905002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2811</a:t>
            </a:r>
          </a:p>
        </p:txBody>
      </p:sp>
    </p:spTree>
    <p:extLst>
      <p:ext uri="{BB962C8B-B14F-4D97-AF65-F5344CB8AC3E}">
        <p14:creationId xmlns:p14="http://schemas.microsoft.com/office/powerpoint/2010/main" val="1883606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Onko yrityksesi konkurssin riski noussut merkittävästi koronavirusepidemian takia?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96060" y="1835785"/>
          <a:ext cx="824738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2803</a:t>
            </a:r>
          </a:p>
        </p:txBody>
      </p:sp>
    </p:spTree>
    <p:extLst>
      <p:ext uri="{BB962C8B-B14F-4D97-AF65-F5344CB8AC3E}">
        <p14:creationId xmlns:p14="http://schemas.microsoft.com/office/powerpoint/2010/main" val="463474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F04E23-BB8A-4C51-B9FD-68CA802063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Taustakysymykset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F4128E6-2AB9-43DC-9B24-40E0F112C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9830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ED758E-6DBC-480E-801C-839C67C71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Minkä kauppakamarin jäsen yrityksenne on?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9B98C1DB-0037-435D-8286-46B2A22928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81100" y="1825625"/>
          <a:ext cx="8743950" cy="4869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5E559BFE-2917-4C2D-B7F8-98F46C5595D2}"/>
              </a:ext>
            </a:extLst>
          </p:cNvPr>
          <p:cNvSpPr txBox="1"/>
          <p:nvPr/>
        </p:nvSpPr>
        <p:spPr>
          <a:xfrm>
            <a:off x="9925050" y="2095500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3145</a:t>
            </a:r>
          </a:p>
        </p:txBody>
      </p:sp>
    </p:spTree>
    <p:extLst>
      <p:ext uri="{BB962C8B-B14F-4D97-AF65-F5344CB8AC3E}">
        <p14:creationId xmlns:p14="http://schemas.microsoft.com/office/powerpoint/2010/main" val="92528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ED758E-6DBC-480E-801C-839C67C71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Valitse yrityksesi päätoimiala tai sopivin toimiala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9B98C1DB-0037-435D-8286-46B2A22928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90626" y="1825625"/>
          <a:ext cx="8829674" cy="4869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3DD32041-27CD-4402-8E72-06A8D51D4629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3100</a:t>
            </a:r>
          </a:p>
        </p:txBody>
      </p:sp>
    </p:spTree>
    <p:extLst>
      <p:ext uri="{BB962C8B-B14F-4D97-AF65-F5344CB8AC3E}">
        <p14:creationId xmlns:p14="http://schemas.microsoft.com/office/powerpoint/2010/main" val="1027666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Yrityksen henkilöstömäärä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96060" y="1835785"/>
          <a:ext cx="824738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3148</a:t>
            </a:r>
          </a:p>
        </p:txBody>
      </p:sp>
    </p:spTree>
    <p:extLst>
      <p:ext uri="{BB962C8B-B14F-4D97-AF65-F5344CB8AC3E}">
        <p14:creationId xmlns:p14="http://schemas.microsoft.com/office/powerpoint/2010/main" val="3206631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Yrityksen vuosiliikevaihto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96060" y="1835785"/>
          <a:ext cx="824738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3140</a:t>
            </a:r>
          </a:p>
        </p:txBody>
      </p:sp>
    </p:spTree>
    <p:extLst>
      <p:ext uri="{BB962C8B-B14F-4D97-AF65-F5344CB8AC3E}">
        <p14:creationId xmlns:p14="http://schemas.microsoft.com/office/powerpoint/2010/main" val="1501034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046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F72BAA-4A6A-4321-8D39-EBF7CB64EE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Koronatilannetta koskevat kysymykset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4FF60EC-AE2A-4CD2-B3A5-196616B11B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7398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Kuuleeko hallitus tarpeeksi yrityksiä ja elinkeinoelämää?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96060" y="1835785"/>
          <a:ext cx="824738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3125</a:t>
            </a:r>
          </a:p>
        </p:txBody>
      </p:sp>
    </p:spTree>
    <p:extLst>
      <p:ext uri="{BB962C8B-B14F-4D97-AF65-F5344CB8AC3E}">
        <p14:creationId xmlns:p14="http://schemas.microsoft.com/office/powerpoint/2010/main" val="329093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507491"/>
            <a:ext cx="10008080" cy="1325563"/>
          </a:xfrm>
        </p:spPr>
        <p:txBody>
          <a:bodyPr>
            <a:noAutofit/>
          </a:bodyPr>
          <a:lstStyle/>
          <a:p>
            <a:r>
              <a:rPr lang="fi-FI" sz="3200" dirty="0"/>
              <a:t>Uskotteko, että hallitus pystyy tekemään tarpeellisia työllisyyttä ja kilpailukykyä edistäviä ratkaisuja Suomen talouden kääntämiseksi parempaan suuntaan?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9018" y="2289691"/>
          <a:ext cx="824738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3137</a:t>
            </a:r>
          </a:p>
        </p:txBody>
      </p:sp>
    </p:spTree>
    <p:extLst>
      <p:ext uri="{BB962C8B-B14F-4D97-AF65-F5344CB8AC3E}">
        <p14:creationId xmlns:p14="http://schemas.microsoft.com/office/powerpoint/2010/main" val="57841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060" y="548131"/>
            <a:ext cx="10377098" cy="1325563"/>
          </a:xfrm>
        </p:spPr>
        <p:txBody>
          <a:bodyPr>
            <a:noAutofit/>
          </a:bodyPr>
          <a:lstStyle/>
          <a:p>
            <a:r>
              <a:rPr lang="fi-FI" sz="3200" dirty="0"/>
              <a:t>Mitä toimia odotatte hallitukselta kilpailukyvyn ja työllisyyden parantamiseksi? Valitse kolme (3) tärkeintä.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96060" y="2105025"/>
          <a:ext cx="9751060" cy="4519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3140</a:t>
            </a:r>
          </a:p>
        </p:txBody>
      </p:sp>
    </p:spTree>
    <p:extLst>
      <p:ext uri="{BB962C8B-B14F-4D97-AF65-F5344CB8AC3E}">
        <p14:creationId xmlns:p14="http://schemas.microsoft.com/office/powerpoint/2010/main" val="409178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060" y="548131"/>
            <a:ext cx="10377098" cy="1325563"/>
          </a:xfrm>
        </p:spPr>
        <p:txBody>
          <a:bodyPr>
            <a:noAutofit/>
          </a:bodyPr>
          <a:lstStyle/>
          <a:p>
            <a:r>
              <a:rPr lang="fi-FI" sz="3200" dirty="0"/>
              <a:t>Minkä veron alentaminen auttaisi yrityksiä eniten? Valitse kolme (3) tärkeintä.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96060" y="2105025"/>
          <a:ext cx="9751060" cy="4519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3124</a:t>
            </a:r>
          </a:p>
        </p:txBody>
      </p:sp>
    </p:spTree>
    <p:extLst>
      <p:ext uri="{BB962C8B-B14F-4D97-AF65-F5344CB8AC3E}">
        <p14:creationId xmlns:p14="http://schemas.microsoft.com/office/powerpoint/2010/main" val="147427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Onko koronavirus vaikuttanut tai tuleeko vaikuttamaan yrityksesi toimintaan?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904559"/>
              </p:ext>
            </p:extLst>
          </p:nvPr>
        </p:nvGraphicFramePr>
        <p:xfrm>
          <a:off x="1496060" y="1948054"/>
          <a:ext cx="824738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3152</a:t>
            </a:r>
          </a:p>
        </p:txBody>
      </p:sp>
    </p:spTree>
    <p:extLst>
      <p:ext uri="{BB962C8B-B14F-4D97-AF65-F5344CB8AC3E}">
        <p14:creationId xmlns:p14="http://schemas.microsoft.com/office/powerpoint/2010/main" val="682255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Onko koronavirusepidemia vaikuttanut liikevaihtoonne negatiivisesti?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724477"/>
              </p:ext>
            </p:extLst>
          </p:nvPr>
        </p:nvGraphicFramePr>
        <p:xfrm>
          <a:off x="1496059" y="1835785"/>
          <a:ext cx="8524239" cy="4747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2814</a:t>
            </a:r>
          </a:p>
        </p:txBody>
      </p:sp>
    </p:spTree>
    <p:extLst>
      <p:ext uri="{BB962C8B-B14F-4D97-AF65-F5344CB8AC3E}">
        <p14:creationId xmlns:p14="http://schemas.microsoft.com/office/powerpoint/2010/main" val="611650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36DE19-E204-488B-BA5A-41DE05DB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060" y="344931"/>
            <a:ext cx="10377098" cy="1325563"/>
          </a:xfrm>
        </p:spPr>
        <p:txBody>
          <a:bodyPr>
            <a:noAutofit/>
          </a:bodyPr>
          <a:lstStyle/>
          <a:p>
            <a:r>
              <a:rPr lang="fi-FI" sz="3200" dirty="0"/>
              <a:t>Odotatko koronavirusepidemian vaikuttavan liikevaihtoonne negatiivisesti seuraavan 2 kuukauden aikana? 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6A87C0D8-2CE9-46D3-B96E-BF9216A53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18418"/>
              </p:ext>
            </p:extLst>
          </p:nvPr>
        </p:nvGraphicFramePr>
        <p:xfrm>
          <a:off x="1496060" y="1835785"/>
          <a:ext cx="8247380" cy="454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iruutu 10">
            <a:extLst>
              <a:ext uri="{FF2B5EF4-FFF2-40B4-BE49-F238E27FC236}">
                <a16:creationId xmlns:a16="http://schemas.microsoft.com/office/drawing/2014/main" id="{FC499221-AEE0-45E2-91B6-57766901BC0C}"/>
              </a:ext>
            </a:extLst>
          </p:cNvPr>
          <p:cNvSpPr txBox="1"/>
          <p:nvPr/>
        </p:nvSpPr>
        <p:spPr>
          <a:xfrm>
            <a:off x="10020299" y="21050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Vastaajia 2810</a:t>
            </a:r>
          </a:p>
        </p:txBody>
      </p:sp>
    </p:spTree>
    <p:extLst>
      <p:ext uri="{BB962C8B-B14F-4D97-AF65-F5344CB8AC3E}">
        <p14:creationId xmlns:p14="http://schemas.microsoft.com/office/powerpoint/2010/main" val="2935103144"/>
      </p:ext>
    </p:extLst>
  </p:cSld>
  <p:clrMapOvr>
    <a:masterClrMapping/>
  </p:clrMapOvr>
</p:sld>
</file>

<file path=ppt/theme/theme1.xml><?xml version="1.0" encoding="utf-8"?>
<a:theme xmlns:a="http://schemas.openxmlformats.org/drawingml/2006/main" name="Valkoinen pohja">
  <a:themeElements>
    <a:clrScheme name="Kauppakamari värit">
      <a:dk1>
        <a:srgbClr val="002663"/>
      </a:dk1>
      <a:lt1>
        <a:sysClr val="window" lastClr="FFFFFF"/>
      </a:lt1>
      <a:dk2>
        <a:srgbClr val="44546A"/>
      </a:dk2>
      <a:lt2>
        <a:srgbClr val="E7E6E6"/>
      </a:lt2>
      <a:accent1>
        <a:srgbClr val="A5C9E7"/>
      </a:accent1>
      <a:accent2>
        <a:srgbClr val="E8E2D5"/>
      </a:accent2>
      <a:accent3>
        <a:srgbClr val="F2B7BF"/>
      </a:accent3>
      <a:accent4>
        <a:srgbClr val="BB95EF"/>
      </a:accent4>
      <a:accent5>
        <a:srgbClr val="E66342"/>
      </a:accent5>
      <a:accent6>
        <a:srgbClr val="D1E57C"/>
      </a:accent6>
      <a:hlink>
        <a:srgbClr val="002663"/>
      </a:hlink>
      <a:folHlink>
        <a:srgbClr val="FB973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eskuskauppakamarin PowerPoint pohja_  -  Vain luku" id="{E2A50804-E89B-4CAD-8B1E-35919BC21D3D}" vid="{5CED8B15-687C-47F9-ADC9-0137AA806E60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33E9741614B1448E61A832B8C07C32" ma:contentTypeVersion="13" ma:contentTypeDescription="Luo uusi asiakirja." ma:contentTypeScope="" ma:versionID="a8c686b1865695572091273859cd786d">
  <xsd:schema xmlns:xsd="http://www.w3.org/2001/XMLSchema" xmlns:xs="http://www.w3.org/2001/XMLSchema" xmlns:p="http://schemas.microsoft.com/office/2006/metadata/properties" xmlns:ns3="ca524ae2-27f3-42ce-bc9e-88378fdbf857" xmlns:ns4="2ce36f1a-4f55-432e-ac5f-fda8e650ab4b" targetNamespace="http://schemas.microsoft.com/office/2006/metadata/properties" ma:root="true" ma:fieldsID="e42488c8037be9f5f87edafaf831c1d3" ns3:_="" ns4:_="">
    <xsd:import namespace="ca524ae2-27f3-42ce-bc9e-88378fdbf857"/>
    <xsd:import namespace="2ce36f1a-4f55-432e-ac5f-fda8e650ab4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524ae2-27f3-42ce-bc9e-88378fdbf8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e36f1a-4f55-432e-ac5f-fda8e650ab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8A4E8D-EBFB-4F81-8E54-5E9AA70546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524ae2-27f3-42ce-bc9e-88378fdbf857"/>
    <ds:schemaRef ds:uri="2ce36f1a-4f55-432e-ac5f-fda8e650ab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0C85F8-88D4-4B6F-BBE5-DAC24B2075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590707-8F11-4F17-B1FE-29391FC699C4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2ce36f1a-4f55-432e-ac5f-fda8e650ab4b"/>
    <ds:schemaRef ds:uri="ca524ae2-27f3-42ce-bc9e-88378fdbf85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Keskuskauppakamarin PowerPoint pohja_</Template>
  <TotalTime>162</TotalTime>
  <Words>208</Words>
  <Application>Microsoft Office PowerPoint</Application>
  <PresentationFormat>Laajakuva</PresentationFormat>
  <Paragraphs>32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2" baseType="lpstr">
      <vt:lpstr>Arial</vt:lpstr>
      <vt:lpstr>Calibri</vt:lpstr>
      <vt:lpstr>Century Gothic</vt:lpstr>
      <vt:lpstr>Valkoinen pohja</vt:lpstr>
      <vt:lpstr>Kysely koronavirustilanteesta 2.9.2020</vt:lpstr>
      <vt:lpstr>Koronatilannetta koskevat kysymykset</vt:lpstr>
      <vt:lpstr>Kuuleeko hallitus tarpeeksi yrityksiä ja elinkeinoelämää?</vt:lpstr>
      <vt:lpstr>Uskotteko, että hallitus pystyy tekemään tarpeellisia työllisyyttä ja kilpailukykyä edistäviä ratkaisuja Suomen talouden kääntämiseksi parempaan suuntaan?</vt:lpstr>
      <vt:lpstr>Mitä toimia odotatte hallitukselta kilpailukyvyn ja työllisyyden parantamiseksi? Valitse kolme (3) tärkeintä.</vt:lpstr>
      <vt:lpstr>Minkä veron alentaminen auttaisi yrityksiä eniten? Valitse kolme (3) tärkeintä.</vt:lpstr>
      <vt:lpstr>Onko koronavirus vaikuttanut tai tuleeko vaikuttamaan yrityksesi toimintaan?</vt:lpstr>
      <vt:lpstr>Onko koronavirusepidemia vaikuttanut liikevaihtoonne negatiivisesti?</vt:lpstr>
      <vt:lpstr>Odotatko koronavirusepidemian vaikuttavan liikevaihtoonne negatiivisesti seuraavan 2 kuukauden aikana? </vt:lpstr>
      <vt:lpstr>Miten arvioisitte koronavirusepidemian vaikuttaneen yrityksenne henkilöstön määrään (lomautusten tai irtisanomisten kautta) verrattuna normaalitilanteeseen</vt:lpstr>
      <vt:lpstr>Miten arvioisitte koronavirusepidemian vaikuttavan yrityksenne henkilöstön määrään (lomautusten tai irtisanomisten kautta) seuraavien 2 kuukauden aikana verrattuna normaalitilanteeseen</vt:lpstr>
      <vt:lpstr>Onko yrityksesi konkurssin riski noussut merkittävästi koronavirusepidemian takia?</vt:lpstr>
      <vt:lpstr>Taustakysymykset</vt:lpstr>
      <vt:lpstr>Minkä kauppakamarin jäsen yrityksenne on?</vt:lpstr>
      <vt:lpstr>Valitse yrityksesi päätoimiala tai sopivin toimiala</vt:lpstr>
      <vt:lpstr>Yrityksen henkilöstömäärä</vt:lpstr>
      <vt:lpstr>Yrityksen vuosiliikevaihto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Tuija Puomila</dc:creator>
  <cp:lastModifiedBy>Anna Yli-Saunamäki</cp:lastModifiedBy>
  <cp:revision>3</cp:revision>
  <dcterms:created xsi:type="dcterms:W3CDTF">2020-09-03T07:14:06Z</dcterms:created>
  <dcterms:modified xsi:type="dcterms:W3CDTF">2020-10-06T09:36:56Z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0x0101000133E9741614B1448E61A832B8C07C32</vt:lpwstr>
  </property>
</Properties>
</file>