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  <p:sldMasterId id="2147483756" r:id="rId2"/>
    <p:sldMasterId id="2147483775" r:id="rId3"/>
    <p:sldMasterId id="2147483795" r:id="rId4"/>
    <p:sldMasterId id="2147483814" r:id="rId5"/>
  </p:sldMasterIdLst>
  <p:notesMasterIdLst>
    <p:notesMasterId r:id="rId24"/>
  </p:notesMasterIdLst>
  <p:handoutMasterIdLst>
    <p:handoutMasterId r:id="rId25"/>
  </p:handoutMasterIdLst>
  <p:sldIdLst>
    <p:sldId id="265" r:id="rId6"/>
    <p:sldId id="271" r:id="rId7"/>
    <p:sldId id="280" r:id="rId8"/>
    <p:sldId id="281" r:id="rId9"/>
    <p:sldId id="278" r:id="rId10"/>
    <p:sldId id="279" r:id="rId11"/>
    <p:sldId id="272" r:id="rId12"/>
    <p:sldId id="273" r:id="rId13"/>
    <p:sldId id="274" r:id="rId14"/>
    <p:sldId id="275" r:id="rId15"/>
    <p:sldId id="276" r:id="rId16"/>
    <p:sldId id="277" r:id="rId17"/>
    <p:sldId id="267" r:id="rId18"/>
    <p:sldId id="266" r:id="rId19"/>
    <p:sldId id="268" r:id="rId20"/>
    <p:sldId id="269" r:id="rId21"/>
    <p:sldId id="270" r:id="rId22"/>
    <p:sldId id="282" r:id="rId2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62" d="100"/>
          <a:sy n="62" d="100"/>
        </p:scale>
        <p:origin x="860" y="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8.10\Pikakysely%20koronavirustilanteesta%208.10.%20yhteens&#228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81C-435C-8319-DF1993FE969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81C-435C-8319-DF1993FE969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881C-435C-8319-DF1993FE969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881C-435C-8319-DF1993FE969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81C-435C-8319-DF1993FE969F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881C-435C-8319-DF1993FE96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'13 Kysymys'!$B$34:$B$39</c:f>
              <c:strCache>
                <c:ptCount val="6"/>
                <c:pt idx="0">
                  <c:v>Paikallisen sopimisen laajempi mahdollistaminen</c:v>
                </c:pt>
                <c:pt idx="1">
                  <c:v>Työvoimakustannusten alentaminen ansiotuloverotuksen ja/tai palkkamaltin keinoin</c:v>
                </c:pt>
                <c:pt idx="2">
                  <c:v>Lomautusten ja irtisanomisten helpottamisen jatkaminen</c:v>
                </c:pt>
                <c:pt idx="3">
                  <c:v>Suorien yritystukien lisääminen</c:v>
                </c:pt>
                <c:pt idx="4">
                  <c:v>Arvonlisäveron alentaminen</c:v>
                </c:pt>
                <c:pt idx="5">
                  <c:v>Välttämättömän työmatkailun helpottaminen</c:v>
                </c:pt>
              </c:strCache>
            </c:strRef>
          </c:cat>
          <c:val>
            <c:numRef>
              <c:f>'13 Kysymys'!$C$34:$C$39</c:f>
              <c:numCache>
                <c:formatCode>0.0%</c:formatCode>
                <c:ptCount val="6"/>
                <c:pt idx="0">
                  <c:v>0.54523728234892455</c:v>
                </c:pt>
                <c:pt idx="1">
                  <c:v>0.53260498463639472</c:v>
                </c:pt>
                <c:pt idx="2">
                  <c:v>0.5104131102765449</c:v>
                </c:pt>
                <c:pt idx="3">
                  <c:v>0.40594059405940597</c:v>
                </c:pt>
                <c:pt idx="4">
                  <c:v>0.401502219187436</c:v>
                </c:pt>
                <c:pt idx="5">
                  <c:v>0.12700580402867873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81C-435C-8319-DF1993FE9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475491"/>
        <c:axId val="37510337"/>
      </c:barChart>
      <c:catAx>
        <c:axId val="547549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37510337"/>
        <c:crosses val="autoZero"/>
        <c:auto val="0"/>
        <c:lblAlgn val="ctr"/>
        <c:lblOffset val="100"/>
        <c:noMultiLvlLbl val="0"/>
      </c:catAx>
      <c:valAx>
        <c:axId val="37510337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47549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79C-45DD-BCA8-6C72714537F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79C-45DD-BCA8-6C72714537F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'10 Kysymys'!$B$34:$B$35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'10 Kysymys'!$C$34:$C$35</c:f>
              <c:numCache>
                <c:formatCode>0.0%</c:formatCode>
                <c:ptCount val="2"/>
                <c:pt idx="0">
                  <c:v>0.2458953799159985</c:v>
                </c:pt>
                <c:pt idx="1">
                  <c:v>0.75410462008400159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9C-45DD-BCA8-6C72714537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4765845"/>
        <c:axId val="5435676"/>
      </c:barChart>
      <c:catAx>
        <c:axId val="2476584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5435676"/>
        <c:crosses val="autoZero"/>
        <c:auto val="0"/>
        <c:lblAlgn val="ctr"/>
        <c:lblOffset val="100"/>
        <c:noMultiLvlLbl val="0"/>
      </c:catAx>
      <c:valAx>
        <c:axId val="5435676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600"/>
                </a:pPr>
                <a:r>
                  <a:rPr lang="en-US" sz="1600" dirty="0" err="1"/>
                  <a:t>Prosentti</a:t>
                </a:r>
                <a:endParaRPr lang="en-US" sz="1600" dirty="0"/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4765845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43A-47A8-8540-65C7AEFE421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43A-47A8-8540-65C7AEFE421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43A-47A8-8540-65C7AEFE421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43A-47A8-8540-65C7AEFE421B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343A-47A8-8540-65C7AEFE421B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343A-47A8-8540-65C7AEFE421B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343A-47A8-8540-65C7AEFE421B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343A-47A8-8540-65C7AEFE421B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343A-47A8-8540-65C7AEFE421B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343A-47A8-8540-65C7AEFE421B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343A-47A8-8540-65C7AEFE421B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6-343A-47A8-8540-65C7AEFE421B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8-343A-47A8-8540-65C7AEFE421B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A-343A-47A8-8540-65C7AEFE421B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C-343A-47A8-8540-65C7AEFE421B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E-343A-47A8-8540-65C7AEFE421B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0-343A-47A8-8540-65C7AEFE421B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2-343A-47A8-8540-65C7AEFE421B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4-343A-47A8-8540-65C7AEFE421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 Kysymys'!$B$36:$B$54</c:f>
              <c:strCache>
                <c:ptCount val="19"/>
                <c:pt idx="0">
                  <c:v>Ålands handelskammare</c:v>
                </c:pt>
                <c:pt idx="1">
                  <c:v>Länsi-Uudenmaan kauppakamari</c:v>
                </c:pt>
                <c:pt idx="2">
                  <c:v>Rauman kauppakamari</c:v>
                </c:pt>
                <c:pt idx="3">
                  <c:v>Riihimäen-Hyvinkään kauppakamari</c:v>
                </c:pt>
                <c:pt idx="4">
                  <c:v>Etelä-Savon kauppakamari</c:v>
                </c:pt>
                <c:pt idx="5">
                  <c:v>Etelä-Karjalan kauppakamari</c:v>
                </c:pt>
                <c:pt idx="6">
                  <c:v>Kymenlaakson kauppakamari</c:v>
                </c:pt>
                <c:pt idx="7">
                  <c:v>Keski-Suomen kauppakamari</c:v>
                </c:pt>
                <c:pt idx="8">
                  <c:v>Pohjois-Karjalan kauppakamari</c:v>
                </c:pt>
                <c:pt idx="9">
                  <c:v>Etelä-Pohjanmaan kauppakamari</c:v>
                </c:pt>
                <c:pt idx="10">
                  <c:v>Lapin kauppakamari</c:v>
                </c:pt>
                <c:pt idx="11">
                  <c:v>Satakunnan kauppakamari</c:v>
                </c:pt>
                <c:pt idx="12">
                  <c:v>Kuopion alueen kauppakamari</c:v>
                </c:pt>
                <c:pt idx="13">
                  <c:v>Hämeen kauppakamari</c:v>
                </c:pt>
                <c:pt idx="14">
                  <c:v>Oulun kauppakamari</c:v>
                </c:pt>
                <c:pt idx="15">
                  <c:v>Pohjanmaan kauppakamari</c:v>
                </c:pt>
                <c:pt idx="16">
                  <c:v>Turun kauppakamari</c:v>
                </c:pt>
                <c:pt idx="17">
                  <c:v>Tampereen kauppakamari</c:v>
                </c:pt>
                <c:pt idx="18">
                  <c:v>Helsingin seudun kauppakamari</c:v>
                </c:pt>
              </c:strCache>
            </c:strRef>
          </c:cat>
          <c:val>
            <c:numRef>
              <c:f>'1 Kysymys'!$C$36:$C$54</c:f>
              <c:numCache>
                <c:formatCode>0.0%</c:formatCode>
                <c:ptCount val="19"/>
                <c:pt idx="0">
                  <c:v>6.8282690337999319E-4</c:v>
                </c:pt>
                <c:pt idx="1">
                  <c:v>1.1949470809149881E-2</c:v>
                </c:pt>
                <c:pt idx="2">
                  <c:v>1.6046432229429843E-2</c:v>
                </c:pt>
                <c:pt idx="3">
                  <c:v>1.8094912939569819E-2</c:v>
                </c:pt>
                <c:pt idx="4">
                  <c:v>2.1509047456469785E-2</c:v>
                </c:pt>
                <c:pt idx="5">
                  <c:v>2.4581768521679755E-2</c:v>
                </c:pt>
                <c:pt idx="6">
                  <c:v>2.7654489586889725E-2</c:v>
                </c:pt>
                <c:pt idx="7">
                  <c:v>2.8337316490269718E-2</c:v>
                </c:pt>
                <c:pt idx="8">
                  <c:v>2.9020143393649712E-2</c:v>
                </c:pt>
                <c:pt idx="9">
                  <c:v>3.0385797200409698E-2</c:v>
                </c:pt>
                <c:pt idx="10">
                  <c:v>3.2775691362239678E-2</c:v>
                </c:pt>
                <c:pt idx="11">
                  <c:v>3.6872652782519631E-2</c:v>
                </c:pt>
                <c:pt idx="12">
                  <c:v>3.9603960396039604E-2</c:v>
                </c:pt>
                <c:pt idx="13">
                  <c:v>4.6090815978149541E-2</c:v>
                </c:pt>
                <c:pt idx="14">
                  <c:v>6.6234209627859336E-2</c:v>
                </c:pt>
                <c:pt idx="15">
                  <c:v>6.7599863434619323E-2</c:v>
                </c:pt>
                <c:pt idx="16">
                  <c:v>9.6961420279959035E-2</c:v>
                </c:pt>
                <c:pt idx="17">
                  <c:v>0.10754523728234892</c:v>
                </c:pt>
                <c:pt idx="18">
                  <c:v>0.29805394332536705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343A-47A8-8540-65C7AEFE4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9532743"/>
        <c:axId val="40884719"/>
      </c:barChart>
      <c:catAx>
        <c:axId val="1953274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40884719"/>
        <c:crosses val="autoZero"/>
        <c:auto val="0"/>
        <c:lblAlgn val="ctr"/>
        <c:lblOffset val="100"/>
        <c:noMultiLvlLbl val="0"/>
      </c:catAx>
      <c:valAx>
        <c:axId val="40884719"/>
        <c:scaling>
          <c:orientation val="minMax"/>
          <c:max val="0.35000000000000003"/>
          <c:min val="0"/>
        </c:scaling>
        <c:delete val="0"/>
        <c:axPos val="b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19532743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1C6-4CA2-B1A0-CB7AA44640A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1C6-4CA2-B1A0-CB7AA44640A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1C6-4CA2-B1A0-CB7AA44640A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41C6-4CA2-B1A0-CB7AA44640A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41C6-4CA2-B1A0-CB7AA44640A4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41C6-4CA2-B1A0-CB7AA44640A4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41C6-4CA2-B1A0-CB7AA44640A4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41C6-4CA2-B1A0-CB7AA44640A4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41C6-4CA2-B1A0-CB7AA44640A4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41C6-4CA2-B1A0-CB7AA44640A4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41C6-4CA2-B1A0-CB7AA44640A4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6-41C6-4CA2-B1A0-CB7AA44640A4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8-41C6-4CA2-B1A0-CB7AA44640A4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A-41C6-4CA2-B1A0-CB7AA44640A4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C-41C6-4CA2-B1A0-CB7AA44640A4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E-41C6-4CA2-B1A0-CB7AA44640A4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0-41C6-4CA2-B1A0-CB7AA44640A4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2-41C6-4CA2-B1A0-CB7AA44640A4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4-41C6-4CA2-B1A0-CB7AA44640A4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6-41C6-4CA2-B1A0-CB7AA44640A4}"/>
              </c:ext>
            </c:extLst>
          </c:dPt>
          <c:dPt>
            <c:idx val="2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7-41C6-4CA2-B1A0-CB7AA44640A4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 Kysymys'!$B$34:$B$54</c:f>
              <c:strCache>
                <c:ptCount val="21"/>
                <c:pt idx="0">
                  <c:v>Kotitalouksien toiminta työnantajina</c:v>
                </c:pt>
                <c:pt idx="1">
                  <c:v>Kansainvälisten organisaatioiden ja toimielinten toiminta</c:v>
                </c:pt>
                <c:pt idx="2">
                  <c:v>Kaivostoiminta ja louhinta</c:v>
                </c:pt>
                <c:pt idx="3">
                  <c:v>Maatalous, metsätalous ja kalatalous</c:v>
                </c:pt>
                <c:pt idx="4">
                  <c:v>Julkinen hallinto ja maanpuolustus</c:v>
                </c:pt>
                <c:pt idx="5">
                  <c:v>Vesihuolto, viemäri- ja jätevesihuolto, jätehuolto</c:v>
                </c:pt>
                <c:pt idx="6">
                  <c:v>Sähkö-, kaasu- ja lämpöhuolto, jäähdytys</c:v>
                </c:pt>
                <c:pt idx="7">
                  <c:v>Koulutus</c:v>
                </c:pt>
                <c:pt idx="8">
                  <c:v>Taiteet, viihde ja virkistys</c:v>
                </c:pt>
                <c:pt idx="9">
                  <c:v>Rahoitus- ja vakuutustoiminta</c:v>
                </c:pt>
                <c:pt idx="10">
                  <c:v>Terveys- ja sosiaalipalvelut</c:v>
                </c:pt>
                <c:pt idx="11">
                  <c:v>Ammatillinen, tieteellinen ja tekninen toiminta</c:v>
                </c:pt>
                <c:pt idx="12">
                  <c:v>Kiinteistöalan toiminta</c:v>
                </c:pt>
                <c:pt idx="13">
                  <c:v>Kuljetus ja varastointi</c:v>
                </c:pt>
                <c:pt idx="14">
                  <c:v>Hallinto- ja tukipalvelutoiminta</c:v>
                </c:pt>
                <c:pt idx="15">
                  <c:v>Majoitus- ja ravitsemistoiminta</c:v>
                </c:pt>
                <c:pt idx="16">
                  <c:v>Informaatio ja viestintä</c:v>
                </c:pt>
                <c:pt idx="17">
                  <c:v>Rakentaminen </c:v>
                </c:pt>
                <c:pt idx="18">
                  <c:v>Tukku- ja vähittäiskauppa</c:v>
                </c:pt>
                <c:pt idx="19">
                  <c:v>Muu palvelutoiminta</c:v>
                </c:pt>
                <c:pt idx="20">
                  <c:v>Teollisuus</c:v>
                </c:pt>
              </c:strCache>
            </c:strRef>
          </c:cat>
          <c:val>
            <c:numRef>
              <c:f>'2 Kysymys'!$C$34:$C$54</c:f>
              <c:numCache>
                <c:formatCode>0.0%</c:formatCode>
                <c:ptCount val="21"/>
                <c:pt idx="0">
                  <c:v>3.414134516899966E-4</c:v>
                </c:pt>
                <c:pt idx="1">
                  <c:v>2.0484807101399799E-3</c:v>
                </c:pt>
                <c:pt idx="2">
                  <c:v>3.0727210652099694E-3</c:v>
                </c:pt>
                <c:pt idx="3">
                  <c:v>6.1454421304199388E-3</c:v>
                </c:pt>
                <c:pt idx="4">
                  <c:v>7.5110959371799254E-3</c:v>
                </c:pt>
                <c:pt idx="5">
                  <c:v>8.5353362922499145E-3</c:v>
                </c:pt>
                <c:pt idx="6">
                  <c:v>1.5022191874359851E-2</c:v>
                </c:pt>
                <c:pt idx="7">
                  <c:v>2.0484807101399796E-2</c:v>
                </c:pt>
                <c:pt idx="8">
                  <c:v>2.2533287811539775E-2</c:v>
                </c:pt>
                <c:pt idx="9">
                  <c:v>2.3557528166609765E-2</c:v>
                </c:pt>
                <c:pt idx="10">
                  <c:v>2.9020143393649712E-2</c:v>
                </c:pt>
                <c:pt idx="11">
                  <c:v>3.6189825879139638E-2</c:v>
                </c:pt>
                <c:pt idx="12">
                  <c:v>3.6872652782519631E-2</c:v>
                </c:pt>
                <c:pt idx="13">
                  <c:v>4.5066575623079551E-2</c:v>
                </c:pt>
                <c:pt idx="14">
                  <c:v>5.2577671560259477E-2</c:v>
                </c:pt>
                <c:pt idx="15">
                  <c:v>5.530897917377945E-2</c:v>
                </c:pt>
                <c:pt idx="16">
                  <c:v>6.7258449982929333E-2</c:v>
                </c:pt>
                <c:pt idx="17">
                  <c:v>8.6036189825879142E-2</c:v>
                </c:pt>
                <c:pt idx="18">
                  <c:v>0.12359166951177877</c:v>
                </c:pt>
                <c:pt idx="19">
                  <c:v>0.15227039945373846</c:v>
                </c:pt>
                <c:pt idx="20">
                  <c:v>0.20655513827244795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41C6-4CA2-B1A0-CB7AA44640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5378481"/>
        <c:axId val="55621158"/>
      </c:barChart>
      <c:catAx>
        <c:axId val="2537848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55621158"/>
        <c:crosses val="autoZero"/>
        <c:auto val="0"/>
        <c:lblAlgn val="ctr"/>
        <c:lblOffset val="100"/>
        <c:noMultiLvlLbl val="0"/>
      </c:catAx>
      <c:valAx>
        <c:axId val="55621158"/>
        <c:scaling>
          <c:orientation val="minMax"/>
          <c:max val="0.30000000000000004"/>
          <c:min val="0"/>
        </c:scaling>
        <c:delete val="0"/>
        <c:axPos val="b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537848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F16-46E1-987F-CB95EF6CE2F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F16-46E1-987F-CB95EF6CE2F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F16-46E1-987F-CB95EF6CE2F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F16-46E1-987F-CB95EF6CE2F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CF16-46E1-987F-CB95EF6CE2F4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'3 Kysymys'!$B$34:$B$38</c:f>
              <c:strCache>
                <c:ptCount val="5"/>
                <c:pt idx="0">
                  <c:v>Yksinyrittäjä</c:v>
                </c:pt>
                <c:pt idx="1">
                  <c:v>2-9</c:v>
                </c:pt>
                <c:pt idx="2">
                  <c:v>10-49</c:v>
                </c:pt>
                <c:pt idx="3">
                  <c:v>50-249</c:v>
                </c:pt>
                <c:pt idx="4">
                  <c:v>250 tai yli</c:v>
                </c:pt>
              </c:strCache>
            </c:strRef>
          </c:cat>
          <c:val>
            <c:numRef>
              <c:f>'3 Kysymys'!$C$34:$C$38</c:f>
              <c:numCache>
                <c:formatCode>0.0%</c:formatCode>
                <c:ptCount val="5"/>
                <c:pt idx="0">
                  <c:v>7.9207920792079209E-2</c:v>
                </c:pt>
                <c:pt idx="1">
                  <c:v>0.35268009559576646</c:v>
                </c:pt>
                <c:pt idx="2">
                  <c:v>0.3513144417890065</c:v>
                </c:pt>
                <c:pt idx="3">
                  <c:v>0.14817343803345853</c:v>
                </c:pt>
                <c:pt idx="4">
                  <c:v>6.862410378968932E-2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F16-46E1-987F-CB95EF6CE2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1861549"/>
        <c:axId val="60867561"/>
      </c:barChart>
      <c:catAx>
        <c:axId val="3186154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60867561"/>
        <c:crosses val="autoZero"/>
        <c:auto val="0"/>
        <c:lblAlgn val="ctr"/>
        <c:lblOffset val="100"/>
        <c:noMultiLvlLbl val="0"/>
      </c:catAx>
      <c:valAx>
        <c:axId val="60867561"/>
        <c:scaling>
          <c:orientation val="minMax"/>
          <c:max val="0.4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31861549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22A-41D8-AAF2-21E8651A1D0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22A-41D8-AAF2-21E8651A1D0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22A-41D8-AAF2-21E8651A1D0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22A-41D8-AAF2-21E8651A1D0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2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'4 Kysymys'!$B$34:$B$37</c:f>
              <c:strCache>
                <c:ptCount val="4"/>
                <c:pt idx="0">
                  <c:v>alle 2 miljoonaa euroa 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'4 Kysymys'!$C$34:$C$37</c:f>
              <c:numCache>
                <c:formatCode>0.0%</c:formatCode>
                <c:ptCount val="4"/>
                <c:pt idx="0">
                  <c:v>0.48310003414134517</c:v>
                </c:pt>
                <c:pt idx="1">
                  <c:v>0.29088426083987712</c:v>
                </c:pt>
                <c:pt idx="2">
                  <c:v>0.13793103448275862</c:v>
                </c:pt>
                <c:pt idx="3">
                  <c:v>8.8084670536019122E-2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22A-41D8-AAF2-21E8651A1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15993"/>
        <c:axId val="58105245"/>
      </c:barChart>
      <c:catAx>
        <c:axId val="41599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58105245"/>
        <c:crosses val="autoZero"/>
        <c:auto val="0"/>
        <c:lblAlgn val="ctr"/>
        <c:lblOffset val="100"/>
        <c:noMultiLvlLbl val="0"/>
      </c:catAx>
      <c:valAx>
        <c:axId val="58105245"/>
        <c:scaling>
          <c:orientation val="minMax"/>
          <c:max val="0.55000000000000004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415993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E35-4D01-B8C1-6915CE6B7D8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E35-4D01-B8C1-6915CE6B7D8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E35-4D01-B8C1-6915CE6B7D8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E35-4D01-B8C1-6915CE6B7D8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2E35-4D01-B8C1-6915CE6B7D8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2E35-4D01-B8C1-6915CE6B7D8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'14 Kysymys'!$B$34:$B$39</c:f>
              <c:strCache>
                <c:ptCount val="6"/>
                <c:pt idx="0">
                  <c:v>Koulujen ja päiväkotien sulkeminen</c:v>
                </c:pt>
                <c:pt idx="1">
                  <c:v>Nykyiset matkustusrajoitukset tai niiden tiukentaminen </c:v>
                </c:pt>
                <c:pt idx="2">
                  <c:v>Ravintoloiden sulkeminen tai aukioloaikojen lyhentäminen entisestään</c:v>
                </c:pt>
                <c:pt idx="3">
                  <c:v>Vapaa-ajan matkustuskiellot maan sisällä</c:v>
                </c:pt>
                <c:pt idx="4">
                  <c:v>Yli 50 hengen kokoontumiskiellot</c:v>
                </c:pt>
                <c:pt idx="5">
                  <c:v>Kasvomaskien pakollinen käyttö julkisessa liikenteessä ja julkisilla paikoilla</c:v>
                </c:pt>
              </c:strCache>
            </c:strRef>
          </c:cat>
          <c:val>
            <c:numRef>
              <c:f>'14 Kysymys'!$C$34:$C$39</c:f>
              <c:numCache>
                <c:formatCode>0.0%</c:formatCode>
                <c:ptCount val="6"/>
                <c:pt idx="0">
                  <c:v>0.48583134175486514</c:v>
                </c:pt>
                <c:pt idx="1">
                  <c:v>0.46090815978149541</c:v>
                </c:pt>
                <c:pt idx="2">
                  <c:v>0.44964151587572554</c:v>
                </c:pt>
                <c:pt idx="3">
                  <c:v>0.40594059405940597</c:v>
                </c:pt>
                <c:pt idx="4">
                  <c:v>0.21509047456469785</c:v>
                </c:pt>
                <c:pt idx="5">
                  <c:v>5.0529190850119497E-2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E35-4D01-B8C1-6915CE6B7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6322346"/>
        <c:axId val="14079121"/>
      </c:barChart>
      <c:catAx>
        <c:axId val="1632234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4079121"/>
        <c:crosses val="autoZero"/>
        <c:auto val="0"/>
        <c:lblAlgn val="ctr"/>
        <c:lblOffset val="100"/>
        <c:noMultiLvlLbl val="0"/>
      </c:catAx>
      <c:valAx>
        <c:axId val="14079121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16322346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59B-4BE1-A756-AD047429655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59B-4BE1-A756-AD047429655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59B-4BE1-A756-AD047429655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59B-4BE1-A756-AD047429655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59B-4BE1-A756-AD0474296558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'11 Kysymys'!$B$34:$B$38</c:f>
              <c:strCache>
                <c:ptCount val="5"/>
                <c:pt idx="0">
                  <c:v>Erittäin hyvin</c:v>
                </c:pt>
                <c:pt idx="1">
                  <c:v>Melko hyvin</c:v>
                </c:pt>
                <c:pt idx="2">
                  <c:v>En osaa sanoa</c:v>
                </c:pt>
                <c:pt idx="3">
                  <c:v>Melko huonosti</c:v>
                </c:pt>
                <c:pt idx="4">
                  <c:v>Erittäin huonosti</c:v>
                </c:pt>
              </c:strCache>
            </c:strRef>
          </c:cat>
          <c:val>
            <c:numRef>
              <c:f>'11 Kysymys'!$C$34:$C$38</c:f>
              <c:numCache>
                <c:formatCode>0.0%</c:formatCode>
                <c:ptCount val="5"/>
                <c:pt idx="0">
                  <c:v>4.2335268009559578E-2</c:v>
                </c:pt>
                <c:pt idx="1">
                  <c:v>0.5165585524069648</c:v>
                </c:pt>
                <c:pt idx="2">
                  <c:v>9.6620006828269045E-2</c:v>
                </c:pt>
                <c:pt idx="3">
                  <c:v>0.2803004438374872</c:v>
                </c:pt>
                <c:pt idx="4">
                  <c:v>6.418572891771937E-2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59B-4BE1-A756-AD04742965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5525791"/>
        <c:axId val="32852820"/>
      </c:barChart>
      <c:catAx>
        <c:axId val="2552579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32852820"/>
        <c:crosses val="autoZero"/>
        <c:auto val="0"/>
        <c:lblAlgn val="ctr"/>
        <c:lblOffset val="100"/>
        <c:noMultiLvlLbl val="0"/>
      </c:catAx>
      <c:valAx>
        <c:axId val="328528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552579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653-46E7-B05C-8D4008277B7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653-46E7-B05C-8D4008277B7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653-46E7-B05C-8D4008277B7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4653-46E7-B05C-8D4008277B7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4653-46E7-B05C-8D4008277B7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'12 Kysymys'!$B$34:$B$38</c:f>
              <c:strCache>
                <c:ptCount val="5"/>
                <c:pt idx="0">
                  <c:v>Erittäin hyvin</c:v>
                </c:pt>
                <c:pt idx="1">
                  <c:v>Melko hyvin</c:v>
                </c:pt>
                <c:pt idx="2">
                  <c:v>En osaa sanoa</c:v>
                </c:pt>
                <c:pt idx="3">
                  <c:v>Melko huonosti</c:v>
                </c:pt>
                <c:pt idx="4">
                  <c:v>Erittäin huonosti</c:v>
                </c:pt>
              </c:strCache>
            </c:strRef>
          </c:cat>
          <c:val>
            <c:numRef>
              <c:f>'12 Kysymys'!$C$34:$C$38</c:f>
              <c:numCache>
                <c:formatCode>0.0%</c:formatCode>
                <c:ptCount val="5"/>
                <c:pt idx="0">
                  <c:v>1.3997951519289861E-2</c:v>
                </c:pt>
                <c:pt idx="1">
                  <c:v>0.20792079207920794</c:v>
                </c:pt>
                <c:pt idx="2">
                  <c:v>0.11198361215431889</c:v>
                </c:pt>
                <c:pt idx="3">
                  <c:v>0.45373847729600542</c:v>
                </c:pt>
                <c:pt idx="4">
                  <c:v>0.21235916695117787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653-46E7-B05C-8D4008277B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3696042"/>
        <c:axId val="18969199"/>
      </c:barChart>
      <c:catAx>
        <c:axId val="2369604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8969199"/>
        <c:crosses val="autoZero"/>
        <c:auto val="0"/>
        <c:lblAlgn val="ctr"/>
        <c:lblOffset val="100"/>
        <c:noMultiLvlLbl val="0"/>
      </c:catAx>
      <c:valAx>
        <c:axId val="18969199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3696042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E1-47DE-8279-238D2491B77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2E1-47DE-8279-238D2491B772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'5 Kysymys'!$B$34:$B$35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'5 Kysymys'!$C$34:$C$35</c:f>
              <c:numCache>
                <c:formatCode>0.0%</c:formatCode>
                <c:ptCount val="2"/>
                <c:pt idx="0">
                  <c:v>0.89416182997610094</c:v>
                </c:pt>
                <c:pt idx="1">
                  <c:v>0.10583817002389893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E1-47DE-8279-238D2491B7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1374213"/>
        <c:axId val="38498329"/>
      </c:barChart>
      <c:catAx>
        <c:axId val="4137421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38498329"/>
        <c:crosses val="autoZero"/>
        <c:auto val="0"/>
        <c:lblAlgn val="ctr"/>
        <c:lblOffset val="100"/>
        <c:noMultiLvlLbl val="0"/>
      </c:catAx>
      <c:valAx>
        <c:axId val="38498329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41374213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C28-4120-88E8-7D8ACAB839E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C28-4120-88E8-7D8ACAB839E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C28-4120-88E8-7D8ACAB839E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C28-4120-88E8-7D8ACAB839E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3C28-4120-88E8-7D8ACAB839E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'6 Kysymys'!$B$34:$B$38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'6 Kysymys'!$C$34:$C$38</c:f>
              <c:numCache>
                <c:formatCode>0.0%</c:formatCode>
                <c:ptCount val="5"/>
                <c:pt idx="0">
                  <c:v>0.25505918289423446</c:v>
                </c:pt>
                <c:pt idx="1">
                  <c:v>0.47193585337915234</c:v>
                </c:pt>
                <c:pt idx="2">
                  <c:v>0.17105765559373809</c:v>
                </c:pt>
                <c:pt idx="3">
                  <c:v>5.9946544482626957E-2</c:v>
                </c:pt>
                <c:pt idx="4">
                  <c:v>4.2000763650248185E-2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C28-4120-88E8-7D8ACAB839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5272557"/>
        <c:axId val="3940387"/>
      </c:barChart>
      <c:catAx>
        <c:axId val="4527255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3940387"/>
        <c:crosses val="autoZero"/>
        <c:auto val="0"/>
        <c:lblAlgn val="ctr"/>
        <c:lblOffset val="100"/>
        <c:noMultiLvlLbl val="0"/>
      </c:catAx>
      <c:valAx>
        <c:axId val="3940387"/>
        <c:scaling>
          <c:orientation val="minMax"/>
          <c:max val="0.55000000000000004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45272557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83A-492E-AD09-B717ACB2AFE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83A-492E-AD09-B717ACB2AFE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83A-492E-AD09-B717ACB2AFE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483A-492E-AD09-B717ACB2AFED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483A-492E-AD09-B717ACB2AFED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'7 Kysymys'!$B$34:$B$38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'7 Kysymys'!$C$34:$C$38</c:f>
              <c:numCache>
                <c:formatCode>0.0%</c:formatCode>
                <c:ptCount val="5"/>
                <c:pt idx="0">
                  <c:v>0.27147766323024053</c:v>
                </c:pt>
                <c:pt idx="1">
                  <c:v>0.50210003818251248</c:v>
                </c:pt>
                <c:pt idx="2">
                  <c:v>0.13172966781214204</c:v>
                </c:pt>
                <c:pt idx="3">
                  <c:v>5.2691867124856816E-2</c:v>
                </c:pt>
                <c:pt idx="4">
                  <c:v>4.2000763650248185E-2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83A-492E-AD09-B717ACB2AF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5205888"/>
        <c:axId val="50981872"/>
      </c:barChart>
      <c:catAx>
        <c:axId val="4520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50981872"/>
        <c:crosses val="autoZero"/>
        <c:auto val="0"/>
        <c:lblAlgn val="ctr"/>
        <c:lblOffset val="100"/>
        <c:noMultiLvlLbl val="0"/>
      </c:catAx>
      <c:valAx>
        <c:axId val="50981872"/>
        <c:scaling>
          <c:orientation val="minMax"/>
          <c:max val="0.55000000000000004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45205888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869-4202-88B0-0AC631F9E42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869-4202-88B0-0AC631F9E42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869-4202-88B0-0AC631F9E42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869-4202-88B0-0AC631F9E42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3869-4202-88B0-0AC631F9E42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'8 Kysymys'!$B$34:$B$38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'8 Kysymys'!$C$34:$C$38</c:f>
              <c:numCache>
                <c:formatCode>0.0%</c:formatCode>
                <c:ptCount val="5"/>
                <c:pt idx="0">
                  <c:v>0.55784650630011456</c:v>
                </c:pt>
                <c:pt idx="1">
                  <c:v>0.32035127911416572</c:v>
                </c:pt>
                <c:pt idx="2">
                  <c:v>7.2546773577701423E-2</c:v>
                </c:pt>
                <c:pt idx="3">
                  <c:v>2.2909507445589922E-2</c:v>
                </c:pt>
                <c:pt idx="4">
                  <c:v>2.6345933562428411E-2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869-4202-88B0-0AC631F9E4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4722748"/>
        <c:axId val="39774376"/>
      </c:barChart>
      <c:catAx>
        <c:axId val="447227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39774376"/>
        <c:crosses val="autoZero"/>
        <c:auto val="0"/>
        <c:lblAlgn val="ctr"/>
        <c:lblOffset val="100"/>
        <c:noMultiLvlLbl val="0"/>
      </c:catAx>
      <c:valAx>
        <c:axId val="39774376"/>
        <c:scaling>
          <c:orientation val="minMax"/>
          <c:max val="0.65000000000000013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44722748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672-43F8-B2B6-50DB439D401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672-43F8-B2B6-50DB439D401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8672-43F8-B2B6-50DB439D401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8672-43F8-B2B6-50DB439D401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672-43F8-B2B6-50DB439D401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'9 Kysymys'!$B$34:$B$38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'9 Kysymys'!$C$34:$C$38</c:f>
              <c:numCache>
                <c:formatCode>0.0%</c:formatCode>
                <c:ptCount val="5"/>
                <c:pt idx="0">
                  <c:v>0.5681557846506301</c:v>
                </c:pt>
                <c:pt idx="1">
                  <c:v>0.31462390225276821</c:v>
                </c:pt>
                <c:pt idx="2">
                  <c:v>6.8346697212676596E-2</c:v>
                </c:pt>
                <c:pt idx="3">
                  <c:v>2.2145857197403591E-2</c:v>
                </c:pt>
                <c:pt idx="4">
                  <c:v>2.6727758686521576E-2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672-43F8-B2B6-50DB439D4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6709454"/>
        <c:axId val="53591007"/>
      </c:barChart>
      <c:catAx>
        <c:axId val="267094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lang="en-US" sz="1200" b="0" u="non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53591007"/>
        <c:crosses val="autoZero"/>
        <c:auto val="0"/>
        <c:lblAlgn val="ctr"/>
        <c:lblOffset val="100"/>
        <c:noMultiLvlLbl val="0"/>
      </c:catAx>
      <c:valAx>
        <c:axId val="53591007"/>
        <c:scaling>
          <c:orientation val="minMax"/>
          <c:max val="0.65000000000000013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6709454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65B33-1624-4EA1-90F0-5548CCE4D91F}" type="datetimeFigureOut">
              <a:rPr lang="fi-FI" smtClean="0"/>
              <a:t>12.10.2020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A4EDE-2E67-4E29-A719-B79571B32F10}" type="datetimeFigureOut">
              <a:rPr lang="fi-FI" smtClean="0"/>
              <a:t>12.10.2020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A215-9E5C-484B-9EF8-CE7546C59170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96BCC24-BCDD-49AB-8FD9-0FA72EA8ED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2750733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3489397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3120065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08D179C-6CD3-400E-A1F5-BB1532E0C76B}" type="datetime1">
              <a:rPr lang="fi-FI" smtClean="0"/>
              <a:t>12.10.2020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9972191-05C2-4BB6-9C05-D4450A113C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4726" y="1744255"/>
            <a:ext cx="2622548" cy="655637"/>
          </a:xfrm>
          <a:prstGeom prst="rect">
            <a:avLst/>
          </a:prstGeom>
        </p:spPr>
      </p:pic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A281D5-E7B8-4B62-98D0-36D7F2AC25DB}" type="datetime1">
              <a:rPr lang="fi-FI" smtClean="0"/>
              <a:t>12.10.2020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1CBCC-FF59-416C-9A1D-9D52F6500638}" type="datetime1">
              <a:rPr lang="fi-FI" smtClean="0"/>
              <a:t>12.10.2020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0E1D-6349-4E85-AD64-C1FBA3119F4A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5D275B4-948C-4C22-A7A6-5C3581514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08A1-A580-4BDB-9C4A-001F8D3CC6A1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E94B0-8C78-4669-883B-BA7FD9446DC1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804C6-BCE6-4EB0-B6E5-BD5BB2719331}" type="datetime1">
              <a:rPr lang="fi-FI" smtClean="0"/>
              <a:t>12.10.2020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CCE3-DFD7-4C20-A669-ACC565B4BCF8}" type="datetime1">
              <a:rPr lang="fi-FI" smtClean="0"/>
              <a:t>12.10.2020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E2688-A7F7-4DDE-BD3B-80021B211317}" type="datetime1">
              <a:rPr lang="fi-FI" smtClean="0"/>
              <a:t>12.10.2020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35111-E333-47EA-A897-6C29E5BA6EBC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E612DC6-63F3-4A76-B641-971F83717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7538-99DB-4ACA-ABA2-05BA84E39266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1755-F379-417E-A3DC-D9B01BC04526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54C7-5142-4223-ACE5-D859002DD68B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F7F60-89D1-435E-A10B-13EC5A38991F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F89A-8BCD-473B-A52C-11F9A0377E47}" type="datetime1">
              <a:rPr lang="fi-FI" smtClean="0"/>
              <a:t>12.10.2020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573F8-CC89-4268-AB65-15E33CFE3B80}" type="datetime1">
              <a:rPr lang="fi-FI" smtClean="0"/>
              <a:t>12.10.2020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D141CBA-7B13-4EF2-8224-C7F13D1C7605}" type="datetime1">
              <a:rPr lang="fi-FI" smtClean="0"/>
              <a:t>12.10.2020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6D04-30AC-4D1D-85ED-E6F73C2D362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288ED8F-05AF-428B-B312-FE1E286CD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C470-D4CD-4E29-8E91-1223DA076E22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FFF-D35D-43BF-AC2E-3AAA9EA7D92C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63010-EC64-4810-B408-821C910BE80B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E81A-79F1-4FD8-BF22-27CDDA5DF4CE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0A46-EE8A-4F56-8133-4DEEFDD9357D}" type="datetime1">
              <a:rPr lang="fi-FI" smtClean="0"/>
              <a:t>12.10.2020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37FC-D581-4DA5-8018-F7CEECB406FD}" type="datetime1">
              <a:rPr lang="fi-FI" smtClean="0"/>
              <a:t>12.10.2020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A773B2D-290F-4AC0-A3AC-91F8186B54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E870E-886F-4242-AF35-8BA432B0CA76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63BF-C4AB-4462-A53B-2C511E40F690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6B35-A16F-482F-8BCD-2095817F0916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6E6E1-1610-4677-96F8-B0AAE2158D3B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F8FDD-9E40-412F-8D1D-E199F51E79B5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3EA9-CD3C-4111-BC60-55154E1F9FEB}" type="datetime1">
              <a:rPr lang="fi-FI" smtClean="0"/>
              <a:t>12.10.2020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C6BA7-3CF9-4CF6-BF25-D7E2B2394986}" type="datetime1">
              <a:rPr lang="fi-FI" smtClean="0"/>
              <a:t>12.10.2020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2321-DAA3-4C7E-82E0-747AE8DF8DAC}" type="datetime1">
              <a:rPr lang="fi-FI" smtClean="0"/>
              <a:t>12.10.2020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78EF-1E4B-4DCD-B008-EA0DD289CD44}" type="datetime1">
              <a:rPr lang="fi-FI" smtClean="0"/>
              <a:t>12.10.2020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AF23-B36E-4083-8E13-AE392CCEBF31}" type="datetime1">
              <a:rPr lang="fi-FI" smtClean="0"/>
              <a:t>12.10.2020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5D4A0C6-82FB-4F65-AFA6-75884A77AEA4}" type="datetime1">
              <a:rPr lang="fi-FI" smtClean="0"/>
              <a:t>12.10.2020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C7A3-6C02-4878-8B35-4AD0171090A4}" type="datetime1">
              <a:rPr lang="fi-FI" smtClean="0"/>
              <a:t>12.10.2020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BC59-86BD-488E-936A-293CF52C52EB}" type="datetime1">
              <a:rPr lang="fi-FI" smtClean="0"/>
              <a:t>12.10.2020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6F96E-EBF1-4200-A641-5D62C5342635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E6F48-46C1-4DCB-93B7-E88DC0EB4D5F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6E5AF-7078-4F48-BB75-09B7A047E573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FFD9C-9637-4EAF-A1AC-927B62DA30FE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09E6E-446E-4C30-8E42-2C76DFD6E44D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Pikakysely koronavirustilanteesta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8.10.2020</a:t>
            </a:r>
          </a:p>
          <a:p>
            <a:endParaRPr lang="fi-FI" dirty="0"/>
          </a:p>
          <a:p>
            <a:r>
              <a:rPr lang="fi-FI" dirty="0"/>
              <a:t>N = 2929</a:t>
            </a:r>
          </a:p>
        </p:txBody>
      </p:sp>
    </p:spTree>
    <p:extLst>
      <p:ext uri="{BB962C8B-B14F-4D97-AF65-F5344CB8AC3E}">
        <p14:creationId xmlns:p14="http://schemas.microsoft.com/office/powerpoint/2010/main" val="159843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/>
              <a:t>Miten arvioisitte koronavirusepidemian vaikuttaneen yrityksenne henkilöstön määrään (lomautusten tai irtisanomisten kautta)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10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8219938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2064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Miten arvioisitte koronavirusepidemian vaikuttavan yrityksenne henkilöstön määrään (lomautusten tai irtisanomisten kautta) seuraavien 2 kuukauden aikana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11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01516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6425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yrityksesi konkurssin riski noussut merkittävästi koronavirusepidemian takia?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12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2518623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1402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50A0F-F455-4DF0-9116-A85BFB0A5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33507"/>
            <a:ext cx="10515600" cy="990986"/>
          </a:xfrm>
        </p:spPr>
        <p:txBody>
          <a:bodyPr/>
          <a:lstStyle/>
          <a:p>
            <a:r>
              <a:rPr lang="fi-FI" dirty="0"/>
              <a:t>Taustakysymykset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5D4DBF2-1146-4286-B9B7-A80EADBB5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73D34A-6DB3-403C-B20A-0B7797EA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A2D71A-A60B-45F9-B564-8B0D00C7244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7548296-DD17-4CF7-82D5-8C155F165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AF4444B-6C10-4C4F-BF29-C1E8B667C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321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Minkä kauppakamarin jäsen yrityksenne on?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16" name="Chart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9777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Valitse yrityksesi päätoimiala tai sopivin toimiala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6396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henkilöstömäärä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1529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vuosiliikevaihto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3524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973E3A-718D-4FA8-B0D3-4BDEA93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E51DEB-96C2-4CDA-9CDA-0AABAD5B3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5B63082-3731-4DAC-B4B4-EABE9D347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18</a:t>
            </a:fld>
            <a:endParaRPr lang="fi-FI"/>
          </a:p>
        </p:txBody>
      </p:sp>
      <p:sp>
        <p:nvSpPr>
          <p:cNvPr id="9" name="Otsikko 8">
            <a:extLst>
              <a:ext uri="{FF2B5EF4-FFF2-40B4-BE49-F238E27FC236}">
                <a16:creationId xmlns:a16="http://schemas.microsoft.com/office/drawing/2014/main" id="{6696B74A-CCA8-4A0B-A748-79062B72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9769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50A0F-F455-4DF0-9116-A85BFB0A5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05318"/>
            <a:ext cx="10515600" cy="1999129"/>
          </a:xfrm>
        </p:spPr>
        <p:txBody>
          <a:bodyPr>
            <a:normAutofit/>
          </a:bodyPr>
          <a:lstStyle/>
          <a:p>
            <a:r>
              <a:rPr lang="fi-FI" dirty="0"/>
              <a:t>Koronatilannetta koskevat kysymykset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5D4DBF2-1146-4286-B9B7-A80EADBB5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73D34A-6DB3-403C-B20A-0B7797EA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12.10.2020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7548296-DD17-4CF7-82D5-8C155F165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AF4444B-6C10-4C4F-BF29-C1E8B667C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564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Mitä toimenpiteitä toivoisit hallituksen tekevän, jotta yritykset selviäisivät lähiajat? (Valitse enintään kolme)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</a:t>
            </a:fld>
            <a:endParaRPr lang="fi-FI"/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00000000-0008-0000-0E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0720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Mikä olisi haitallisin hallituksen määräämä rajoitus yrityksille? (Valitse enintään kolme)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F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2076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Miten hallitus on onnistunut koronaepidemian hoidossa?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935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Miten hallitus on onnistunut koronaepidemian aiheuttaman talouskriisin hoidossa?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D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4680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 vaikuttanut tai tuleeko vaikuttamaan yrityksesi toimintaan?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7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320644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0427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koronavirusepidemia vaikuttanut liikevaihtoonne negatiivisesti?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8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0542114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2519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Odotatko koronavirusepidemian vaikuttavan liikevaihtoonne negatiivisesti seuraavan </a:t>
            </a:r>
            <a:br>
              <a:rPr lang="fi-FI" sz="3200" dirty="0"/>
            </a:br>
            <a:r>
              <a:rPr lang="fi-FI" sz="3200" dirty="0"/>
              <a:t>2 kuukauden aikana?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12.10.2020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9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158980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9916391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E8C04C7D-82C6-4DF8-ACCC-2740FC172D18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2C7B67E7-FB4A-456E-AED3-DE073EBA073C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481BB80E-32AA-4047-9909-E7BB774FDD69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91B115E0-A3E2-4C01-8687-E8613304D6EC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D6198DA5-54A3-4D25-B90A-30C1400261F6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Keskuskauppakamari 2020</Template>
  <TotalTime>79</TotalTime>
  <Words>188</Words>
  <Application>Microsoft Office PowerPoint</Application>
  <PresentationFormat>Laajakuva</PresentationFormat>
  <Paragraphs>68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Pikakysely koronavirustilanteesta</vt:lpstr>
      <vt:lpstr>Koronatilannetta koskevat kysymykset</vt:lpstr>
      <vt:lpstr>Mitä toimenpiteitä toivoisit hallituksen tekevän, jotta yritykset selviäisivät lähiajat? (Valitse enintään kolme)</vt:lpstr>
      <vt:lpstr>Mikä olisi haitallisin hallituksen määräämä rajoitus yrityksille? (Valitse enintään kolme)</vt:lpstr>
      <vt:lpstr>Miten hallitus on onnistunut koronaepidemian hoidossa? </vt:lpstr>
      <vt:lpstr>Miten hallitus on onnistunut koronaepidemian aiheuttaman talouskriisin hoidossa?</vt:lpstr>
      <vt:lpstr>Onko koronavirus vaikuttanut tai tuleeko vaikuttamaan yrityksesi toimintaan?</vt:lpstr>
      <vt:lpstr>Onko koronavirusepidemia vaikuttanut liikevaihtoonne negatiivisesti?</vt:lpstr>
      <vt:lpstr>Odotatko koronavirusepidemian vaikuttavan liikevaihtoonne negatiivisesti seuraavan  2 kuukauden aikana? </vt:lpstr>
      <vt:lpstr>Miten arvioisitte koronavirusepidemian vaikuttaneen yrityksenne henkilöstön määrään (lomautusten tai irtisanomisten kautta) verrattuna normaalitilanteeseen</vt:lpstr>
      <vt:lpstr>Miten arvioisitte koronavirusepidemian vaikuttavan yrityksenne henkilöstön määrään (lomautusten tai irtisanomisten kautta) seuraavien 2 kuukauden aikana verrattuna normaalitilanteeseen</vt:lpstr>
      <vt:lpstr>Onko yrityksesi konkurssin riski noussut merkittävästi koronavirusepidemian takia?</vt:lpstr>
      <vt:lpstr>Taustakysymykset</vt:lpstr>
      <vt:lpstr>Minkä kauppakamarin jäsen yrityksenne on?</vt:lpstr>
      <vt:lpstr>Valitse yrityksesi päätoimiala tai sopivin toimiala</vt:lpstr>
      <vt:lpstr>Yrityksen henkilöstömäärä</vt:lpstr>
      <vt:lpstr>Yrityksen vuosiliikevaihto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Pikakysely koronavirustilanteesta</dc:title>
  <dc:creator>Tanja Arvola</dc:creator>
  <cp:keywords>Keskuskauppakamari</cp:keywords>
  <cp:lastModifiedBy>Pauliina Pulkkinen</cp:lastModifiedBy>
  <cp:revision>26</cp:revision>
  <dcterms:created xsi:type="dcterms:W3CDTF">2020-06-24T06:37:38Z</dcterms:created>
  <dcterms:modified xsi:type="dcterms:W3CDTF">2020-10-12T12:59:57Z</dcterms:modified>
</cp:coreProperties>
</file>