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26"/>
  </p:notesMasterIdLst>
  <p:handoutMasterIdLst>
    <p:handoutMasterId r:id="rId27"/>
  </p:handoutMasterIdLst>
  <p:sldIdLst>
    <p:sldId id="265" r:id="rId9"/>
    <p:sldId id="271" r:id="rId10"/>
    <p:sldId id="283" r:id="rId11"/>
    <p:sldId id="288" r:id="rId12"/>
    <p:sldId id="289" r:id="rId13"/>
    <p:sldId id="272" r:id="rId14"/>
    <p:sldId id="273" r:id="rId15"/>
    <p:sldId id="274" r:id="rId16"/>
    <p:sldId id="275" r:id="rId17"/>
    <p:sldId id="276" r:id="rId18"/>
    <p:sldId id="277" r:id="rId19"/>
    <p:sldId id="267" r:id="rId20"/>
    <p:sldId id="266" r:id="rId21"/>
    <p:sldId id="268" r:id="rId22"/>
    <p:sldId id="269" r:id="rId23"/>
    <p:sldId id="270" r:id="rId24"/>
    <p:sldId id="282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25747E-AC3D-4E44-AF5E-61CD26A8FA7B}" v="1" dt="2021-03-17T11:40:22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>
        <p:scale>
          <a:sx n="66" d="100"/>
          <a:sy n="66" d="100"/>
        </p:scale>
        <p:origin x="70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ina Pulkkinen" userId="af8b1fda-88e2-4846-a95e-ddf24976b6a2" providerId="ADAL" clId="{7B25747E-AC3D-4E44-AF5E-61CD26A8FA7B}"/>
    <pc:docChg chg="delSld modSld">
      <pc:chgData name="Pauliina Pulkkinen" userId="af8b1fda-88e2-4846-a95e-ddf24976b6a2" providerId="ADAL" clId="{7B25747E-AC3D-4E44-AF5E-61CD26A8FA7B}" dt="2021-03-17T11:40:14.443" v="7" actId="2696"/>
      <pc:docMkLst>
        <pc:docMk/>
      </pc:docMkLst>
      <pc:sldChg chg="modSp mod">
        <pc:chgData name="Pauliina Pulkkinen" userId="af8b1fda-88e2-4846-a95e-ddf24976b6a2" providerId="ADAL" clId="{7B25747E-AC3D-4E44-AF5E-61CD26A8FA7B}" dt="2021-03-17T11:39:56.295" v="6" actId="20577"/>
        <pc:sldMkLst>
          <pc:docMk/>
          <pc:sldMk cId="1598432189" sldId="265"/>
        </pc:sldMkLst>
        <pc:spChg chg="mod">
          <ac:chgData name="Pauliina Pulkkinen" userId="af8b1fda-88e2-4846-a95e-ddf24976b6a2" providerId="ADAL" clId="{7B25747E-AC3D-4E44-AF5E-61CD26A8FA7B}" dt="2021-03-17T11:39:56.295" v="6" actId="20577"/>
          <ac:spMkLst>
            <pc:docMk/>
            <pc:sldMk cId="1598432189" sldId="265"/>
            <ac:spMk id="2" creationId="{B10E37A1-3886-455C-B76C-16A6ACD21D41}"/>
          </ac:spMkLst>
        </pc:spChg>
      </pc:sldChg>
      <pc:sldChg chg="del">
        <pc:chgData name="Pauliina Pulkkinen" userId="af8b1fda-88e2-4846-a95e-ddf24976b6a2" providerId="ADAL" clId="{7B25747E-AC3D-4E44-AF5E-61CD26A8FA7B}" dt="2021-03-17T11:40:14.443" v="7" actId="2696"/>
        <pc:sldMkLst>
          <pc:docMk/>
          <pc:sldMk cId="4208654747" sldId="283"/>
        </pc:sldMkLst>
      </pc:sldChg>
      <pc:sldChg chg="del">
        <pc:chgData name="Pauliina Pulkkinen" userId="af8b1fda-88e2-4846-a95e-ddf24976b6a2" providerId="ADAL" clId="{7B25747E-AC3D-4E44-AF5E-61CD26A8FA7B}" dt="2021-03-17T11:39:46.655" v="0" actId="47"/>
        <pc:sldMkLst>
          <pc:docMk/>
          <pc:sldMk cId="3506935262" sldId="284"/>
        </pc:sldMkLst>
      </pc:sldChg>
      <pc:sldChg chg="del">
        <pc:chgData name="Pauliina Pulkkinen" userId="af8b1fda-88e2-4846-a95e-ddf24976b6a2" providerId="ADAL" clId="{7B25747E-AC3D-4E44-AF5E-61CD26A8FA7B}" dt="2021-03-17T11:39:46.655" v="0" actId="47"/>
        <pc:sldMkLst>
          <pc:docMk/>
          <pc:sldMk cId="2524470435" sldId="285"/>
        </pc:sldMkLst>
      </pc:sldChg>
      <pc:sldChg chg="del">
        <pc:chgData name="Pauliina Pulkkinen" userId="af8b1fda-88e2-4846-a95e-ddf24976b6a2" providerId="ADAL" clId="{7B25747E-AC3D-4E44-AF5E-61CD26A8FA7B}" dt="2021-03-17T11:39:46.655" v="0" actId="47"/>
        <pc:sldMkLst>
          <pc:docMk/>
          <pc:sldMk cId="2394890819" sldId="286"/>
        </pc:sldMkLst>
      </pc:sldChg>
      <pc:sldChg chg="del">
        <pc:chgData name="Pauliina Pulkkinen" userId="af8b1fda-88e2-4846-a95e-ddf24976b6a2" providerId="ADAL" clId="{7B25747E-AC3D-4E44-AF5E-61CD26A8FA7B}" dt="2021-03-17T11:39:46.655" v="0" actId="47"/>
        <pc:sldMkLst>
          <pc:docMk/>
          <pc:sldMk cId="1046659427" sldId="287"/>
        </pc:sldMkLst>
      </pc:sldChg>
      <pc:sldChg chg="del">
        <pc:chgData name="Pauliina Pulkkinen" userId="af8b1fda-88e2-4846-a95e-ddf24976b6a2" providerId="ADAL" clId="{7B25747E-AC3D-4E44-AF5E-61CD26A8FA7B}" dt="2021-03-17T11:40:14.443" v="7" actId="2696"/>
        <pc:sldMkLst>
          <pc:docMk/>
          <pc:sldMk cId="2968202165" sldId="288"/>
        </pc:sldMkLst>
      </pc:sldChg>
      <pc:sldChg chg="del">
        <pc:chgData name="Pauliina Pulkkinen" userId="af8b1fda-88e2-4846-a95e-ddf24976b6a2" providerId="ADAL" clId="{7B25747E-AC3D-4E44-AF5E-61CD26A8FA7B}" dt="2021-03-17T11:40:14.443" v="7" actId="2696"/>
        <pc:sldMkLst>
          <pc:docMk/>
          <pc:sldMk cId="3719235807" sldId="28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kauppakamari.sharepoint.com/sites/k3files/Yhteiset/8.%20VIESTINT&#196;/Kauppakamarien%20kyselyt%20ym/Pikakyselyt%20koronavirustilanteesta/Pikakysely%20koronavirustilanteesta%2016.3.2021/Pikakysely_koronavirustilanteesta_16.3._YHTEENS&#19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E2D-45BB-A59D-06AF6E276E6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E2D-45BB-A59D-06AF6E276E6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E2D-45BB-A59D-06AF6E276E6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E2D-45BB-A59D-06AF6E276E6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E2D-45BB-A59D-06AF6E276E6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'11 Kysymys'!$B$34:$B$38</c:f>
              <c:strCache>
                <c:ptCount val="5"/>
                <c:pt idx="0">
                  <c:v>Erittäin selkeää ja ennakoitavaa</c:v>
                </c:pt>
                <c:pt idx="1">
                  <c:v>Melko selkeää ja ennakoitavaa</c:v>
                </c:pt>
                <c:pt idx="2">
                  <c:v>Melko sekavaa ja ennakoimatonta</c:v>
                </c:pt>
                <c:pt idx="3">
                  <c:v>Erittäin sekavaa ja ennakoimatonta</c:v>
                </c:pt>
                <c:pt idx="4">
                  <c:v>En osaa sanoa</c:v>
                </c:pt>
              </c:strCache>
            </c:strRef>
          </c:cat>
          <c:val>
            <c:numRef>
              <c:f>'11 Kysymys'!$C$34:$C$38</c:f>
              <c:numCache>
                <c:formatCode>0.0%</c:formatCode>
                <c:ptCount val="5"/>
                <c:pt idx="0">
                  <c:v>2.4226612001490868E-2</c:v>
                </c:pt>
                <c:pt idx="1">
                  <c:v>0.27581065970928065</c:v>
                </c:pt>
                <c:pt idx="2">
                  <c:v>0.37420797614610513</c:v>
                </c:pt>
                <c:pt idx="3">
                  <c:v>0.2996645546030563</c:v>
                </c:pt>
                <c:pt idx="4">
                  <c:v>2.6090197540067091E-2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E2D-45BB-A59D-06AF6E276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9074928"/>
        <c:axId val="7351878"/>
      </c:barChart>
      <c:catAx>
        <c:axId val="4907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7351878"/>
        <c:crosses val="autoZero"/>
        <c:auto val="0"/>
        <c:lblAlgn val="ctr"/>
        <c:lblOffset val="100"/>
        <c:noMultiLvlLbl val="0"/>
      </c:catAx>
      <c:valAx>
        <c:axId val="7351878"/>
        <c:scaling>
          <c:orientation val="minMax"/>
          <c:max val="0.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9074928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 Kysymys'!$B$36:$B$54</c:f>
              <c:strCache>
                <c:ptCount val="19"/>
                <c:pt idx="0">
                  <c:v>Ålands handelskammare</c:v>
                </c:pt>
                <c:pt idx="1">
                  <c:v>Länsi-Uudenmaan kauppakamari</c:v>
                </c:pt>
                <c:pt idx="2">
                  <c:v>Rauman kauppakamari</c:v>
                </c:pt>
                <c:pt idx="3">
                  <c:v>Etelä-Savon kauppakamari</c:v>
                </c:pt>
                <c:pt idx="4">
                  <c:v>Riihimäen-Hyvinkään kauppakamari</c:v>
                </c:pt>
                <c:pt idx="5">
                  <c:v>Etelä-Karjalan kauppakamari</c:v>
                </c:pt>
                <c:pt idx="6">
                  <c:v>Lapin kauppakamari</c:v>
                </c:pt>
                <c:pt idx="7">
                  <c:v>Pohjois-Karjalan kauppakamari</c:v>
                </c:pt>
                <c:pt idx="8">
                  <c:v>Satakunnan kauppakamari</c:v>
                </c:pt>
                <c:pt idx="9">
                  <c:v>Etelä-Pohjanmaan kauppakamari</c:v>
                </c:pt>
                <c:pt idx="10">
                  <c:v>Kymenlaakson kauppakamari</c:v>
                </c:pt>
                <c:pt idx="11">
                  <c:v>Keski-Suomen kauppakamari</c:v>
                </c:pt>
                <c:pt idx="12">
                  <c:v>Kuopion alueen kauppakamari</c:v>
                </c:pt>
                <c:pt idx="13">
                  <c:v>Oulun kauppakamari</c:v>
                </c:pt>
                <c:pt idx="14">
                  <c:v>Pohjanmaan kauppakamari</c:v>
                </c:pt>
                <c:pt idx="15">
                  <c:v>Hämeen kauppakamari</c:v>
                </c:pt>
                <c:pt idx="16">
                  <c:v>Turun kauppakamari</c:v>
                </c:pt>
                <c:pt idx="17">
                  <c:v>Tampereen kauppakamari</c:v>
                </c:pt>
                <c:pt idx="18">
                  <c:v>Helsingin seudun kauppakamari</c:v>
                </c:pt>
              </c:strCache>
            </c:strRef>
          </c:cat>
          <c:val>
            <c:numRef>
              <c:f>'1 Kysymys'!$C$36:$C$54</c:f>
              <c:numCache>
                <c:formatCode>0.0%</c:formatCode>
                <c:ptCount val="19"/>
                <c:pt idx="0">
                  <c:v>3.729951510630362E-4</c:v>
                </c:pt>
                <c:pt idx="1">
                  <c:v>1.380082058933234E-2</c:v>
                </c:pt>
                <c:pt idx="2">
                  <c:v>1.4173815740395376E-2</c:v>
                </c:pt>
                <c:pt idx="3">
                  <c:v>1.9022752704214847E-2</c:v>
                </c:pt>
                <c:pt idx="4">
                  <c:v>2.3125699365908244E-2</c:v>
                </c:pt>
                <c:pt idx="5">
                  <c:v>2.6109660574412531E-2</c:v>
                </c:pt>
                <c:pt idx="6">
                  <c:v>2.946661693397986E-2</c:v>
                </c:pt>
                <c:pt idx="7">
                  <c:v>2.946661693397986E-2</c:v>
                </c:pt>
                <c:pt idx="8">
                  <c:v>3.0958597538232005E-2</c:v>
                </c:pt>
                <c:pt idx="9">
                  <c:v>3.2823573293547188E-2</c:v>
                </c:pt>
                <c:pt idx="10">
                  <c:v>3.4688549048862365E-2</c:v>
                </c:pt>
                <c:pt idx="11">
                  <c:v>4.0283476314807908E-2</c:v>
                </c:pt>
                <c:pt idx="12">
                  <c:v>4.1029466616933984E-2</c:v>
                </c:pt>
                <c:pt idx="13">
                  <c:v>6.0425214472211865E-2</c:v>
                </c:pt>
                <c:pt idx="14">
                  <c:v>6.2663185378590086E-2</c:v>
                </c:pt>
                <c:pt idx="15">
                  <c:v>8.2058933233867967E-2</c:v>
                </c:pt>
                <c:pt idx="16">
                  <c:v>8.9891831406191725E-2</c:v>
                </c:pt>
                <c:pt idx="17">
                  <c:v>0.11301753077209997</c:v>
                </c:pt>
                <c:pt idx="18">
                  <c:v>0.2566206639313689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AB2-81BE-961D8CF278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98499903"/>
        <c:axId val="688152159"/>
      </c:barChart>
      <c:catAx>
        <c:axId val="6984999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688152159"/>
        <c:crosses val="autoZero"/>
        <c:auto val="1"/>
        <c:lblAlgn val="ctr"/>
        <c:lblOffset val="100"/>
        <c:noMultiLvlLbl val="0"/>
      </c:catAx>
      <c:valAx>
        <c:axId val="6881521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698499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 Kysymys'!$B$34:$B$54</c:f>
              <c:strCache>
                <c:ptCount val="21"/>
                <c:pt idx="0">
                  <c:v>Kotitalouksien toiminta työnantajina</c:v>
                </c:pt>
                <c:pt idx="1">
                  <c:v>Kansainvälisten organisaatioiden ja toimielinten toiminta</c:v>
                </c:pt>
                <c:pt idx="2">
                  <c:v>Kaivostoiminta ja louhinta</c:v>
                </c:pt>
                <c:pt idx="3">
                  <c:v>Julkinen hallinto ja maanpuolustus</c:v>
                </c:pt>
                <c:pt idx="4">
                  <c:v>Vesihuolto, viemäri- ja jätevesihuolto</c:v>
                </c:pt>
                <c:pt idx="5">
                  <c:v>Maatalous, metsätalous ja kalatalous</c:v>
                </c:pt>
                <c:pt idx="6">
                  <c:v>Sähkö-, kaasu- ja lämpöhuolto</c:v>
                </c:pt>
                <c:pt idx="7">
                  <c:v>Koulutus</c:v>
                </c:pt>
                <c:pt idx="8">
                  <c:v>Rahoitus- ja vakuutustoiminta</c:v>
                </c:pt>
                <c:pt idx="9">
                  <c:v>Taiteet, viihde ja virkistys</c:v>
                </c:pt>
                <c:pt idx="10">
                  <c:v>Terveys- ja sosiaalipalvelut</c:v>
                </c:pt>
                <c:pt idx="11">
                  <c:v>Kuljetus ja varastointi</c:v>
                </c:pt>
                <c:pt idx="12">
                  <c:v>Ammatillinen, tieteellinen ja tekninen toiminta</c:v>
                </c:pt>
                <c:pt idx="13">
                  <c:v>Kiinteistöalan toiminta</c:v>
                </c:pt>
                <c:pt idx="14">
                  <c:v>Hallinto- ja tukipalvelutoiminta</c:v>
                </c:pt>
                <c:pt idx="15">
                  <c:v>Majoitus- ja ravitsemistoiminta</c:v>
                </c:pt>
                <c:pt idx="16">
                  <c:v>Informaatio ja viestintä</c:v>
                </c:pt>
                <c:pt idx="17">
                  <c:v>Rakentaminen</c:v>
                </c:pt>
                <c:pt idx="18">
                  <c:v>Tukku- ja vähittäiskauppa</c:v>
                </c:pt>
                <c:pt idx="19">
                  <c:v>Muu palvelutoiminta</c:v>
                </c:pt>
                <c:pt idx="20">
                  <c:v>Teollisuus</c:v>
                </c:pt>
              </c:strCache>
            </c:strRef>
          </c:cat>
          <c:val>
            <c:numRef>
              <c:f>'2 Kysymys'!$C$34:$C$54</c:f>
              <c:numCache>
                <c:formatCode>0.0%</c:formatCode>
                <c:ptCount val="21"/>
                <c:pt idx="0">
                  <c:v>3.729951510630362E-4</c:v>
                </c:pt>
                <c:pt idx="1">
                  <c:v>1.1189854531891087E-3</c:v>
                </c:pt>
                <c:pt idx="2">
                  <c:v>2.6109660574412533E-3</c:v>
                </c:pt>
                <c:pt idx="3">
                  <c:v>4.4759418127564348E-3</c:v>
                </c:pt>
                <c:pt idx="4">
                  <c:v>8.2058933233867971E-3</c:v>
                </c:pt>
                <c:pt idx="5">
                  <c:v>8.5788884744498316E-3</c:v>
                </c:pt>
                <c:pt idx="6">
                  <c:v>1.6411786646773591E-2</c:v>
                </c:pt>
                <c:pt idx="7">
                  <c:v>2.0514733308466992E-2</c:v>
                </c:pt>
                <c:pt idx="8">
                  <c:v>2.1260723610593061E-2</c:v>
                </c:pt>
                <c:pt idx="9">
                  <c:v>2.4617679970160386E-2</c:v>
                </c:pt>
                <c:pt idx="10">
                  <c:v>2.6855650876538604E-2</c:v>
                </c:pt>
                <c:pt idx="11">
                  <c:v>4.6251398731816488E-2</c:v>
                </c:pt>
                <c:pt idx="12">
                  <c:v>4.6997389033942558E-2</c:v>
                </c:pt>
                <c:pt idx="13">
                  <c:v>4.8862364789257741E-2</c:v>
                </c:pt>
                <c:pt idx="14">
                  <c:v>4.960835509138381E-2</c:v>
                </c:pt>
                <c:pt idx="15">
                  <c:v>5.5576277508392391E-2</c:v>
                </c:pt>
                <c:pt idx="16">
                  <c:v>6.2663185378590086E-2</c:v>
                </c:pt>
                <c:pt idx="17">
                  <c:v>8.1685938082804929E-2</c:v>
                </c:pt>
                <c:pt idx="18">
                  <c:v>0.11973144349123462</c:v>
                </c:pt>
                <c:pt idx="19">
                  <c:v>0.144349123461395</c:v>
                </c:pt>
                <c:pt idx="20">
                  <c:v>0.20925027974636332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2-41F4-9775-67A477880D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48774399"/>
        <c:axId val="251943791"/>
      </c:barChart>
      <c:catAx>
        <c:axId val="248774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51943791"/>
        <c:crosses val="autoZero"/>
        <c:auto val="1"/>
        <c:lblAlgn val="ctr"/>
        <c:lblOffset val="100"/>
        <c:noMultiLvlLbl val="0"/>
      </c:catAx>
      <c:valAx>
        <c:axId val="2519437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fi-FI"/>
          </a:p>
        </c:txPr>
        <c:crossAx val="248774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fi-FI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B1-40FE-B344-BA0E315AA00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5B1-40FE-B344-BA0E315AA00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5B1-40FE-B344-BA0E315AA00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5B1-40FE-B344-BA0E315AA00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5B1-40FE-B344-BA0E315AA00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'3 Kysymys'!$B$34:$B$38</c:f>
              <c:strCache>
                <c:ptCount val="5"/>
                <c:pt idx="0">
                  <c:v>Yksinyrittäjä</c:v>
                </c:pt>
                <c:pt idx="1">
                  <c:v>2-9</c:v>
                </c:pt>
                <c:pt idx="2">
                  <c:v>10-49</c:v>
                </c:pt>
                <c:pt idx="3">
                  <c:v>50-249</c:v>
                </c:pt>
                <c:pt idx="4">
                  <c:v>250 tai yli</c:v>
                </c:pt>
              </c:strCache>
            </c:strRef>
          </c:cat>
          <c:val>
            <c:numRef>
              <c:f>'3 Kysymys'!$C$34:$C$38</c:f>
              <c:numCache>
                <c:formatCode>0.0%</c:formatCode>
                <c:ptCount val="5"/>
                <c:pt idx="0">
                  <c:v>8.0193957478552791E-2</c:v>
                </c:pt>
                <c:pt idx="1">
                  <c:v>0.36665423349496457</c:v>
                </c:pt>
                <c:pt idx="2">
                  <c:v>0.35695635956732563</c:v>
                </c:pt>
                <c:pt idx="3">
                  <c:v>0.13502424468481908</c:v>
                </c:pt>
                <c:pt idx="4">
                  <c:v>6.1171204774337934E-2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5B1-40FE-B344-BA0E315AA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6820495"/>
        <c:axId val="25735036"/>
      </c:barChart>
      <c:catAx>
        <c:axId val="568204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25735036"/>
        <c:crosses val="autoZero"/>
        <c:auto val="0"/>
        <c:lblAlgn val="ctr"/>
        <c:lblOffset val="100"/>
        <c:noMultiLvlLbl val="0"/>
      </c:catAx>
      <c:valAx>
        <c:axId val="25735036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682049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A3A-474F-B662-0C7B693C501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A3A-474F-B662-0C7B693C50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A3A-474F-B662-0C7B693C501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A3A-474F-B662-0C7B693C501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'4 Kysymys'!$B$34:$B$37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'4 Kysymys'!$C$34:$C$37</c:f>
              <c:numCache>
                <c:formatCode>0.0%</c:formatCode>
                <c:ptCount val="4"/>
                <c:pt idx="0">
                  <c:v>0.49011562849682955</c:v>
                </c:pt>
                <c:pt idx="1">
                  <c:v>0.30399104811637451</c:v>
                </c:pt>
                <c:pt idx="2">
                  <c:v>0.12271540469973891</c:v>
                </c:pt>
                <c:pt idx="3">
                  <c:v>8.3177918687057067E-2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A3A-474F-B662-0C7B693C5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761461"/>
        <c:axId val="277484"/>
      </c:barChart>
      <c:catAx>
        <c:axId val="476146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277484"/>
        <c:crosses val="autoZero"/>
        <c:auto val="0"/>
        <c:lblAlgn val="ctr"/>
        <c:lblOffset val="100"/>
        <c:noMultiLvlLbl val="0"/>
      </c:catAx>
      <c:valAx>
        <c:axId val="277484"/>
        <c:scaling>
          <c:orientation val="minMax"/>
          <c:max val="0.5500000000000000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476146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F8-4FFB-B4D0-73A2DFB5E7A8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2-71F8-4FFB-B4D0-73A2DFB5E7A8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4-71F8-4FFB-B4D0-73A2DFB5E7A8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6-71F8-4FFB-B4D0-73A2DFB5E7A8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8-71F8-4FFB-B4D0-73A2DFB5E7A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'16 Kysymys'!$B$34:$B$38</c:f>
              <c:strCache>
                <c:ptCount val="5"/>
                <c:pt idx="0">
                  <c:v>Liikevaihto kasvoi yli 50 %</c:v>
                </c:pt>
                <c:pt idx="1">
                  <c:v>Liikevaihto kasvoi 1-50 %</c:v>
                </c:pt>
                <c:pt idx="2">
                  <c:v>Liikevaihto pysyi ennallaan</c:v>
                </c:pt>
                <c:pt idx="3">
                  <c:v>Liikevaihto väheni 1-50 %</c:v>
                </c:pt>
                <c:pt idx="4">
                  <c:v>Liikevaihto väheni yli 50 %</c:v>
                </c:pt>
              </c:strCache>
            </c:strRef>
          </c:cat>
          <c:val>
            <c:numRef>
              <c:f>'16 Kysymys'!$C$34:$C$38</c:f>
              <c:numCache>
                <c:formatCode>0.0%</c:formatCode>
                <c:ptCount val="5"/>
                <c:pt idx="0">
                  <c:v>2.2735743570629893E-2</c:v>
                </c:pt>
                <c:pt idx="1">
                  <c:v>0.28438315318673124</c:v>
                </c:pt>
                <c:pt idx="2">
                  <c:v>0.19679463287364887</c:v>
                </c:pt>
                <c:pt idx="3">
                  <c:v>0.42638837122623929</c:v>
                </c:pt>
                <c:pt idx="4">
                  <c:v>6.9698099142750658E-2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1F8-4FFB-B4D0-73A2DFB5E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2751654"/>
        <c:axId val="53866606"/>
      </c:barChart>
      <c:catAx>
        <c:axId val="227516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53866606"/>
        <c:crosses val="autoZero"/>
        <c:auto val="0"/>
        <c:lblAlgn val="ctr"/>
        <c:lblOffset val="100"/>
        <c:noMultiLvlLbl val="0"/>
      </c:catAx>
      <c:valAx>
        <c:axId val="53866606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2751654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0B2-40B5-80EE-4ED425C1C9B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0B2-40B5-80EE-4ED425C1C9B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0B2-40B5-80EE-4ED425C1C9B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0B2-40B5-80EE-4ED425C1C9B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10B2-40B5-80EE-4ED425C1C9B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'17 Kysymys'!$B$34:$B$38</c:f>
              <c:strCache>
                <c:ptCount val="5"/>
                <c:pt idx="0">
                  <c:v>Liikevaihto kasvaa yli 50 %</c:v>
                </c:pt>
                <c:pt idx="1">
                  <c:v>Liikevaihto kasvaa 1-50 %</c:v>
                </c:pt>
                <c:pt idx="2">
                  <c:v>Liikevaihto pysyy ennallaan</c:v>
                </c:pt>
                <c:pt idx="3">
                  <c:v>Liikevaihto vähenee 1-50 %</c:v>
                </c:pt>
                <c:pt idx="4">
                  <c:v>Liikevaihto vähenee yli 50 %</c:v>
                </c:pt>
              </c:strCache>
            </c:strRef>
          </c:cat>
          <c:val>
            <c:numRef>
              <c:f>'17 Kysymys'!$C$34:$C$38</c:f>
              <c:numCache>
                <c:formatCode>0.0%</c:formatCode>
                <c:ptCount val="5"/>
                <c:pt idx="0">
                  <c:v>1.5281401416325009E-2</c:v>
                </c:pt>
                <c:pt idx="1">
                  <c:v>0.31457323891166605</c:v>
                </c:pt>
                <c:pt idx="2">
                  <c:v>0.32165486395825571</c:v>
                </c:pt>
                <c:pt idx="3">
                  <c:v>0.30823704808050689</c:v>
                </c:pt>
                <c:pt idx="4">
                  <c:v>4.025344763324637E-2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0B2-40B5-80EE-4ED425C1C9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1889816"/>
        <c:axId val="65851350"/>
      </c:barChart>
      <c:catAx>
        <c:axId val="11889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65851350"/>
        <c:crosses val="autoZero"/>
        <c:auto val="0"/>
        <c:lblAlgn val="ctr"/>
        <c:lblOffset val="100"/>
        <c:noMultiLvlLbl val="0"/>
      </c:catAx>
      <c:valAx>
        <c:axId val="65851350"/>
        <c:scaling>
          <c:orientation val="minMax"/>
          <c:max val="0.4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11889816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46D-486D-92EC-56FD0F9D90A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46D-486D-92EC-56FD0F9D90A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'5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'5 Kysymys'!$C$34:$C$35</c:f>
              <c:numCache>
                <c:formatCode>0.0%</c:formatCode>
                <c:ptCount val="2"/>
                <c:pt idx="0">
                  <c:v>0.87355464378963077</c:v>
                </c:pt>
                <c:pt idx="1">
                  <c:v>0.12644535621036926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6D-486D-92EC-56FD0F9D9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9125299"/>
        <c:axId val="13740324"/>
      </c:barChart>
      <c:catAx>
        <c:axId val="3912529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13740324"/>
        <c:crosses val="autoZero"/>
        <c:auto val="0"/>
        <c:lblAlgn val="ctr"/>
        <c:lblOffset val="100"/>
        <c:noMultiLvlLbl val="0"/>
      </c:catAx>
      <c:valAx>
        <c:axId val="13740324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912529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06B-47E9-B23B-27DD26A76D8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06B-47E9-B23B-27DD26A76D8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06B-47E9-B23B-27DD26A76D8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06B-47E9-B23B-27DD26A76D8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06B-47E9-B23B-27DD26A76D8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 Kysymys'!$B$34:$B$38</c:f>
              <c:strCache>
                <c:ptCount val="5"/>
                <c:pt idx="0">
                  <c:v>Liikevaihto on pysynyt ennallaan tai kasvanut</c:v>
                </c:pt>
                <c:pt idx="1">
                  <c:v>Vähentänyt 1–25 %</c:v>
                </c:pt>
                <c:pt idx="2">
                  <c:v>Vähentänyt 25–50 %</c:v>
                </c:pt>
                <c:pt idx="3">
                  <c:v>Vähentänyt 50–75 %</c:v>
                </c:pt>
                <c:pt idx="4">
                  <c:v>Vähentänyt 75–100 %</c:v>
                </c:pt>
              </c:strCache>
            </c:strRef>
          </c:cat>
          <c:val>
            <c:numRef>
              <c:f>'6 Kysymys'!$C$34:$C$38</c:f>
              <c:numCache>
                <c:formatCode>0.0%</c:formatCode>
                <c:ptCount val="5"/>
                <c:pt idx="0">
                  <c:v>0.31596925704526047</c:v>
                </c:pt>
                <c:pt idx="1">
                  <c:v>0.41673783091374889</c:v>
                </c:pt>
                <c:pt idx="2">
                  <c:v>0.15841161400512385</c:v>
                </c:pt>
                <c:pt idx="3">
                  <c:v>6.3620836891545685E-2</c:v>
                </c:pt>
                <c:pt idx="4">
                  <c:v>4.5260461144321092E-2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06B-47E9-B23B-27DD26A76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8337525"/>
        <c:axId val="38309625"/>
      </c:barChart>
      <c:catAx>
        <c:axId val="5833752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38309625"/>
        <c:crosses val="autoZero"/>
        <c:auto val="0"/>
        <c:lblAlgn val="ctr"/>
        <c:lblOffset val="100"/>
        <c:noMultiLvlLbl val="0"/>
      </c:catAx>
      <c:valAx>
        <c:axId val="38309625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833752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36-4CB4-8AB8-F3DDA27B538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536-4CB4-8AB8-F3DDA27B538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536-4CB4-8AB8-F3DDA27B538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536-4CB4-8AB8-F3DDA27B538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536-4CB4-8AB8-F3DDA27B538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'7 Kysymys'!$B$34:$B$38</c:f>
              <c:strCache>
                <c:ptCount val="5"/>
                <c:pt idx="0">
                  <c:v>Liikevaihto pysyy ennallaan tai kasvaa</c:v>
                </c:pt>
                <c:pt idx="1">
                  <c:v>Vähentää 1–25 %</c:v>
                </c:pt>
                <c:pt idx="2">
                  <c:v>Vähentää 25–50 %</c:v>
                </c:pt>
                <c:pt idx="3">
                  <c:v>Vähentää 50–75 %</c:v>
                </c:pt>
                <c:pt idx="4">
                  <c:v>Vähentää 75–100 %</c:v>
                </c:pt>
              </c:strCache>
            </c:strRef>
          </c:cat>
          <c:val>
            <c:numRef>
              <c:f>'7 Kysymys'!$C$34:$C$38</c:f>
              <c:numCache>
                <c:formatCode>0.0%</c:formatCode>
                <c:ptCount val="5"/>
                <c:pt idx="0">
                  <c:v>0.38129803586678052</c:v>
                </c:pt>
                <c:pt idx="1">
                  <c:v>0.39752348420153721</c:v>
                </c:pt>
                <c:pt idx="2">
                  <c:v>0.12724167378309137</c:v>
                </c:pt>
                <c:pt idx="3">
                  <c:v>4.397950469684031E-2</c:v>
                </c:pt>
                <c:pt idx="4">
                  <c:v>4.9957301451750646E-2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536-4CB4-8AB8-F3DDA27B5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2948121"/>
        <c:axId val="15173555"/>
      </c:barChart>
      <c:catAx>
        <c:axId val="3294812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15173555"/>
        <c:crosses val="autoZero"/>
        <c:auto val="0"/>
        <c:lblAlgn val="ctr"/>
        <c:lblOffset val="100"/>
        <c:noMultiLvlLbl val="0"/>
      </c:catAx>
      <c:valAx>
        <c:axId val="15173555"/>
        <c:scaling>
          <c:orientation val="minMax"/>
          <c:max val="0.5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2948121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0A2-4F8F-B68A-232CB005605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0A2-4F8F-B68A-232CB005605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0A2-4F8F-B68A-232CB005605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0A2-4F8F-B68A-232CB005605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0A2-4F8F-B68A-232CB005605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'8 Kysymys'!$B$34:$B$38</c:f>
              <c:strCache>
                <c:ptCount val="5"/>
                <c:pt idx="0">
                  <c:v>Henkilöstön määrä on pysynyt ennallaan tai kasvanut</c:v>
                </c:pt>
                <c:pt idx="1">
                  <c:v>Vähentänyt 1–25 %</c:v>
                </c:pt>
                <c:pt idx="2">
                  <c:v>Vähentänyt 25–50 %</c:v>
                </c:pt>
                <c:pt idx="3">
                  <c:v>Vähentänyt 50–75 %</c:v>
                </c:pt>
                <c:pt idx="4">
                  <c:v>Vähentänyt 75–100 %</c:v>
                </c:pt>
              </c:strCache>
            </c:strRef>
          </c:cat>
          <c:val>
            <c:numRef>
              <c:f>'8 Kysymys'!$C$34:$C$38</c:f>
              <c:numCache>
                <c:formatCode>0.0%</c:formatCode>
                <c:ptCount val="5"/>
                <c:pt idx="0">
                  <c:v>0.57386848847139194</c:v>
                </c:pt>
                <c:pt idx="1">
                  <c:v>0.28693424423569597</c:v>
                </c:pt>
                <c:pt idx="2">
                  <c:v>7.0025619128949612E-2</c:v>
                </c:pt>
                <c:pt idx="3">
                  <c:v>3.8855678906917171E-2</c:v>
                </c:pt>
                <c:pt idx="4">
                  <c:v>3.0315969257045262E-2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A2-4F8F-B68A-232CB0056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9096495"/>
        <c:axId val="11106694"/>
      </c:barChart>
      <c:catAx>
        <c:axId val="590964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11106694"/>
        <c:crosses val="autoZero"/>
        <c:auto val="0"/>
        <c:lblAlgn val="ctr"/>
        <c:lblOffset val="100"/>
        <c:noMultiLvlLbl val="0"/>
      </c:catAx>
      <c:valAx>
        <c:axId val="11106694"/>
        <c:scaling>
          <c:orientation val="minMax"/>
          <c:max val="0.65000000000000013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59096495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714-4D64-8572-2F32F02BCDF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714-4D64-8572-2F32F02BCDF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714-4D64-8572-2F32F02BCDF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714-4D64-8572-2F32F02BCDF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714-4D64-8572-2F32F02BCDF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'9 Kysymys'!$B$34:$B$38</c:f>
              <c:strCache>
                <c:ptCount val="5"/>
                <c:pt idx="0">
                  <c:v>Henkilöstön määrä pysyy ennallaan tai kasvaa</c:v>
                </c:pt>
                <c:pt idx="1">
                  <c:v>Vähentää 1–25 %</c:v>
                </c:pt>
                <c:pt idx="2">
                  <c:v>Vähentää 25–50 %</c:v>
                </c:pt>
                <c:pt idx="3">
                  <c:v>Vähentää 50–75 %</c:v>
                </c:pt>
                <c:pt idx="4">
                  <c:v>Vähentää 75–100 %</c:v>
                </c:pt>
              </c:strCache>
            </c:strRef>
          </c:cat>
          <c:val>
            <c:numRef>
              <c:f>'9 Kysymys'!$C$34:$C$38</c:f>
              <c:numCache>
                <c:formatCode>0.0%</c:formatCode>
                <c:ptCount val="5"/>
                <c:pt idx="0">
                  <c:v>0.65029888983774553</c:v>
                </c:pt>
                <c:pt idx="1">
                  <c:v>0.23356105892399659</c:v>
                </c:pt>
                <c:pt idx="2">
                  <c:v>5.7643040136635362E-2</c:v>
                </c:pt>
                <c:pt idx="3">
                  <c:v>3.1169940222032455E-2</c:v>
                </c:pt>
                <c:pt idx="4">
                  <c:v>2.7327070879590097E-2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714-4D64-8572-2F32F02BC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2540019"/>
        <c:axId val="24026137"/>
      </c:barChart>
      <c:catAx>
        <c:axId val="225400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24026137"/>
        <c:crosses val="autoZero"/>
        <c:auto val="0"/>
        <c:lblAlgn val="ctr"/>
        <c:lblOffset val="100"/>
        <c:noMultiLvlLbl val="0"/>
      </c:catAx>
      <c:valAx>
        <c:axId val="24026137"/>
        <c:scaling>
          <c:orientation val="minMax"/>
          <c:max val="0.7500000000000001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22540019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60-40FE-9444-48491FD669D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D60-40FE-9444-48491FD669D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sz="1600"/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'10 Kysymys'!$B$34:$B$35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'10 Kysymys'!$C$34:$C$35</c:f>
              <c:numCache>
                <c:formatCode>0.0%</c:formatCode>
                <c:ptCount val="2"/>
                <c:pt idx="0">
                  <c:v>0.23911187019641331</c:v>
                </c:pt>
                <c:pt idx="1">
                  <c:v>0.76088812980358678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60-40FE-9444-48491FD669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2242132"/>
        <c:axId val="49846785"/>
      </c:barChart>
      <c:catAx>
        <c:axId val="322421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/>
            </a:pPr>
            <a:endParaRPr lang="fi-FI"/>
          </a:p>
        </c:txPr>
        <c:crossAx val="49846785"/>
        <c:crosses val="autoZero"/>
        <c:auto val="0"/>
        <c:lblAlgn val="ctr"/>
        <c:lblOffset val="100"/>
        <c:noMultiLvlLbl val="0"/>
      </c:catAx>
      <c:valAx>
        <c:axId val="49846785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 algn="ctr">
                  <a:defRPr sz="1200"/>
                </a:pPr>
                <a:r>
                  <a:rPr lang="en-US" sz="1200"/>
                  <a:t>Prosentti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i-FI"/>
          </a:p>
        </c:txPr>
        <c:crossAx val="32242132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txPr>
    <a:bodyPr rot="0" vert="horz"/>
    <a:lstStyle/>
    <a:p>
      <a:pPr>
        <a:defRPr lang="en-US" sz="1100" b="0" u="none" baseline="0">
          <a:solidFill>
            <a:srgbClr val="000000"/>
          </a:solidFill>
          <a:latin typeface="Century Gothic" panose="020B0502020202020204" pitchFamily="34" charset="0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17.3.2021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17.3.2021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17.3.2021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17.3.2021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17.3.2021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17.3.2021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17.3.2021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17.3.2021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Kysely koronavirustilanteesta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16.3.2021</a:t>
            </a:r>
          </a:p>
          <a:p>
            <a:endParaRPr lang="fi-FI" dirty="0"/>
          </a:p>
          <a:p>
            <a:r>
              <a:rPr lang="fi-FI" dirty="0"/>
              <a:t>N = 2683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10</a:t>
            </a:fld>
            <a:endParaRPr lang="fi-FI"/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21571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6425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11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297135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140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A2D71A-A60B-45F9-B564-8B0D00C7244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321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Minkä kauppakamarin jäsen yrityksenne on?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09FF1AF9-E76E-4E1A-9B86-A408D31BA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72837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977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Valitse yrityksesi päätoimiala tai sopivin 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17" name="Sisällön paikkamerkki 16">
            <a:extLst>
              <a:ext uri="{FF2B5EF4-FFF2-40B4-BE49-F238E27FC236}">
                <a16:creationId xmlns:a16="http://schemas.microsoft.com/office/drawing/2014/main" id="{6CC16919-66E2-4AB5-A00C-BB3C0BEB75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37150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6396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38326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1529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vuosiliikevaihto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41346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3524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973E3A-718D-4FA8-B0D3-4BDEA93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E51DEB-96C2-4CDA-9CDA-0AABAD5B3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B63082-3731-4DAC-B4B4-EABE9D34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17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6696B74A-CCA8-4A0B-A748-79062B72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976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A0F-F455-4DF0-9116-A85BFB0A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05318"/>
            <a:ext cx="10515600" cy="1999129"/>
          </a:xfrm>
        </p:spPr>
        <p:txBody>
          <a:bodyPr>
            <a:normAutofit/>
          </a:bodyPr>
          <a:lstStyle/>
          <a:p>
            <a:r>
              <a:rPr lang="fi-FI" dirty="0"/>
              <a:t>Koronatilannetta koskevat 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5D4DBF2-1146-4286-B9B7-A80EADBB5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73D34A-6DB3-403C-B20A-0B7797EA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17.3.2021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548296-DD17-4CF7-82D5-8C155F16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F4444B-6C10-4C4F-BF29-C1E8B667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64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45176C-7DDA-43B7-B6C1-A0F596B3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Onko hallituksen toiminta koronaan liittyvissä toimissa ollut riittävän ennakoitava ja selkeää yrityksenne liiketoiminnan näkökulmasta?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1FC59C8-8575-45F2-B376-297ECF08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BE06F1-AC02-46A3-897C-81D242E53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D95E9A7-F50B-44FE-86F6-9072ABD0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632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2BF082-14BC-453B-BA91-234E6A28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Kuinka yrityksenne liikevaihto kehittyi vuonna 2020?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2DFC84-8C9E-41DE-BC8A-3875CDAC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5BD3625-7900-4235-A77E-9AF83DF39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FD0D38-C4C0-49B4-BB93-6E35F96B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567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458051-413E-42A9-94DE-A76B6E076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Miltä yrityksenne näkymät näyttävät kuluvalle vuodelle?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6A31F0F-5035-487E-84EA-68782C87E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01AC0-AC2C-48AF-9F0A-4E0BAF02CD7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17.3.2021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1C1F85-1DD0-465C-B26A-0E76DB47F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B36749-C970-48B3-BACB-EE4F99EE0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12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893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26052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0427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92314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2519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18799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9916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CAFE5-524E-464C-9F13-F0FAC2FC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751086-C0C3-4A41-B675-B4ABBDFA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9DF4BC-63D3-43FB-ACD6-9CBF08F4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684DC9-F5AC-4067-A787-8039CF50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9</a:t>
            </a:fld>
            <a:endParaRPr lang="fi-FI"/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75258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2064071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2" ma:contentTypeDescription="Luo uusi asiakirja." ma:contentTypeScope="" ma:versionID="447cfb979009e25726314b3006457bb0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90380f6e6036b4c9450b86ab76dcff89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B06DCD-9B30-4739-BE2A-09B2AD98F2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EC0C1D-FD73-49B9-B0D5-58FF0D9B1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CCA874-FC73-4DBA-8E40-0DBEAE3C9A92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17e892d1-d202-4cf4-9210-22d4ce3b54e5"/>
    <ds:schemaRef ds:uri="http://schemas.microsoft.com/office/infopath/2007/PartnerControls"/>
    <ds:schemaRef ds:uri="http://purl.org/dc/terms/"/>
    <ds:schemaRef ds:uri="29c900ee-4407-47ec-8d07-5c6835b0d808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241</TotalTime>
  <Words>166</Words>
  <Application>Microsoft Office PowerPoint</Application>
  <PresentationFormat>Laajakuva</PresentationFormat>
  <Paragraphs>62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Kysely koronavirustilanteesta</vt:lpstr>
      <vt:lpstr>Koronatilannetta koskevat kysymykset</vt:lpstr>
      <vt:lpstr>Onko hallituksen toiminta koronaan liittyvissä toimissa ollut riittävän ennakoitava ja selkeää yrityksenne liiketoiminnan näkökulmasta? </vt:lpstr>
      <vt:lpstr>Kuinka yrityksenne liikevaihto kehittyi vuonna 2020? </vt:lpstr>
      <vt:lpstr>Miltä yrityksenne näkymät näyttävät kuluvalle vuodelle? 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Taustakysymykset</vt:lpstr>
      <vt:lpstr>Minkä kauppakamarin jäsen yrityksenne on?</vt:lpstr>
      <vt:lpstr>Valitse yrityksesi päätoimiala tai sopivin toimiala</vt:lpstr>
      <vt:lpstr>Yrityksen henkilöstömäärä</vt:lpstr>
      <vt:lpstr>Yrityksen vuosiliikevaihto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Pikakysely koronavirustilanteesta</dc:title>
  <dc:creator>Tanja Arvola</dc:creator>
  <cp:keywords>Keskuskauppakamari</cp:keywords>
  <cp:lastModifiedBy>Pauliina Pulkkinen</cp:lastModifiedBy>
  <cp:revision>35</cp:revision>
  <dcterms:created xsi:type="dcterms:W3CDTF">2020-06-24T06:37:38Z</dcterms:created>
  <dcterms:modified xsi:type="dcterms:W3CDTF">2021-03-17T11:40:44Z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0x010100251F6173DF1CA740AB4BE5C12B4B66D3</vt:lpwstr>
  </property>
  <property fmtid="{D5CDD505-2E9C-101B-9397-08002B2CF9AE}" pid="3" name="Order">
    <vt:r8>23686500</vt:r8>
  </property>
</Properties>
</file>