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3"/>
    <p:sldMasterId id="2147483756" r:id="rId4"/>
    <p:sldMasterId id="2147483775" r:id="rId5"/>
    <p:sldMasterId id="2147483795" r:id="rId6"/>
    <p:sldMasterId id="2147483814" r:id="rId7"/>
  </p:sldMasterIdLst>
  <p:notesMasterIdLst>
    <p:notesMasterId r:id="rId20"/>
  </p:notesMasterIdLst>
  <p:handoutMasterIdLst>
    <p:handoutMasterId r:id="rId21"/>
  </p:handoutMasterIdLst>
  <p:sldIdLst>
    <p:sldId id="265" r:id="rId8"/>
    <p:sldId id="271" r:id="rId9"/>
    <p:sldId id="283" r:id="rId10"/>
    <p:sldId id="284" r:id="rId11"/>
    <p:sldId id="285" r:id="rId12"/>
    <p:sldId id="286" r:id="rId13"/>
    <p:sldId id="267" r:id="rId14"/>
    <p:sldId id="266" r:id="rId15"/>
    <p:sldId id="268" r:id="rId16"/>
    <p:sldId id="269" r:id="rId17"/>
    <p:sldId id="270" r:id="rId18"/>
    <p:sldId id="282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66" d="100"/>
          <a:sy n="66" d="100"/>
        </p:scale>
        <p:origin x="70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1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.2.2021/Pikakysely_koronavirustilanteesta_0202202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kauppakamari.sharepoint.com/sites/k3files/Yhteiset/8.%20VIESTINT&#196;/Kauppakamarien%20kyselyt%20ym/Pikakyselyt%20koronavirustilanteesta/Pikakysely%20koronavirustilanteesta%202.2.2021/Pikakysely_koronavirustilanteesta_0202202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614E-4B16-B542-02DCE531B0E8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614E-4B16-B542-02DCE531B0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614E-4B16-B542-02DCE531B0E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'11 Kysymys'!$B$34:$B$36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'11 Kysymys'!$C$34:$C$36</c:f>
              <c:numCache>
                <c:formatCode>0.0%</c:formatCode>
                <c:ptCount val="3"/>
                <c:pt idx="0">
                  <c:v>0.75271218889597968</c:v>
                </c:pt>
                <c:pt idx="1">
                  <c:v>8.2003828972559034E-2</c:v>
                </c:pt>
                <c:pt idx="2">
                  <c:v>0.16528398213146139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14E-4B16-B542-02DCE531B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5794157"/>
        <c:axId val="63168338"/>
      </c:barChart>
      <c:catAx>
        <c:axId val="3579415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63168338"/>
        <c:crosses val="autoZero"/>
        <c:auto val="0"/>
        <c:lblAlgn val="ctr"/>
        <c:lblOffset val="100"/>
        <c:noMultiLvlLbl val="0"/>
      </c:catAx>
      <c:valAx>
        <c:axId val="63168338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35794157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2297-49EC-9854-FCD380AEB14C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2297-49EC-9854-FCD380AEB14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2297-49EC-9854-FCD380AEB14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'12 Kysymys'!$B$34:$B$36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'12 Kysymys'!$C$34:$C$36</c:f>
              <c:numCache>
                <c:formatCode>0.0%</c:formatCode>
                <c:ptCount val="3"/>
                <c:pt idx="0">
                  <c:v>0.85098915124441599</c:v>
                </c:pt>
                <c:pt idx="1">
                  <c:v>9.1576260370134013E-2</c:v>
                </c:pt>
                <c:pt idx="2">
                  <c:v>5.743458838544991E-2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97-49EC-9854-FCD380AEB1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4785018"/>
        <c:axId val="53574053"/>
      </c:barChart>
      <c:catAx>
        <c:axId val="4478501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53574053"/>
        <c:crosses val="autoZero"/>
        <c:auto val="0"/>
        <c:lblAlgn val="ctr"/>
        <c:lblOffset val="100"/>
        <c:noMultiLvlLbl val="0"/>
      </c:catAx>
      <c:valAx>
        <c:axId val="53574053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44785018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4682B4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EC0D-47FD-989F-96A25F8FFB83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2-EC0D-47FD-989F-96A25F8FFB8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EC0D-47FD-989F-96A25F8FFB83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'13 Kysymys'!$B$34:$B$36</c:f>
              <c:strCache>
                <c:ptCount val="3"/>
                <c:pt idx="0">
                  <c:v>Kyllä (seuraavassa kysymyksessä pääset valitsemaan mielestäsi tärkeimmät ryhmät)</c:v>
                </c:pt>
                <c:pt idx="1">
                  <c:v>Ei, nykyinen järjestys on hyvä</c:v>
                </c:pt>
                <c:pt idx="2">
                  <c:v>En osaa sanoa</c:v>
                </c:pt>
              </c:strCache>
            </c:strRef>
          </c:cat>
          <c:val>
            <c:numRef>
              <c:f>'13 Kysymys'!$C$34:$C$36</c:f>
              <c:numCache>
                <c:formatCode>0.0%</c:formatCode>
                <c:ptCount val="3"/>
                <c:pt idx="0">
                  <c:v>0.43189792663476878</c:v>
                </c:pt>
                <c:pt idx="1">
                  <c:v>0.46634768740031896</c:v>
                </c:pt>
                <c:pt idx="2">
                  <c:v>0.10175438596491228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0D-47FD-989F-96A25F8FFB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027347"/>
        <c:axId val="30754052"/>
      </c:barChart>
      <c:catAx>
        <c:axId val="50273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30754052"/>
        <c:crosses val="autoZero"/>
        <c:auto val="0"/>
        <c:lblAlgn val="ctr"/>
        <c:lblOffset val="100"/>
        <c:noMultiLvlLbl val="0"/>
      </c:catAx>
      <c:valAx>
        <c:axId val="30754052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5027347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 Kysymys'!$B$34:$B$41</c:f>
              <c:strCache>
                <c:ptCount val="8"/>
                <c:pt idx="0">
                  <c:v>Korkeakouluopiskelijat</c:v>
                </c:pt>
                <c:pt idx="1">
                  <c:v>Toisen asteen oppilaat</c:v>
                </c:pt>
                <c:pt idx="2">
                  <c:v>Niillä alueilla asuvat, joiden kautta maahantulo ensisijaisesti tapahtuu</c:v>
                </c:pt>
                <c:pt idx="3">
                  <c:v>Ikäjärjestyksessä vanhimmasta nuorimpaan</c:v>
                </c:pt>
                <c:pt idx="4">
                  <c:v>Niillä alueilla asuvat, joissa on todettu eniten tartuntoja asukasmäärään suhteutettuna</c:v>
                </c:pt>
                <c:pt idx="5">
                  <c:v>Työkseen ulkomailla tai maan sisällä matkustavat</c:v>
                </c:pt>
                <c:pt idx="6">
                  <c:v>Opettajat ja lastentarhaopettajat/-hoitajat</c:v>
                </c:pt>
                <c:pt idx="7">
                  <c:v>Asiakaspalvelijat (kaupan kassat, bussikuskit, ravintolatyöntekijät jne)</c:v>
                </c:pt>
              </c:strCache>
            </c:strRef>
          </c:cat>
          <c:val>
            <c:numRef>
              <c:f>'14 Kysymys'!$C$34:$C$41</c:f>
              <c:numCache>
                <c:formatCode>0.0%</c:formatCode>
                <c:ptCount val="8"/>
                <c:pt idx="0">
                  <c:v>4.5051698670605614E-2</c:v>
                </c:pt>
                <c:pt idx="1">
                  <c:v>4.8005908419497791E-2</c:v>
                </c:pt>
                <c:pt idx="2">
                  <c:v>0.16469719350073858</c:v>
                </c:pt>
                <c:pt idx="3">
                  <c:v>0.20974889217134418</c:v>
                </c:pt>
                <c:pt idx="4">
                  <c:v>0.40029542097488924</c:v>
                </c:pt>
                <c:pt idx="5">
                  <c:v>0.51329394387001481</c:v>
                </c:pt>
                <c:pt idx="6">
                  <c:v>0.55908419497784345</c:v>
                </c:pt>
                <c:pt idx="7">
                  <c:v>0.62112259970457906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2A-41E1-84B7-BC86E21243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97937264"/>
        <c:axId val="1398109120"/>
      </c:barChart>
      <c:catAx>
        <c:axId val="139793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1398109120"/>
        <c:crosses val="autoZero"/>
        <c:auto val="1"/>
        <c:lblAlgn val="ctr"/>
        <c:lblOffset val="100"/>
        <c:noMultiLvlLbl val="0"/>
      </c:catAx>
      <c:valAx>
        <c:axId val="1398109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i-FI"/>
          </a:p>
        </c:txPr>
        <c:crossAx val="139793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i-FI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 Kysymys'!$E$36:$E$54</c:f>
              <c:strCache>
                <c:ptCount val="19"/>
                <c:pt idx="0">
                  <c:v>Ålands handelskammare</c:v>
                </c:pt>
                <c:pt idx="1">
                  <c:v>Rauman kauppakamari</c:v>
                </c:pt>
                <c:pt idx="2">
                  <c:v>Länsi-Uudenmaan kauppakamari</c:v>
                </c:pt>
                <c:pt idx="3">
                  <c:v>Riihimäen-Hyvinkään kauppakamari</c:v>
                </c:pt>
                <c:pt idx="4">
                  <c:v>Etelä-Karjalan kauppakamari</c:v>
                </c:pt>
                <c:pt idx="5">
                  <c:v>Etelä-Savon kauppakamari</c:v>
                </c:pt>
                <c:pt idx="6">
                  <c:v>Lapin kauppakamari</c:v>
                </c:pt>
                <c:pt idx="7">
                  <c:v>Kymenlaakson kauppakamari</c:v>
                </c:pt>
                <c:pt idx="8">
                  <c:v>Pohjois-Karjalan kauppakamari</c:v>
                </c:pt>
                <c:pt idx="9">
                  <c:v>Keski-Suomen kauppakamari</c:v>
                </c:pt>
                <c:pt idx="10">
                  <c:v>Satakunnan kauppakamari</c:v>
                </c:pt>
                <c:pt idx="11">
                  <c:v>Etelä-Pohjanmaan kauppakamari</c:v>
                </c:pt>
                <c:pt idx="12">
                  <c:v>Kuopion alueen kauppakamari</c:v>
                </c:pt>
                <c:pt idx="13">
                  <c:v>Hämeen kauppakamari</c:v>
                </c:pt>
                <c:pt idx="14">
                  <c:v>Pohjanmaan kauppakamari</c:v>
                </c:pt>
                <c:pt idx="15">
                  <c:v>Oulun kauppakamari</c:v>
                </c:pt>
                <c:pt idx="16">
                  <c:v>Turun kauppakamari</c:v>
                </c:pt>
                <c:pt idx="17">
                  <c:v>Tampereen kauppakamari</c:v>
                </c:pt>
                <c:pt idx="18">
                  <c:v>Helsingin seudun kauppakamari</c:v>
                </c:pt>
              </c:strCache>
            </c:strRef>
          </c:cat>
          <c:val>
            <c:numRef>
              <c:f>'1 Kysymys'!$F$36:$F$54</c:f>
              <c:numCache>
                <c:formatCode>0.0%</c:formatCode>
                <c:ptCount val="19"/>
                <c:pt idx="0">
                  <c:v>0</c:v>
                </c:pt>
                <c:pt idx="1">
                  <c:v>1.3082322910019146E-2</c:v>
                </c:pt>
                <c:pt idx="2">
                  <c:v>1.3401403956604977E-2</c:v>
                </c:pt>
                <c:pt idx="3">
                  <c:v>1.691129546904914E-2</c:v>
                </c:pt>
                <c:pt idx="4">
                  <c:v>2.3611997447351631E-2</c:v>
                </c:pt>
                <c:pt idx="5">
                  <c:v>2.3931078493937462E-2</c:v>
                </c:pt>
                <c:pt idx="6">
                  <c:v>2.7760051052967454E-2</c:v>
                </c:pt>
                <c:pt idx="7">
                  <c:v>3.0312699425654118E-2</c:v>
                </c:pt>
                <c:pt idx="8">
                  <c:v>3.2546266751754947E-2</c:v>
                </c:pt>
                <c:pt idx="9">
                  <c:v>3.3184428844926617E-2</c:v>
                </c:pt>
                <c:pt idx="10">
                  <c:v>3.3184428844926617E-2</c:v>
                </c:pt>
                <c:pt idx="11">
                  <c:v>3.5417996171027442E-2</c:v>
                </c:pt>
                <c:pt idx="12">
                  <c:v>4.3395022335673265E-2</c:v>
                </c:pt>
                <c:pt idx="13">
                  <c:v>5.4881940012763246E-2</c:v>
                </c:pt>
                <c:pt idx="14">
                  <c:v>5.8391831525207404E-2</c:v>
                </c:pt>
                <c:pt idx="15">
                  <c:v>6.3497128270580724E-2</c:v>
                </c:pt>
                <c:pt idx="16">
                  <c:v>8.9023611997447349E-2</c:v>
                </c:pt>
                <c:pt idx="17">
                  <c:v>9.1895341416719845E-2</c:v>
                </c:pt>
                <c:pt idx="18">
                  <c:v>0.31557115507338868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2E-444B-9023-CAC0DB4CB5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0364144"/>
        <c:axId val="802121088"/>
      </c:barChart>
      <c:catAx>
        <c:axId val="16203641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02121088"/>
        <c:crosses val="autoZero"/>
        <c:auto val="1"/>
        <c:lblAlgn val="ctr"/>
        <c:lblOffset val="100"/>
        <c:noMultiLvlLbl val="0"/>
      </c:catAx>
      <c:valAx>
        <c:axId val="8021210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2036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fi-FI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 Kysymys'!$F$34:$F$54</c:f>
              <c:strCache>
                <c:ptCount val="21"/>
                <c:pt idx="0">
                  <c:v>Kotitalouksien toiminta työnantajina</c:v>
                </c:pt>
                <c:pt idx="1">
                  <c:v>Kansainvälisten organisaatioiden ja toimielinten toiminta</c:v>
                </c:pt>
                <c:pt idx="2">
                  <c:v>Kaivostoiminta ja louhinta</c:v>
                </c:pt>
                <c:pt idx="3">
                  <c:v>Julkinen hallinto ja maanpuolustus</c:v>
                </c:pt>
                <c:pt idx="4">
                  <c:v>Maatalous, metsätalous ja kalatalous</c:v>
                </c:pt>
                <c:pt idx="5">
                  <c:v>Vesihuolto, viemäri- ja jätevesihuolto, jätehuolto</c:v>
                </c:pt>
                <c:pt idx="6">
                  <c:v>Sähkö-, kaasu- ja lämpöhuolto, jäähdytysliiketoiminta</c:v>
                </c:pt>
                <c:pt idx="7">
                  <c:v>Terveys- ja sosiaalipalvelut</c:v>
                </c:pt>
                <c:pt idx="8">
                  <c:v>Rahoitus- ja vakuutustoiminta</c:v>
                </c:pt>
                <c:pt idx="9">
                  <c:v>Taiteet, viihde ja virkistys</c:v>
                </c:pt>
                <c:pt idx="10">
                  <c:v>Koulutus</c:v>
                </c:pt>
                <c:pt idx="11">
                  <c:v>Kiinteistöalan toiminta</c:v>
                </c:pt>
                <c:pt idx="12">
                  <c:v>Kuljetus ja varastointi</c:v>
                </c:pt>
                <c:pt idx="13">
                  <c:v>Ammatillinen, tieteellinen ja tekninen toiminta</c:v>
                </c:pt>
                <c:pt idx="14">
                  <c:v>Majoitus- ja ravitsemistoiminta</c:v>
                </c:pt>
                <c:pt idx="15">
                  <c:v>Hallinto- ja tukipalvelutoiminta</c:v>
                </c:pt>
                <c:pt idx="16">
                  <c:v>Informaatio ja viestintä</c:v>
                </c:pt>
                <c:pt idx="17">
                  <c:v>Rakentaminen </c:v>
                </c:pt>
                <c:pt idx="18">
                  <c:v>Tukku- ja vähittäiskauppa</c:v>
                </c:pt>
                <c:pt idx="19">
                  <c:v>Muu palvelutoiminta</c:v>
                </c:pt>
                <c:pt idx="20">
                  <c:v>Teollisuus</c:v>
                </c:pt>
              </c:strCache>
            </c:strRef>
          </c:cat>
          <c:val>
            <c:numRef>
              <c:f>'2 Kysymys'!$G$34:$G$54</c:f>
              <c:numCache>
                <c:formatCode>0.0%</c:formatCode>
                <c:ptCount val="21"/>
                <c:pt idx="0">
                  <c:v>0</c:v>
                </c:pt>
                <c:pt idx="1">
                  <c:v>2.5526483726866626E-3</c:v>
                </c:pt>
                <c:pt idx="2">
                  <c:v>3.1908104658583281E-3</c:v>
                </c:pt>
                <c:pt idx="3">
                  <c:v>5.1052967453733252E-3</c:v>
                </c:pt>
                <c:pt idx="4">
                  <c:v>8.2961072112316542E-3</c:v>
                </c:pt>
                <c:pt idx="5">
                  <c:v>8.6151882578174854E-3</c:v>
                </c:pt>
                <c:pt idx="6">
                  <c:v>1.691129546904914E-2</c:v>
                </c:pt>
                <c:pt idx="7">
                  <c:v>2.3611997447351631E-2</c:v>
                </c:pt>
                <c:pt idx="8">
                  <c:v>2.4888321633694963E-2</c:v>
                </c:pt>
                <c:pt idx="9">
                  <c:v>2.5845564773452456E-2</c:v>
                </c:pt>
                <c:pt idx="10">
                  <c:v>2.7440970006381623E-2</c:v>
                </c:pt>
                <c:pt idx="11">
                  <c:v>3.414167198468411E-2</c:v>
                </c:pt>
                <c:pt idx="12">
                  <c:v>4.2118698149329926E-2</c:v>
                </c:pt>
                <c:pt idx="13">
                  <c:v>4.4352265475430759E-2</c:v>
                </c:pt>
                <c:pt idx="14">
                  <c:v>4.8181238034460755E-2</c:v>
                </c:pt>
                <c:pt idx="15">
                  <c:v>5.743458838544991E-2</c:v>
                </c:pt>
                <c:pt idx="16">
                  <c:v>6.5730695596681571E-2</c:v>
                </c:pt>
                <c:pt idx="17">
                  <c:v>9.061901723037652E-2</c:v>
                </c:pt>
                <c:pt idx="18">
                  <c:v>0.12061263560944481</c:v>
                </c:pt>
                <c:pt idx="19">
                  <c:v>0.15124441608168476</c:v>
                </c:pt>
                <c:pt idx="20">
                  <c:v>0.1991065730695597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88-4A99-9981-CE9CE2F5BC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0678368"/>
        <c:axId val="1621881760"/>
      </c:barChart>
      <c:catAx>
        <c:axId val="1620678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21881760"/>
        <c:crosses val="autoZero"/>
        <c:auto val="1"/>
        <c:lblAlgn val="ctr"/>
        <c:lblOffset val="100"/>
        <c:noMultiLvlLbl val="0"/>
      </c:catAx>
      <c:valAx>
        <c:axId val="16218817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62067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C47-4C1B-9D20-FA640E4C5C1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C47-4C1B-9D20-FA640E4C5C1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C47-4C1B-9D20-FA640E4C5C1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C47-4C1B-9D20-FA640E4C5C1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C47-4C1B-9D20-FA640E4C5C18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'3 Kysymys'!$B$34:$B$38</c:f>
              <c:strCache>
                <c:ptCount val="5"/>
                <c:pt idx="0">
                  <c:v>Yksinyrittäjä</c:v>
                </c:pt>
                <c:pt idx="1">
                  <c:v>2-9</c:v>
                </c:pt>
                <c:pt idx="2">
                  <c:v>10-49</c:v>
                </c:pt>
                <c:pt idx="3">
                  <c:v>50-249</c:v>
                </c:pt>
                <c:pt idx="4">
                  <c:v>250 tai yli</c:v>
                </c:pt>
              </c:strCache>
            </c:strRef>
          </c:cat>
          <c:val>
            <c:numRef>
              <c:f>'3 Kysymys'!$C$34:$C$38</c:f>
              <c:numCache>
                <c:formatCode>0.0%</c:formatCode>
                <c:ptCount val="5"/>
                <c:pt idx="0">
                  <c:v>9.5086151882578171E-2</c:v>
                </c:pt>
                <c:pt idx="1">
                  <c:v>0.37141033822590941</c:v>
                </c:pt>
                <c:pt idx="2">
                  <c:v>0.3375877472878111</c:v>
                </c:pt>
                <c:pt idx="3">
                  <c:v>0.13241863433312062</c:v>
                </c:pt>
                <c:pt idx="4">
                  <c:v>6.3497128270580724E-2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C47-4C1B-9D20-FA640E4C5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54123061"/>
        <c:axId val="43876970"/>
      </c:barChart>
      <c:catAx>
        <c:axId val="5412306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43876970"/>
        <c:crosses val="autoZero"/>
        <c:auto val="0"/>
        <c:lblAlgn val="ctr"/>
        <c:lblOffset val="100"/>
        <c:noMultiLvlLbl val="0"/>
      </c:catAx>
      <c:valAx>
        <c:axId val="43876970"/>
        <c:scaling>
          <c:orientation val="minMax"/>
          <c:max val="0.5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54123061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767-4C7A-8578-3F6B26AD414B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767-4C7A-8578-3F6B26AD414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767-4C7A-8578-3F6B26AD414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767-4C7A-8578-3F6B26AD414B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ctr"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'4 Kysymys'!$B$34:$B$37</c:f>
              <c:strCache>
                <c:ptCount val="4"/>
                <c:pt idx="0">
                  <c:v>alle 2 miljoonaa euroa 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'4 Kysymys'!$C$34:$C$37</c:f>
              <c:numCache>
                <c:formatCode>0.0%</c:formatCode>
                <c:ptCount val="4"/>
                <c:pt idx="0">
                  <c:v>0.50319081046585834</c:v>
                </c:pt>
                <c:pt idx="1">
                  <c:v>0.29355456285896619</c:v>
                </c:pt>
                <c:pt idx="2">
                  <c:v>0.12635609444798979</c:v>
                </c:pt>
                <c:pt idx="3">
                  <c:v>7.6898532227185706E-2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67-4C7A-8578-3F6B26AD4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538466"/>
        <c:axId val="4004957"/>
      </c:barChart>
      <c:catAx>
        <c:axId val="1253846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 rot="0" vert="horz"/>
          <a:lstStyle/>
          <a:p>
            <a:pPr>
              <a:defRPr sz="1200"/>
            </a:pPr>
            <a:endParaRPr lang="fi-FI"/>
          </a:p>
        </c:txPr>
        <c:crossAx val="4004957"/>
        <c:crosses val="autoZero"/>
        <c:auto val="0"/>
        <c:lblAlgn val="ctr"/>
        <c:lblOffset val="100"/>
        <c:noMultiLvlLbl val="0"/>
      </c:catAx>
      <c:valAx>
        <c:axId val="4004957"/>
        <c:scaling>
          <c:orientation val="minMax"/>
          <c:max val="0.60000000000000009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algn="ctr">
                  <a:defRPr sz="1200"/>
                </a:pPr>
                <a:r>
                  <a:rPr lang="en-US" sz="1200"/>
                  <a:t>Prosentti</a:t>
                </a:r>
              </a:p>
            </c:rich>
          </c:tx>
          <c:overlay val="0"/>
          <c:spPr>
            <a:noFill/>
            <a:ln>
              <a:noFill/>
            </a:ln>
          </c:spPr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fi-FI"/>
          </a:p>
        </c:txPr>
        <c:crossAx val="12538466"/>
        <c:crosses val="autoZero"/>
        <c:crossBetween val="between"/>
      </c:valAx>
      <c:spPr>
        <a:solidFill>
          <a:srgbClr val="FFFFFF"/>
        </a:solidFill>
        <a:ln w="12700">
          <a:noFill/>
        </a:ln>
      </c:spPr>
    </c:plotArea>
    <c:plotVisOnly val="0"/>
    <c:dispBlanksAs val="gap"/>
    <c:showDLblsOverMax val="0"/>
  </c:chart>
  <c:txPr>
    <a:bodyPr rot="0" vert="horz"/>
    <a:lstStyle/>
    <a:p>
      <a:pPr>
        <a:defRPr lang="en-US" sz="1100" b="0" u="none" baseline="0">
          <a:solidFill>
            <a:srgbClr val="000000"/>
          </a:solidFill>
          <a:latin typeface="+mj-lt"/>
          <a:ea typeface="Calibri"/>
          <a:cs typeface="Calibri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65B33-1624-4EA1-90F0-5548CCE4D91F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EDE-2E67-4E29-A719-B79571B32F10}" type="datetimeFigureOut">
              <a:rPr lang="fi-FI" smtClean="0"/>
              <a:t>3.2.2021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0A215-9E5C-484B-9EF8-CE7546C59170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B96BCC24-BCDD-49AB-8FD9-0FA72EA8ED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F60FA21E-F841-4CEC-B1A5-C4131AF1EC68}"/>
              </a:ext>
            </a:extLst>
          </p:cNvPr>
          <p:cNvSpPr txBox="1"/>
          <p:nvPr userDrawn="1"/>
        </p:nvSpPr>
        <p:spPr>
          <a:xfrm>
            <a:off x="4882231" y="2750733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0A6FEDA2-CEE8-45DB-BCDD-8D9A8210A504}"/>
              </a:ext>
            </a:extLst>
          </p:cNvPr>
          <p:cNvSpPr/>
          <p:nvPr userDrawn="1"/>
        </p:nvSpPr>
        <p:spPr>
          <a:xfrm>
            <a:off x="5482971" y="3489397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C0379771-1F8D-4B6A-ADD8-52B18F9E110B}"/>
              </a:ext>
            </a:extLst>
          </p:cNvPr>
          <p:cNvSpPr/>
          <p:nvPr userDrawn="1"/>
        </p:nvSpPr>
        <p:spPr>
          <a:xfrm>
            <a:off x="4469110" y="3120065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08D179C-6CD3-400E-A1F5-BB1532E0C76B}" type="datetime1">
              <a:rPr lang="fi-FI" smtClean="0"/>
              <a:t>3.2.2021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19972191-05C2-4BB6-9C05-D4450A113C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26" y="1744255"/>
            <a:ext cx="2622548" cy="655637"/>
          </a:xfrm>
          <a:prstGeom prst="rect">
            <a:avLst/>
          </a:prstGeom>
        </p:spPr>
      </p:pic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97ADFAD-DB62-460B-B9ED-5BBF13607061}"/>
              </a:ext>
            </a:extLst>
          </p:cNvPr>
          <p:cNvSpPr txBox="1"/>
          <p:nvPr userDrawn="1"/>
        </p:nvSpPr>
        <p:spPr>
          <a:xfrm>
            <a:off x="961530" y="4761550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BC66F7D2-1182-49B4-903B-669E144920FF}"/>
              </a:ext>
            </a:extLst>
          </p:cNvPr>
          <p:cNvSpPr/>
          <p:nvPr userDrawn="1"/>
        </p:nvSpPr>
        <p:spPr>
          <a:xfrm>
            <a:off x="1562269" y="5427532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B3608A50-A537-479B-BA63-D7AC141691AC}"/>
              </a:ext>
            </a:extLst>
          </p:cNvPr>
          <p:cNvSpPr/>
          <p:nvPr userDrawn="1"/>
        </p:nvSpPr>
        <p:spPr>
          <a:xfrm>
            <a:off x="548407" y="5094541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800" dirty="0"/>
              <a:t>#Keskuskauppakamari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0B3E8B-5257-48E8-9DA2-E88712DC9E3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4" y="3811117"/>
            <a:ext cx="2250840" cy="830097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DA281D5-E7B8-4B62-98D0-36D7F2AC25DB}" type="datetime1">
              <a:rPr lang="fi-FI" smtClean="0"/>
              <a:t>3.2.2021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BF11A40-E7AB-4C72-87F5-F77751B117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70580" y="5576888"/>
            <a:ext cx="2250840" cy="83009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1CBCC-FF59-416C-9A1D-9D52F6500638}" type="datetime1">
              <a:rPr lang="fi-FI" smtClean="0"/>
              <a:t>3.2.2021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10E1D-6349-4E85-AD64-C1FBA3119F4A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5D275B4-948C-4C22-A7A6-5C35815143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308A1-A580-4BDB-9C4A-001F8D3CC6A1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4B0-8C78-4669-883B-BA7FD9446DC1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04C6-BCE6-4EB0-B6E5-BD5BB2719331}" type="datetime1">
              <a:rPr lang="fi-FI" smtClean="0"/>
              <a:t>3.2.2021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BCCE3-DFD7-4C20-A669-ACC565B4BCF8}" type="datetime1">
              <a:rPr lang="fi-FI" smtClean="0"/>
              <a:t>3.2.2021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E2688-A7F7-4DDE-BD3B-80021B211317}" type="datetime1">
              <a:rPr lang="fi-FI" smtClean="0"/>
              <a:t>3.2.2021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35111-E333-47EA-A897-6C29E5BA6EBC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E612DC6-63F3-4A76-B641-971F83717C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538-99DB-4ACA-ABA2-05BA84E39266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1755-F379-417E-A3DC-D9B01BC04526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754C7-5142-4223-ACE5-D859002DD68B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7F60-89D1-435E-A10B-13EC5A38991F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6F89A-8BCD-473B-A52C-11F9A0377E47}" type="datetime1">
              <a:rPr lang="fi-FI" smtClean="0"/>
              <a:t>3.2.2021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573F8-CC89-4268-AB65-15E33CFE3B80}" type="datetime1">
              <a:rPr lang="fi-FI" smtClean="0"/>
              <a:t>3.2.2021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D141CBA-7B13-4EF2-8224-C7F13D1C7605}" type="datetime1">
              <a:rPr lang="fi-FI" smtClean="0"/>
              <a:t>3.2.2021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66D04-30AC-4D1D-85ED-E6F73C2D3624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288ED8F-05AF-428B-B312-FE1E286CD8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C470-D4CD-4E29-8E91-1223DA076E22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5FFF-D35D-43BF-AC2E-3AAA9EA7D92C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3010-EC64-4810-B408-821C910BE80B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8E81A-79F1-4FD8-BF22-27CDDA5DF4CE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0A46-EE8A-4F56-8133-4DEEFDD9357D}" type="datetime1">
              <a:rPr lang="fi-FI" smtClean="0"/>
              <a:t>3.2.2021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237FC-D581-4DA5-8018-F7CEECB406FD}" type="datetime1">
              <a:rPr lang="fi-FI" smtClean="0"/>
              <a:t>3.2.2021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A773B2D-290F-4AC0-A3AC-91F8186B54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4726" y="5619750"/>
            <a:ext cx="2622548" cy="655637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E870E-886F-4242-AF35-8BA432B0CA76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163BF-C4AB-4462-A53B-2C511E40F690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46B35-A16F-482F-8BCD-2095817F0916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6E6E1-1610-4677-96F8-B0AAE2158D3B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F8FDD-9E40-412F-8D1D-E199F51E79B5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3EA9-CD3C-4111-BC60-55154E1F9FEB}" type="datetime1">
              <a:rPr lang="fi-FI" smtClean="0"/>
              <a:t>3.2.2021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6BA7-3CF9-4CF6-BF25-D7E2B2394986}" type="datetime1">
              <a:rPr lang="fi-FI" smtClean="0"/>
              <a:t>3.2.2021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09EFBFB8-9D8E-40CB-B115-63E9856A6BE7}"/>
              </a:ext>
            </a:extLst>
          </p:cNvPr>
          <p:cNvSpPr txBox="1"/>
          <p:nvPr userDrawn="1"/>
        </p:nvSpPr>
        <p:spPr>
          <a:xfrm>
            <a:off x="659981" y="5248354"/>
            <a:ext cx="2427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800" b="1" dirty="0"/>
              <a:t>kauppakamari.fi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DF73FA7-6A74-40D0-9433-3BFF5E1D5F4D}"/>
              </a:ext>
            </a:extLst>
          </p:cNvPr>
          <p:cNvSpPr/>
          <p:nvPr userDrawn="1"/>
        </p:nvSpPr>
        <p:spPr>
          <a:xfrm>
            <a:off x="647701" y="5987018"/>
            <a:ext cx="1226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@K3FIN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403DCD8D-62FD-4F95-9460-F49A35E18709}"/>
              </a:ext>
            </a:extLst>
          </p:cNvPr>
          <p:cNvSpPr/>
          <p:nvPr userDrawn="1"/>
        </p:nvSpPr>
        <p:spPr>
          <a:xfrm>
            <a:off x="647701" y="5617686"/>
            <a:ext cx="3253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i-FI" sz="1800" dirty="0"/>
              <a:t>#Keskuskauppakamari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C2321-DAA3-4C7E-82E0-747AE8DF8DAC}" type="datetime1">
              <a:rPr lang="fi-FI" smtClean="0"/>
              <a:t>3.2.2021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E78EF-1E4B-4DCD-B008-EA0DD289CD44}" type="datetime1">
              <a:rPr lang="fi-FI" smtClean="0"/>
              <a:t>3.2.2021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0AF23-B36E-4083-8E13-AE392CCEBF31}" type="datetime1">
              <a:rPr lang="fi-FI" smtClean="0"/>
              <a:t>3.2.2021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D4A0C6-82FB-4F65-AFA6-75884A77AEA4}" type="datetime1">
              <a:rPr lang="fi-FI" smtClean="0"/>
              <a:t>3.2.2021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7A3-6C02-4878-8B35-4AD0171090A4}" type="datetime1">
              <a:rPr lang="fi-FI" smtClean="0"/>
              <a:t>3.2.2021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BC59-86BD-488E-936A-293CF52C52EB}" type="datetime1">
              <a:rPr lang="fi-FI" smtClean="0"/>
              <a:t>3.2.2021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6F96E-EBF1-4200-A641-5D62C5342635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6F48-46C1-4DCB-93B7-E88DC0EB4D5F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6E5AF-7078-4F48-BB75-09B7A047E573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FFD9C-9637-4EAF-A1AC-927B62DA30FE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09E6E-446E-4C30-8E42-2C76DFD6E44D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Kysely koronavirustilanteesta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2.2.2021</a:t>
            </a:r>
          </a:p>
          <a:p>
            <a:endParaRPr lang="fi-FI" dirty="0"/>
          </a:p>
          <a:p>
            <a:r>
              <a:rPr lang="fi-FI" dirty="0"/>
              <a:t>N = 3134</a:t>
            </a:r>
          </a:p>
        </p:txBody>
      </p:sp>
    </p:spTree>
    <p:extLst>
      <p:ext uri="{BB962C8B-B14F-4D97-AF65-F5344CB8AC3E}">
        <p14:creationId xmlns:p14="http://schemas.microsoft.com/office/powerpoint/2010/main" val="1598432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henkilöstömäärä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1529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Yrityksen vuosiliikevaihto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69DF4BC-63D3-43FB-ACD6-9CBF08F4F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3524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973E3A-718D-4FA8-B0D3-4BDEA93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EE51DEB-96C2-4CDA-9CDA-0AABAD5B3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B63082-3731-4DAC-B4B4-EABE9D34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12</a:t>
            </a:fld>
            <a:endParaRPr lang="fi-FI"/>
          </a:p>
        </p:txBody>
      </p:sp>
      <p:sp>
        <p:nvSpPr>
          <p:cNvPr id="9" name="Otsikko 8">
            <a:extLst>
              <a:ext uri="{FF2B5EF4-FFF2-40B4-BE49-F238E27FC236}">
                <a16:creationId xmlns:a16="http://schemas.microsoft.com/office/drawing/2014/main" id="{6696B74A-CCA8-4A0B-A748-79062B726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76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05318"/>
            <a:ext cx="10515600" cy="1999129"/>
          </a:xfrm>
        </p:spPr>
        <p:txBody>
          <a:bodyPr>
            <a:normAutofit/>
          </a:bodyPr>
          <a:lstStyle/>
          <a:p>
            <a:r>
              <a:rPr lang="fi-FI" dirty="0"/>
              <a:t>Rokotetta koskevat 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64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F5971A19-09F3-4812-AEC6-771D2237C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Näettekö, että olisi tarpeen luoda yhtenäinen, kansallinen, kansainväliset kriteerit täyttävä monikielinen rokotustodistus, jotta yritysten työntekijät pääsevät matkustamaan turvallisesti ulkomaille heti kun mahdollista?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FE50FB-1B53-4FCB-A07A-FFE6D5E1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D71A-A60B-45F9-B564-8B0D00C72441}" type="datetime1">
              <a:rPr lang="fi-FI" smtClean="0"/>
              <a:t>3.2.2021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C06833-68BD-4E2D-A0D5-FFDC8321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140B9B-DA7D-4DC3-A566-400F8FE4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3</a:t>
            </a:fld>
            <a:endParaRPr lang="fi-FI"/>
          </a:p>
        </p:txBody>
      </p:sp>
      <p:graphicFrame>
        <p:nvGraphicFramePr>
          <p:cNvPr id="10" name="Chart 1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760755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28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E383E1-097A-4265-AC66-33317287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400" dirty="0"/>
              <a:t>Hallitus on tehnyt periaatepäätöksen työterveyshuollon mukaan ottamisesta rokotusten järjestämisessä. Pidättekö tärkeänä, että työterveyshuollon järjestämistä rokotuksista aiheutuvat kustannukset korvataan täysimääräisenä?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FADD41-836D-4EB7-A403-4E046D81D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5944E9-8C92-4A48-8D73-ECAE6216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C59C53-22CF-438C-AAF0-0296B96A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4</a:t>
            </a:fld>
            <a:endParaRPr lang="fi-FI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D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588795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5599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8D5EEC-DBDF-4CD2-830E-A30740DF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000" dirty="0"/>
              <a:t>Hallitus on yhdessä terveysviranomaisten kanssa laatinut rokotusjärjestyksen, jonka mukaan terveydenhoitohenkilökunnan ja riskiryhmien jälkeen siirrytään massarokotuksiin eli alle 70-vuotiaiden ja ei-riskiryhmiin kuuluvien rokotuksiin. Pitäisikö mielestänne massarokotuksia kohdentaa ensisijaisesti jollekin tietylle ryhmälle?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E03119-E683-4804-93FD-AF78414A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08E85A-71DF-4A26-81D7-FA6BAEE4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4528480-836A-4C80-AB96-4218AF9E5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30417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458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C6C8FB-E98E-4202-9D68-ADFCFE60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/>
              <a:t>Mitkä ryhmät olisi tärkeintä rokottaa terveydenhuollon ja riskiryhmien jälkeen heti seuraavana? Valitse 1-3 vaihtoehtoa.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5360953-43D5-426A-A6B9-98A6B28E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1AC0-AC2C-48AF-9F0A-4E0BAF02CD74}" type="datetime1">
              <a:rPr lang="fi-FI" smtClean="0"/>
              <a:t>3.2.2021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E1BECE-AA30-4064-9113-0A44D018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29B488F-EE27-47FC-8160-F12503540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14" name="Sisällön paikkamerkki 13">
            <a:extLst>
              <a:ext uri="{FF2B5EF4-FFF2-40B4-BE49-F238E27FC236}">
                <a16:creationId xmlns:a16="http://schemas.microsoft.com/office/drawing/2014/main" id="{E61F0AF6-5DF7-4239-9FE3-F2B41CD938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036877"/>
              </p:ext>
            </p:extLst>
          </p:nvPr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167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350A0F-F455-4DF0-9116-A85BFB0A5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933507"/>
            <a:ext cx="10515600" cy="990986"/>
          </a:xfrm>
        </p:spPr>
        <p:txBody>
          <a:bodyPr/>
          <a:lstStyle/>
          <a:p>
            <a:r>
              <a:rPr lang="fi-FI" dirty="0"/>
              <a:t>Taustakysymykset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5D4DBF2-1146-4286-B9B7-A80EADBB5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3D34A-6DB3-403C-B20A-0B7797EA8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2D71A-A60B-45F9-B564-8B0D00C72441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3.2.2021</a:t>
            </a:fld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548296-DD17-4CF7-82D5-8C155F165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 dirty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F4444B-6C10-4C4F-BF29-C1E8B667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32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Minkä kauppakamarin jäsen yrityksenne on?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3FCC133B-3786-42D8-A9C7-FEC523C7480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823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77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2CAFE5-524E-464C-9F13-F0FAC2FC8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Valitse yrityksesi päätoimiala tai sopivin toimiala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4751086-C0C3-4A41-B675-B4ABBDFA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701AC0-AC2C-48AF-9F0A-4E0BAF02CD74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3.2.2021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684DC9-F5AC-4067-A787-8039CF50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5AEC6AE-8579-4F78-8BBE-57BB14A2E6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0" y="1825625"/>
          <a:ext cx="9686925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86396686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E8C04C7D-82C6-4DF8-ACCC-2740FC172D18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2C7B67E7-FB4A-456E-AED3-DE073EBA073C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481BB80E-32AA-4047-9909-E7BB774FDD69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91B115E0-A3E2-4C01-8687-E8613304D6EC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uskauppakamarin PowerPoint pohja_2020" id="{144269B0-4301-40D7-A77D-38BF5959290D}" vid="{D6198DA5-54A3-4D25-B90A-30C1400261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51F6173DF1CA740AB4BE5C12B4B66D3" ma:contentTypeVersion="12" ma:contentTypeDescription="Luo uusi asiakirja." ma:contentTypeScope="" ma:versionID="447cfb979009e25726314b3006457bb0">
  <xsd:schema xmlns:xsd="http://www.w3.org/2001/XMLSchema" xmlns:xs="http://www.w3.org/2001/XMLSchema" xmlns:p="http://schemas.microsoft.com/office/2006/metadata/properties" xmlns:ns2="29c900ee-4407-47ec-8d07-5c6835b0d808" xmlns:ns3="17e892d1-d202-4cf4-9210-22d4ce3b54e5" targetNamespace="http://schemas.microsoft.com/office/2006/metadata/properties" ma:root="true" ma:fieldsID="90380f6e6036b4c9450b86ab76dcff89" ns2:_="" ns3:_="">
    <xsd:import namespace="29c900ee-4407-47ec-8d07-5c6835b0d808"/>
    <xsd:import namespace="17e892d1-d202-4cf4-9210-22d4ce3b54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900ee-4407-47ec-8d07-5c6835b0d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e892d1-d202-4cf4-9210-22d4ce3b54e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B06DCD-9B30-4739-BE2A-09B2AD98F2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EC0C1D-FD73-49B9-B0D5-58FF0D9B17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c900ee-4407-47ec-8d07-5c6835b0d808"/>
    <ds:schemaRef ds:uri="17e892d1-d202-4cf4-9210-22d4ce3b54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Keskuskauppakamari 2020</Template>
  <TotalTime>139</TotalTime>
  <Words>151</Words>
  <Application>Microsoft Office PowerPoint</Application>
  <PresentationFormat>Laajakuva</PresentationFormat>
  <Paragraphs>41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12</vt:i4>
      </vt:variant>
    </vt:vector>
  </HeadingPairs>
  <TitlesOfParts>
    <vt:vector size="20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Kysely koronavirustilanteesta</vt:lpstr>
      <vt:lpstr>Rokotetta koskevat kysymykset</vt:lpstr>
      <vt:lpstr>Näettekö, että olisi tarpeen luoda yhtenäinen, kansallinen, kansainväliset kriteerit täyttävä monikielinen rokotustodistus, jotta yritysten työntekijät pääsevät matkustamaan turvallisesti ulkomaille heti kun mahdollista?</vt:lpstr>
      <vt:lpstr>Hallitus on tehnyt periaatepäätöksen työterveyshuollon mukaan ottamisesta rokotusten järjestämisessä. Pidättekö tärkeänä, että työterveyshuollon järjestämistä rokotuksista aiheutuvat kustannukset korvataan täysimääräisenä?</vt:lpstr>
      <vt:lpstr>Hallitus on yhdessä terveysviranomaisten kanssa laatinut rokotusjärjestyksen, jonka mukaan terveydenhoitohenkilökunnan ja riskiryhmien jälkeen siirrytään massarokotuksiin eli alle 70-vuotiaiden ja ei-riskiryhmiin kuuluvien rokotuksiin. Pitäisikö mielestänne massarokotuksia kohdentaa ensisijaisesti jollekin tietylle ryhmälle?</vt:lpstr>
      <vt:lpstr>Mitkä ryhmät olisi tärkeintä rokottaa terveydenhuollon ja riskiryhmien jälkeen heti seuraavana? Valitse 1-3 vaihtoehtoa.</vt:lpstr>
      <vt:lpstr>Taustakysymykset</vt:lpstr>
      <vt:lpstr>Minkä kauppakamarin jäsen yrityksenne on?</vt:lpstr>
      <vt:lpstr>Valitse yrityksesi päätoimiala tai sopivin toimiala</vt:lpstr>
      <vt:lpstr>Yrityksen henkilöstömäärä</vt:lpstr>
      <vt:lpstr>Yrityksen vuosiliikevaihto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Pikakysely koronavirustilanteesta</dc:title>
  <dc:creator>Tanja Arvola</dc:creator>
  <cp:keywords>Keskuskauppakamari</cp:keywords>
  <cp:lastModifiedBy>Pauliina Pulkkinen</cp:lastModifiedBy>
  <cp:revision>36</cp:revision>
  <dcterms:created xsi:type="dcterms:W3CDTF">2020-06-24T06:37:38Z</dcterms:created>
  <dcterms:modified xsi:type="dcterms:W3CDTF">2021-02-03T12:47:03Z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0x010100251F6173DF1CA740AB4BE5C12B4B66D3</vt:lpwstr>
  </property>
  <property fmtid="{D5CDD505-2E9C-101B-9397-08002B2CF9AE}" pid="3" name="Order">
    <vt:r8>23686500</vt:r8>
  </property>
</Properties>
</file>