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1"/>
  </p:notesMasterIdLst>
  <p:handoutMasterIdLst>
    <p:handoutMasterId r:id="rId22"/>
  </p:handoutMasterIdLst>
  <p:sldIdLst>
    <p:sldId id="265" r:id="rId9"/>
    <p:sldId id="283" r:id="rId10"/>
    <p:sldId id="274" r:id="rId11"/>
    <p:sldId id="281" r:id="rId12"/>
    <p:sldId id="277" r:id="rId13"/>
    <p:sldId id="278" r:id="rId14"/>
    <p:sldId id="271" r:id="rId15"/>
    <p:sldId id="266" r:id="rId16"/>
    <p:sldId id="267" r:id="rId17"/>
    <p:sldId id="268" r:id="rId18"/>
    <p:sldId id="269" r:id="rId19"/>
    <p:sldId id="291" r:id="rId20"/>
  </p:sldIdLst>
  <p:sldSz cx="12192000" cy="6858000"/>
  <p:notesSz cx="7099300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E27E6-BF73-48D6-90C9-229E6A057968}" v="3" dt="2021-03-02T14:24:50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Vuori" userId="681df61f-2a45-4373-90f8-6e87fd374757" providerId="ADAL" clId="{702E27E6-BF73-48D6-90C9-229E6A057968}"/>
    <pc:docChg chg="custSel delSld modSld">
      <pc:chgData name="Timo Vuori" userId="681df61f-2a45-4373-90f8-6e87fd374757" providerId="ADAL" clId="{702E27E6-BF73-48D6-90C9-229E6A057968}" dt="2021-03-02T14:25:33.821" v="251" actId="6549"/>
      <pc:docMkLst>
        <pc:docMk/>
      </pc:docMkLst>
      <pc:sldChg chg="modSp mod">
        <pc:chgData name="Timo Vuori" userId="681df61f-2a45-4373-90f8-6e87fd374757" providerId="ADAL" clId="{702E27E6-BF73-48D6-90C9-229E6A057968}" dt="2021-03-02T14:25:33.821" v="251" actId="6549"/>
        <pc:sldMkLst>
          <pc:docMk/>
          <pc:sldMk cId="1598432189" sldId="265"/>
        </pc:sldMkLst>
        <pc:spChg chg="mod">
          <ac:chgData name="Timo Vuori" userId="681df61f-2a45-4373-90f8-6e87fd374757" providerId="ADAL" clId="{702E27E6-BF73-48D6-90C9-229E6A057968}" dt="2021-03-02T14:25:33.821" v="251" actId="6549"/>
          <ac:spMkLst>
            <pc:docMk/>
            <pc:sldMk cId="1598432189" sldId="265"/>
            <ac:spMk id="3" creationId="{F86E1352-30A5-4675-9118-1774630AC7D2}"/>
          </ac:spMkLst>
        </pc:spChg>
      </pc:sldChg>
      <pc:sldChg chg="modSp mod">
        <pc:chgData name="Timo Vuori" userId="681df61f-2a45-4373-90f8-6e87fd374757" providerId="ADAL" clId="{702E27E6-BF73-48D6-90C9-229E6A057968}" dt="2021-03-02T14:23:39.464" v="161" actId="20577"/>
        <pc:sldMkLst>
          <pc:docMk/>
          <pc:sldMk cId="159219852" sldId="274"/>
        </pc:sldMkLst>
        <pc:spChg chg="mod">
          <ac:chgData name="Timo Vuori" userId="681df61f-2a45-4373-90f8-6e87fd374757" providerId="ADAL" clId="{702E27E6-BF73-48D6-90C9-229E6A057968}" dt="2021-03-02T14:23:39.464" v="161" actId="20577"/>
          <ac:spMkLst>
            <pc:docMk/>
            <pc:sldMk cId="159219852" sldId="274"/>
            <ac:spMk id="2" creationId="{C3E9C705-E38C-43A8-A5FB-E2FECA9C9510}"/>
          </ac:spMkLst>
        </pc:spChg>
      </pc:sldChg>
      <pc:sldChg chg="del">
        <pc:chgData name="Timo Vuori" userId="681df61f-2a45-4373-90f8-6e87fd374757" providerId="ADAL" clId="{702E27E6-BF73-48D6-90C9-229E6A057968}" dt="2021-03-02T14:23:42.942" v="162" actId="47"/>
        <pc:sldMkLst>
          <pc:docMk/>
          <pc:sldMk cId="2396287705" sldId="276"/>
        </pc:sldMkLst>
      </pc:sldChg>
      <pc:sldChg chg="del">
        <pc:chgData name="Timo Vuori" userId="681df61f-2a45-4373-90f8-6e87fd374757" providerId="ADAL" clId="{702E27E6-BF73-48D6-90C9-229E6A057968}" dt="2021-03-02T14:23:43.693" v="163" actId="47"/>
        <pc:sldMkLst>
          <pc:docMk/>
          <pc:sldMk cId="336213444" sldId="279"/>
        </pc:sldMkLst>
      </pc:sldChg>
      <pc:sldChg chg="del">
        <pc:chgData name="Timo Vuori" userId="681df61f-2a45-4373-90f8-6e87fd374757" providerId="ADAL" clId="{702E27E6-BF73-48D6-90C9-229E6A057968}" dt="2021-03-02T14:23:44.480" v="164" actId="47"/>
        <pc:sldMkLst>
          <pc:docMk/>
          <pc:sldMk cId="534040659" sldId="280"/>
        </pc:sldMkLst>
      </pc:sldChg>
      <pc:sldChg chg="del">
        <pc:chgData name="Timo Vuori" userId="681df61f-2a45-4373-90f8-6e87fd374757" providerId="ADAL" clId="{702E27E6-BF73-48D6-90C9-229E6A057968}" dt="2021-03-02T14:24:28.455" v="170" actId="47"/>
        <pc:sldMkLst>
          <pc:docMk/>
          <pc:sldMk cId="937015433" sldId="292"/>
        </pc:sldMkLst>
      </pc:sldChg>
      <pc:sldChg chg="del">
        <pc:chgData name="Timo Vuori" userId="681df61f-2a45-4373-90f8-6e87fd374757" providerId="ADAL" clId="{702E27E6-BF73-48D6-90C9-229E6A057968}" dt="2021-03-02T14:23:45.022" v="165" actId="47"/>
        <pc:sldMkLst>
          <pc:docMk/>
          <pc:sldMk cId="3734697069" sldId="292"/>
        </pc:sldMkLst>
      </pc:sldChg>
      <pc:sldChg chg="del">
        <pc:chgData name="Timo Vuori" userId="681df61f-2a45-4373-90f8-6e87fd374757" providerId="ADAL" clId="{702E27E6-BF73-48D6-90C9-229E6A057968}" dt="2021-03-02T14:23:45.559" v="166" actId="47"/>
        <pc:sldMkLst>
          <pc:docMk/>
          <pc:sldMk cId="2331616430" sldId="293"/>
        </pc:sldMkLst>
      </pc:sldChg>
      <pc:sldChg chg="del">
        <pc:chgData name="Timo Vuori" userId="681df61f-2a45-4373-90f8-6e87fd374757" providerId="ADAL" clId="{702E27E6-BF73-48D6-90C9-229E6A057968}" dt="2021-03-02T14:24:29.202" v="171" actId="47"/>
        <pc:sldMkLst>
          <pc:docMk/>
          <pc:sldMk cId="3382562408" sldId="293"/>
        </pc:sldMkLst>
      </pc:sldChg>
      <pc:sldChg chg="del">
        <pc:chgData name="Timo Vuori" userId="681df61f-2a45-4373-90f8-6e87fd374757" providerId="ADAL" clId="{702E27E6-BF73-48D6-90C9-229E6A057968}" dt="2021-03-02T14:23:46.099" v="167" actId="47"/>
        <pc:sldMkLst>
          <pc:docMk/>
          <pc:sldMk cId="2493358441" sldId="295"/>
        </pc:sldMkLst>
      </pc:sldChg>
      <pc:sldChg chg="del">
        <pc:chgData name="Timo Vuori" userId="681df61f-2a45-4373-90f8-6e87fd374757" providerId="ADAL" clId="{702E27E6-BF73-48D6-90C9-229E6A057968}" dt="2021-03-02T14:23:46.581" v="168" actId="47"/>
        <pc:sldMkLst>
          <pc:docMk/>
          <pc:sldMk cId="3845749416" sldId="296"/>
        </pc:sldMkLst>
      </pc:sldChg>
      <pc:sldChg chg="del">
        <pc:chgData name="Timo Vuori" userId="681df61f-2a45-4373-90f8-6e87fd374757" providerId="ADAL" clId="{702E27E6-BF73-48D6-90C9-229E6A057968}" dt="2021-03-02T14:23:47.871" v="169" actId="47"/>
        <pc:sldMkLst>
          <pc:docMk/>
          <pc:sldMk cId="2199510603" sldId="2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kysely%2002-2021/Yritystenvientijakoronatoimet&#8211;pikakyselyviennintilante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kysely%2002-2021/Yritystenvientijakoronatoimet&#8211;pikakyselyviennintilantees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kysely%2002-2021/Yritystenvientijakoronatoimet&#8211;pikakyselyviennintilantees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Vientikysely%2002-2021/Yritystenvientijakoronatoimet&#8211;pikakyselyviennintilantees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992-4D37-A3F5-EFDE1534FB2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F992-4D37-A3F5-EFDE1534FB2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F992-4D37-A3F5-EFDE1534FB2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F992-4D37-A3F5-EFDE1534FB2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'45 Kysymys'!$B$34:$B$37</c:f>
              <c:strCache>
                <c:ptCount val="4"/>
                <c:pt idx="0">
                  <c:v>Elvytystoimet suosivat yksinomaan kyseisen maan paikallisia yrityksiä</c:v>
                </c:pt>
                <c:pt idx="1">
                  <c:v>Elvytystoimet avaavat yrityksellemme uusia vientimahdollisuuksia</c:v>
                </c:pt>
                <c:pt idx="2">
                  <c:v>Elvytystoimet rajoittavat tai vaikeuttavat yrityksemme vientiä </c:v>
                </c:pt>
                <c:pt idx="3">
                  <c:v>Elvytystoimet eivät vaikuta mitenkään yritykseemme kohdemaissa</c:v>
                </c:pt>
              </c:strCache>
            </c:strRef>
          </c:cat>
          <c:val>
            <c:numRef>
              <c:f>'45 Kysymys'!$C$34:$C$37</c:f>
              <c:numCache>
                <c:formatCode>0.0%</c:formatCode>
                <c:ptCount val="4"/>
                <c:pt idx="0">
                  <c:v>0.20155038759689922</c:v>
                </c:pt>
                <c:pt idx="1">
                  <c:v>0.48062015503875971</c:v>
                </c:pt>
                <c:pt idx="2">
                  <c:v>3.4883720930232558E-2</c:v>
                </c:pt>
                <c:pt idx="3">
                  <c:v>0.28294573643410853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92-4D37-A3F5-EFDE1534F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754795"/>
        <c:axId val="4834261"/>
      </c:barChart>
      <c:catAx>
        <c:axId val="147547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834261"/>
        <c:crosses val="autoZero"/>
        <c:auto val="0"/>
        <c:lblAlgn val="ctr"/>
        <c:lblOffset val="100"/>
        <c:noMultiLvlLbl val="0"/>
      </c:catAx>
      <c:valAx>
        <c:axId val="4834261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475479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D4-40EB-8D21-12D7933CD364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A1D4-40EB-8D21-12D7933CD364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A1D4-40EB-8D21-12D7933CD36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'15 Kysymys'!$B$34:$B$36</c:f>
              <c:strCache>
                <c:ptCount val="3"/>
                <c:pt idx="0">
                  <c:v>Paljon ongelmia</c:v>
                </c:pt>
                <c:pt idx="1">
                  <c:v>Jonkin verran ongelmia</c:v>
                </c:pt>
                <c:pt idx="2">
                  <c:v>Ei lainkaan ongelmia </c:v>
                </c:pt>
              </c:strCache>
            </c:strRef>
          </c:cat>
          <c:val>
            <c:numRef>
              <c:f>'15 Kysymys'!$C$34:$C$36</c:f>
              <c:numCache>
                <c:formatCode>0.0%</c:formatCode>
                <c:ptCount val="3"/>
                <c:pt idx="0">
                  <c:v>3.5019455252918288E-2</c:v>
                </c:pt>
                <c:pt idx="1">
                  <c:v>0.42801556420233466</c:v>
                </c:pt>
                <c:pt idx="2">
                  <c:v>0.53696498054474717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D4-40EB-8D21-12D7933CD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4074846"/>
        <c:axId val="42755839"/>
      </c:barChart>
      <c:catAx>
        <c:axId val="4407484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2755839"/>
        <c:crosses val="autoZero"/>
        <c:auto val="0"/>
        <c:lblAlgn val="ctr"/>
        <c:lblOffset val="100"/>
        <c:noMultiLvlLbl val="0"/>
      </c:catAx>
      <c:valAx>
        <c:axId val="4275583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407484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'16 Kysymys'!$K$33</c:f>
              <c:strCache>
                <c:ptCount val="1"/>
                <c:pt idx="0">
                  <c:v>Ei ongelmia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'16 Kysymys'!$J$34:$J$41</c:f>
              <c:strCache>
                <c:ptCount val="8"/>
                <c:pt idx="0">
                  <c:v>Tullaus: tullausmenettely ja tavaran alkuperän määrittely </c:v>
                </c:pt>
                <c:pt idx="1">
                  <c:v>Verotus: arvonlisäverot ja muut välilliset verot</c:v>
                </c:pt>
                <c:pt idx="2">
                  <c:v>Tekniset määräykset: tuotteen vaatimuksenmukaisuus ja viranomaishyväksyntä</c:v>
                </c:pt>
                <c:pt idx="3">
                  <c:v>Logistiikka: kuljetushäiriöt, varastointikapasiteetti, kasvavat kulut, konttipula</c:v>
                </c:pt>
                <c:pt idx="4">
                  <c:v>Hankintaketjut: hankinta- ja tuotantoketjun sujuva toimivuus</c:v>
                </c:pt>
                <c:pt idx="5">
                  <c:v>Maksut ja rahoitus: maksuliikenne ja rahoituskysymykset   </c:v>
                </c:pt>
                <c:pt idx="6">
                  <c:v>Työntekijöiden liikkuvuus: työntekijöiden matkustaminen</c:v>
                </c:pt>
                <c:pt idx="7">
                  <c:v>Muut: Joku muu ongelma tai markkinahäiriö</c:v>
                </c:pt>
              </c:strCache>
            </c:strRef>
          </c:cat>
          <c:val>
            <c:numRef>
              <c:f>'16 Kysymys'!$K$34:$K$41</c:f>
              <c:numCache>
                <c:formatCode>0.0%</c:formatCode>
                <c:ptCount val="8"/>
                <c:pt idx="0">
                  <c:v>0.60267857142857151</c:v>
                </c:pt>
                <c:pt idx="1">
                  <c:v>0.69545454545454555</c:v>
                </c:pt>
                <c:pt idx="2">
                  <c:v>0.77064220183486243</c:v>
                </c:pt>
                <c:pt idx="3">
                  <c:v>0.52702702702702697</c:v>
                </c:pt>
                <c:pt idx="4">
                  <c:v>0.71889400921658986</c:v>
                </c:pt>
                <c:pt idx="5">
                  <c:v>0.8165137614678899</c:v>
                </c:pt>
                <c:pt idx="6">
                  <c:v>0.54337899543378998</c:v>
                </c:pt>
                <c:pt idx="7">
                  <c:v>0.92473118279569899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9-461B-BF93-E2509A60ABD9}"/>
            </c:ext>
          </c:extLst>
        </c:ser>
        <c:ser>
          <c:idx val="1"/>
          <c:order val="1"/>
          <c:tx>
            <c:strRef>
              <c:f>'16 Kysymys'!$L$33</c:f>
              <c:strCache>
                <c:ptCount val="1"/>
                <c:pt idx="0">
                  <c:v>Jonkin verran ongelmia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'16 Kysymys'!$J$34:$J$41</c:f>
              <c:strCache>
                <c:ptCount val="8"/>
                <c:pt idx="0">
                  <c:v>Tullaus: tullausmenettely ja tavaran alkuperän määrittely </c:v>
                </c:pt>
                <c:pt idx="1">
                  <c:v>Verotus: arvonlisäverot ja muut välilliset verot</c:v>
                </c:pt>
                <c:pt idx="2">
                  <c:v>Tekniset määräykset: tuotteen vaatimuksenmukaisuus ja viranomaishyväksyntä</c:v>
                </c:pt>
                <c:pt idx="3">
                  <c:v>Logistiikka: kuljetushäiriöt, varastointikapasiteetti, kasvavat kulut, konttipula</c:v>
                </c:pt>
                <c:pt idx="4">
                  <c:v>Hankintaketjut: hankinta- ja tuotantoketjun sujuva toimivuus</c:v>
                </c:pt>
                <c:pt idx="5">
                  <c:v>Maksut ja rahoitus: maksuliikenne ja rahoituskysymykset   </c:v>
                </c:pt>
                <c:pt idx="6">
                  <c:v>Työntekijöiden liikkuvuus: työntekijöiden matkustaminen</c:v>
                </c:pt>
                <c:pt idx="7">
                  <c:v>Muut: Joku muu ongelma tai markkinahäiriö</c:v>
                </c:pt>
              </c:strCache>
            </c:strRef>
          </c:cat>
          <c:val>
            <c:numRef>
              <c:f>'16 Kysymys'!$L$34:$L$41</c:f>
              <c:numCache>
                <c:formatCode>0.0%</c:formatCode>
                <c:ptCount val="8"/>
                <c:pt idx="0">
                  <c:v>0.35267857142857145</c:v>
                </c:pt>
                <c:pt idx="1">
                  <c:v>0.25454545454545457</c:v>
                </c:pt>
                <c:pt idx="2">
                  <c:v>0.18807339449541285</c:v>
                </c:pt>
                <c:pt idx="3">
                  <c:v>0.39189189189189189</c:v>
                </c:pt>
                <c:pt idx="4">
                  <c:v>0.24884792626728111</c:v>
                </c:pt>
                <c:pt idx="5">
                  <c:v>0.15596330275229359</c:v>
                </c:pt>
                <c:pt idx="6">
                  <c:v>0.24657534246575344</c:v>
                </c:pt>
                <c:pt idx="7">
                  <c:v>4.3010752688172046E-2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9-461B-BF93-E2509A60ABD9}"/>
            </c:ext>
          </c:extLst>
        </c:ser>
        <c:ser>
          <c:idx val="2"/>
          <c:order val="2"/>
          <c:tx>
            <c:strRef>
              <c:f>'16 Kysymys'!$M$33</c:f>
              <c:strCache>
                <c:ptCount val="1"/>
                <c:pt idx="0">
                  <c:v>Paljon ongelmia</c:v>
                </c:pt>
              </c:strCache>
            </c:strRef>
          </c:tx>
          <c:spPr>
            <a:solidFill>
              <a:srgbClr val="BB95EF"/>
            </a:solidFill>
            <a:ln>
              <a:noFill/>
            </a:ln>
            <a:effectLst/>
          </c:spPr>
          <c:invertIfNegative val="0"/>
          <c:cat>
            <c:strRef>
              <c:f>'16 Kysymys'!$J$34:$J$41</c:f>
              <c:strCache>
                <c:ptCount val="8"/>
                <c:pt idx="0">
                  <c:v>Tullaus: tullausmenettely ja tavaran alkuperän määrittely </c:v>
                </c:pt>
                <c:pt idx="1">
                  <c:v>Verotus: arvonlisäverot ja muut välilliset verot</c:v>
                </c:pt>
                <c:pt idx="2">
                  <c:v>Tekniset määräykset: tuotteen vaatimuksenmukaisuus ja viranomaishyväksyntä</c:v>
                </c:pt>
                <c:pt idx="3">
                  <c:v>Logistiikka: kuljetushäiriöt, varastointikapasiteetti, kasvavat kulut, konttipula</c:v>
                </c:pt>
                <c:pt idx="4">
                  <c:v>Hankintaketjut: hankinta- ja tuotantoketjun sujuva toimivuus</c:v>
                </c:pt>
                <c:pt idx="5">
                  <c:v>Maksut ja rahoitus: maksuliikenne ja rahoituskysymykset   </c:v>
                </c:pt>
                <c:pt idx="6">
                  <c:v>Työntekijöiden liikkuvuus: työntekijöiden matkustaminen</c:v>
                </c:pt>
                <c:pt idx="7">
                  <c:v>Muut: Joku muu ongelma tai markkinahäiriö</c:v>
                </c:pt>
              </c:strCache>
            </c:strRef>
          </c:cat>
          <c:val>
            <c:numRef>
              <c:f>'16 Kysymys'!$M$34:$M$41</c:f>
              <c:numCache>
                <c:formatCode>0.0%</c:formatCode>
                <c:ptCount val="8"/>
                <c:pt idx="0">
                  <c:v>4.4642857142857144E-2</c:v>
                </c:pt>
                <c:pt idx="1">
                  <c:v>0.05</c:v>
                </c:pt>
                <c:pt idx="2">
                  <c:v>4.1284403669724773E-2</c:v>
                </c:pt>
                <c:pt idx="3">
                  <c:v>8.1081081081081086E-2</c:v>
                </c:pt>
                <c:pt idx="4">
                  <c:v>3.2258064516129031E-2</c:v>
                </c:pt>
                <c:pt idx="5">
                  <c:v>2.7522935779816512E-2</c:v>
                </c:pt>
                <c:pt idx="6">
                  <c:v>0.21004566210045658</c:v>
                </c:pt>
                <c:pt idx="7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9-461B-BF93-E2509A60A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823263"/>
        <c:axId val="2089864367"/>
      </c:barChart>
      <c:catAx>
        <c:axId val="5008232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089864367"/>
        <c:crosses val="autoZero"/>
        <c:auto val="1"/>
        <c:lblAlgn val="ctr"/>
        <c:lblOffset val="100"/>
        <c:noMultiLvlLbl val="0"/>
      </c:catAx>
      <c:valAx>
        <c:axId val="2089864367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50082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Kysymys'!$G$36:$G$56</c:f>
              <c:strCache>
                <c:ptCount val="21"/>
                <c:pt idx="0">
                  <c:v>Hallinto- ja tukipalvelutoiminta</c:v>
                </c:pt>
                <c:pt idx="1">
                  <c:v>Julkinen hallinto ja maanpuolustus</c:v>
                </c:pt>
                <c:pt idx="2">
                  <c:v>Kansainvälisten organisaatioiden ja toimielinten toiminta</c:v>
                </c:pt>
                <c:pt idx="3">
                  <c:v>Kotitalouksien toiminta työnantajina</c:v>
                </c:pt>
                <c:pt idx="4">
                  <c:v>Vesihuolto, viemäri- ja jätevesihuolto, jätehuolto</c:v>
                </c:pt>
                <c:pt idx="5">
                  <c:v>Sähkö-, kaasu- ja lämpöhuolto</c:v>
                </c:pt>
                <c:pt idx="6">
                  <c:v>Taiteet, viihde ja virkistys</c:v>
                </c:pt>
                <c:pt idx="7">
                  <c:v>Kuljetus ja varastointi</c:v>
                </c:pt>
                <c:pt idx="8">
                  <c:v>Majoitus- ja ravitsemistoiminta</c:v>
                </c:pt>
                <c:pt idx="9">
                  <c:v>Kaivostoiminta ja louhinta</c:v>
                </c:pt>
                <c:pt idx="10">
                  <c:v>Kiinteistöalan toiminta</c:v>
                </c:pt>
                <c:pt idx="11">
                  <c:v>Rahoitus- ja vakuutustoiminta</c:v>
                </c:pt>
                <c:pt idx="12">
                  <c:v>Terveys- ja sosiaalipalvelut</c:v>
                </c:pt>
                <c:pt idx="13">
                  <c:v>Rakentaminen </c:v>
                </c:pt>
                <c:pt idx="14">
                  <c:v>Koulutus</c:v>
                </c:pt>
                <c:pt idx="15">
                  <c:v>Maatalous, metsätalous ja kalatalous</c:v>
                </c:pt>
                <c:pt idx="16">
                  <c:v>Ammatillinen, tieteellinen ja tekninen toiminta</c:v>
                </c:pt>
                <c:pt idx="17">
                  <c:v>Tukku- ja vähittäiskauppa</c:v>
                </c:pt>
                <c:pt idx="18">
                  <c:v>Muu palvelutoiminta</c:v>
                </c:pt>
                <c:pt idx="19">
                  <c:v>Informaatio ja viestintä</c:v>
                </c:pt>
                <c:pt idx="20">
                  <c:v>Teollisuus</c:v>
                </c:pt>
              </c:strCache>
            </c:strRef>
          </c:cat>
          <c:val>
            <c:numRef>
              <c:f>'1 Kysymys'!$H$36:$H$56</c:f>
              <c:numCache>
                <c:formatCode>0.0%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3.90625E-3</c:v>
                </c:pt>
                <c:pt idx="6">
                  <c:v>3.90625E-3</c:v>
                </c:pt>
                <c:pt idx="7">
                  <c:v>7.8125E-3</c:v>
                </c:pt>
                <c:pt idx="8">
                  <c:v>7.8125E-3</c:v>
                </c:pt>
                <c:pt idx="9">
                  <c:v>1.171875E-2</c:v>
                </c:pt>
                <c:pt idx="10">
                  <c:v>1.171875E-2</c:v>
                </c:pt>
                <c:pt idx="11">
                  <c:v>1.171875E-2</c:v>
                </c:pt>
                <c:pt idx="12">
                  <c:v>1.5625E-2</c:v>
                </c:pt>
                <c:pt idx="13">
                  <c:v>1.953125E-2</c:v>
                </c:pt>
                <c:pt idx="14">
                  <c:v>2.34375E-2</c:v>
                </c:pt>
                <c:pt idx="15">
                  <c:v>2.34375E-2</c:v>
                </c:pt>
                <c:pt idx="16">
                  <c:v>2.734375E-2</c:v>
                </c:pt>
                <c:pt idx="17">
                  <c:v>4.296875E-2</c:v>
                </c:pt>
                <c:pt idx="18">
                  <c:v>7.03125E-2</c:v>
                </c:pt>
                <c:pt idx="19">
                  <c:v>8.203125E-2</c:v>
                </c:pt>
                <c:pt idx="20">
                  <c:v>0.63671875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0-4B0B-9E5D-EB13D7824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2064735"/>
        <c:axId val="269908415"/>
      </c:barChart>
      <c:catAx>
        <c:axId val="392064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269908415"/>
        <c:crosses val="autoZero"/>
        <c:auto val="1"/>
        <c:lblAlgn val="ctr"/>
        <c:lblOffset val="100"/>
        <c:noMultiLvlLbl val="0"/>
      </c:catAx>
      <c:valAx>
        <c:axId val="269908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39206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80-4C32-8B59-E3936C03192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C80-4C32-8B59-E3936C0319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C80-4C32-8B59-E3936C03192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C80-4C32-8B59-E3936C03192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Kysymys'!$B$34:$B$37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'2 Kysymys'!$C$34:$C$37</c:f>
              <c:numCache>
                <c:formatCode>0.0%</c:formatCode>
                <c:ptCount val="4"/>
                <c:pt idx="0">
                  <c:v>0.26996197718631176</c:v>
                </c:pt>
                <c:pt idx="1">
                  <c:v>0.26996197718631176</c:v>
                </c:pt>
                <c:pt idx="2">
                  <c:v>0.25475285171102663</c:v>
                </c:pt>
                <c:pt idx="3">
                  <c:v>0.20532319391634982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80-4C32-8B59-E3936C031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7725331"/>
        <c:axId val="22532951"/>
      </c:barChart>
      <c:catAx>
        <c:axId val="577253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2532951"/>
        <c:crosses val="autoZero"/>
        <c:auto val="0"/>
        <c:lblAlgn val="ctr"/>
        <c:lblOffset val="100"/>
        <c:noMultiLvlLbl val="0"/>
      </c:catAx>
      <c:valAx>
        <c:axId val="22532951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772533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2E-4D74-B78D-B78B43FC30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2E-4D74-B78D-B78B43FC30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72E-4D74-B78D-B78B43FC309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72E-4D74-B78D-B78B43FC309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Kysymys'!$B$34:$B$37</c:f>
              <c:strCache>
                <c:ptCount val="4"/>
                <c:pt idx="0">
                  <c:v>Alle 10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'3 Kysymys'!$C$34:$C$37</c:f>
              <c:numCache>
                <c:formatCode>0.0%</c:formatCode>
                <c:ptCount val="4"/>
                <c:pt idx="0">
                  <c:v>0.22433460076045628</c:v>
                </c:pt>
                <c:pt idx="1">
                  <c:v>0.30798479087452474</c:v>
                </c:pt>
                <c:pt idx="2">
                  <c:v>0.27376425855513309</c:v>
                </c:pt>
                <c:pt idx="3">
                  <c:v>0.19391634980988592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2E-4D74-B78D-B78B43FC3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5852238"/>
        <c:axId val="41201961"/>
      </c:barChart>
      <c:catAx>
        <c:axId val="5585223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1201961"/>
        <c:crosses val="autoZero"/>
        <c:auto val="0"/>
        <c:lblAlgn val="ctr"/>
        <c:lblOffset val="100"/>
        <c:noMultiLvlLbl val="0"/>
      </c:catAx>
      <c:valAx>
        <c:axId val="41201961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585223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Kysymys'!$F$34:$F$42</c:f>
              <c:strCache>
                <c:ptCount val="9"/>
                <c:pt idx="0">
                  <c:v>Pohjoismaat</c:v>
                </c:pt>
                <c:pt idx="1">
                  <c:v>Eurooppa (mukaan lukien EU-maat)</c:v>
                </c:pt>
                <c:pt idx="2">
                  <c:v>Venäjä</c:v>
                </c:pt>
                <c:pt idx="3">
                  <c:v>Aasia (mukaan lukien Kiina)</c:v>
                </c:pt>
                <c:pt idx="4">
                  <c:v>Pohjois-Amerikka (mukaan lukien USA)</c:v>
                </c:pt>
                <c:pt idx="5">
                  <c:v>Latinalainen Amerikka</c:v>
                </c:pt>
                <c:pt idx="6">
                  <c:v>Afrikka</c:v>
                </c:pt>
                <c:pt idx="7">
                  <c:v>Australia</c:v>
                </c:pt>
                <c:pt idx="8">
                  <c:v>Arabimaat ja Lähi-itä</c:v>
                </c:pt>
              </c:strCache>
            </c:strRef>
          </c:cat>
          <c:val>
            <c:numRef>
              <c:f>'4 Kysymys'!$G$34:$G$42</c:f>
              <c:numCache>
                <c:formatCode>0.0%</c:formatCode>
                <c:ptCount val="9"/>
                <c:pt idx="0">
                  <c:v>0.61216730038022815</c:v>
                </c:pt>
                <c:pt idx="1">
                  <c:v>0.80608365019011408</c:v>
                </c:pt>
                <c:pt idx="2">
                  <c:v>0.2585551330798479</c:v>
                </c:pt>
                <c:pt idx="3">
                  <c:v>0.36121673003802285</c:v>
                </c:pt>
                <c:pt idx="4">
                  <c:v>0.37642585551330798</c:v>
                </c:pt>
                <c:pt idx="5">
                  <c:v>0.14448669201520914</c:v>
                </c:pt>
                <c:pt idx="6">
                  <c:v>8.3650190114068448E-2</c:v>
                </c:pt>
                <c:pt idx="7">
                  <c:v>0.14068441064638784</c:v>
                </c:pt>
                <c:pt idx="8">
                  <c:v>0.155893536121673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D-4961-9C73-ACE4B0F22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4555759"/>
        <c:axId val="269913407"/>
      </c:barChart>
      <c:catAx>
        <c:axId val="20245557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69913407"/>
        <c:crosses val="autoZero"/>
        <c:auto val="1"/>
        <c:lblAlgn val="ctr"/>
        <c:lblOffset val="100"/>
        <c:noMultiLvlLbl val="0"/>
      </c:catAx>
      <c:valAx>
        <c:axId val="26991340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02455575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2.3.2021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2.3.2021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76B-23E2-49DB-8167-C509413FB034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B49FC09-0072-478A-828D-6990B046C4A6}" type="datetime1">
              <a:rPr lang="fi-FI" smtClean="0"/>
              <a:t>2.3.2021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97BB788-F5F3-4488-B9BF-7AF2898C87A3}" type="datetime1">
              <a:rPr lang="fi-FI" smtClean="0"/>
              <a:t>2.3.2021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7F9-3FB3-4651-81C7-8C2D23F6871E}" type="datetime1">
              <a:rPr lang="fi-FI" smtClean="0"/>
              <a:t>2.3.2021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F531-50A4-4E22-AED7-456C3775E808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8536-15A5-4D85-BD56-AAB5386B0448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B2DE-04E7-48FE-9184-C411676D2239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8C1-9356-47A1-AE39-BD8440F9833C}" type="datetime1">
              <a:rPr lang="fi-FI" smtClean="0"/>
              <a:t>2.3.2021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A72F-161E-40E8-8746-347614FEF447}" type="datetime1">
              <a:rPr lang="fi-FI" smtClean="0"/>
              <a:t>2.3.2021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3E20-1BAA-4C5D-A1FE-BAB3B085F720}" type="datetime1">
              <a:rPr lang="fi-FI" smtClean="0"/>
              <a:t>2.3.2021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D94B-C0D1-41AD-8D46-2F43FCDEAAAB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07DF-0FF5-4876-9A61-280703144510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0B10-0655-4923-9DB2-2B1485758259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D88-E5CD-43AD-939D-1365BFBFE409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DE29-9222-476A-BF1A-565E07E0A633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5CDE-8CF8-451B-9B40-2C31583E04AB}" type="datetime1">
              <a:rPr lang="fi-FI" smtClean="0"/>
              <a:t>2.3.2021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5DED-75EB-46E3-A9F1-73F7BE4306E8}" type="datetime1">
              <a:rPr lang="fi-FI" smtClean="0"/>
              <a:t>2.3.2021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95DA28-4E9E-4F09-960C-7CC96D51E39D}" type="datetime1">
              <a:rPr lang="fi-FI" smtClean="0"/>
              <a:t>2.3.2021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762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009E-3669-4B28-962B-16DA71D09CD5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E3CA-A81C-4D7B-858A-788DB34E0DA5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DF7-1B90-4A34-A608-9837176F4512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6324-481F-4AD0-B0E8-C6D3A7F167B6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F56E-AC29-4399-A770-61714C7E6D29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1D4D-CF87-4097-A2E1-38EF02A70A97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B43C-8EFE-4B00-A677-64D45C80D6BD}" type="datetime1">
              <a:rPr lang="fi-FI" smtClean="0"/>
              <a:t>2.3.2021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7EBA-95B9-44AD-933F-4F273DC27A29}" type="datetime1">
              <a:rPr lang="fi-FI" smtClean="0"/>
              <a:t>2.3.2021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F1B0-433E-48B6-B967-DC52FD55B977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E6BB-1593-4D56-AF03-33CC83D1B4B4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36FA-A398-48F4-B873-3FFB092D1475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39B-1EFC-44C1-96F5-BC233CA64230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A0B9-C69F-4923-A9E9-DB626E08814E}" type="datetime1">
              <a:rPr lang="fi-FI" smtClean="0"/>
              <a:t>2.3.2021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B319-F63D-4B50-9B4D-07F65B482CC5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C226-2A9E-4A24-8AC9-09476A78E08A}" type="datetime1">
              <a:rPr lang="fi-FI" smtClean="0"/>
              <a:t>2.3.2021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BB15-DBBD-424B-9A30-B5DB270081C9}" type="datetime1">
              <a:rPr lang="fi-FI" smtClean="0"/>
              <a:t>2.3.2021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6AAA-03B9-4A4A-B303-F38FE7FDF57F}" type="datetime1">
              <a:rPr lang="fi-FI" smtClean="0"/>
              <a:t>2.3.2021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B06C-49EA-42E5-BD6C-6C2838448293}" type="datetime1">
              <a:rPr lang="fi-FI" smtClean="0"/>
              <a:t>2.3.2021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8420F9-F16D-474D-94BB-A35D3BFF9F14}" type="datetime1">
              <a:rPr lang="fi-FI" smtClean="0"/>
              <a:t>2.3.2021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EFED-9139-4A40-9160-FF51E6B0ACCC}" type="datetime1">
              <a:rPr lang="fi-FI" smtClean="0"/>
              <a:t>2.3.2021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0F3D-6241-4428-8569-C02816C26366}" type="datetime1">
              <a:rPr lang="fi-FI" smtClean="0"/>
              <a:t>2.3.2021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0B9D-244D-4D6A-834A-AC3BB919009F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B085-5531-40C8-8EBA-F3D9BDD8AD29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1D71-07B3-4F11-9B65-588EB45CCF88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834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D638-F26D-42F5-8056-56FB139302D8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4880-4838-4D75-BD90-C0F2CF5B38C8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imo.vuori@chamber.fi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Keskuskauppakamarin</a:t>
            </a:r>
            <a:br>
              <a:rPr lang="fi-FI" b="1" dirty="0"/>
            </a:br>
            <a:r>
              <a:rPr lang="fi-FI" b="1" dirty="0"/>
              <a:t>Vientiyrityskysely</a:t>
            </a:r>
            <a:br>
              <a:rPr lang="fi-FI" b="1" dirty="0"/>
            </a:br>
            <a:r>
              <a:rPr lang="fi-FI" b="1" dirty="0"/>
              <a:t>1 2021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Yritysten vienti – EU-elpymistoimet ja Brexit</a:t>
            </a:r>
          </a:p>
          <a:p>
            <a:r>
              <a:rPr lang="fi-FI" dirty="0"/>
              <a:t>N= 263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4A8248-A340-4408-BB10-DCB34DFB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8C46E0-5648-4E10-91D5-92C9EC5B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88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75976-396B-44C0-A2CD-5E4D282F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Päämarkkina-alueet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FBBB42-57AD-49E4-9063-7B5C0E28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F79076B-E0C9-4DDB-A996-0B074960A3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911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ED6C58D-1FB2-452E-9ACE-66B9AA27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81D5-E7B8-4B62-98D0-36D7F2AC25DB}" type="datetime1">
              <a:rPr lang="fi-FI" smtClean="0"/>
              <a:t>2.3.2021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02215B-3DBA-4F21-A21D-D35EF726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3B063FE-4959-49D2-B4FA-E3F14818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359" y="2702041"/>
            <a:ext cx="4543425" cy="1203738"/>
          </a:xfrm>
        </p:spPr>
        <p:txBody>
          <a:bodyPr>
            <a:normAutofit fontScale="90000"/>
          </a:bodyPr>
          <a:lstStyle/>
          <a:p>
            <a:r>
              <a:rPr lang="fi-FI" dirty="0"/>
              <a:t>Lisätiedot:</a:t>
            </a:r>
            <a:br>
              <a:rPr lang="fi-FI" dirty="0"/>
            </a:br>
            <a:r>
              <a:rPr lang="fi-FI" dirty="0"/>
              <a:t>Johtaja Timo Vuori</a:t>
            </a:r>
            <a:br>
              <a:rPr lang="fi-FI" dirty="0"/>
            </a:br>
            <a:r>
              <a:rPr lang="fi-FI" dirty="0">
                <a:hlinkClick r:id="rId2"/>
              </a:rPr>
              <a:t>timo.vuori@chamber.fi</a:t>
            </a:r>
            <a:br>
              <a:rPr lang="fi-FI" dirty="0"/>
            </a:br>
            <a:r>
              <a:rPr lang="fi-FI" dirty="0"/>
              <a:t>050 553 5319</a:t>
            </a:r>
          </a:p>
        </p:txBody>
      </p:sp>
    </p:spTree>
    <p:extLst>
      <p:ext uri="{BB962C8B-B14F-4D97-AF65-F5344CB8AC3E}">
        <p14:creationId xmlns:p14="http://schemas.microsoft.com/office/powerpoint/2010/main" val="350173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VIENTIYRITYSTEN MARKKINATILANNE	</a:t>
            </a:r>
            <a:r>
              <a:rPr lang="fi-FI" dirty="0"/>
              <a:t>												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000" b="1" i="1" dirty="0"/>
              <a:t>Kyselyn toteuttamistapa</a:t>
            </a:r>
            <a:r>
              <a:rPr lang="fi-FI" sz="2000" i="1" dirty="0"/>
              <a:t>: suora sähköinen kysely vientiyritysten yritysjohdolle</a:t>
            </a:r>
          </a:p>
          <a:p>
            <a:r>
              <a:rPr lang="fi-FI" sz="2000" b="1" i="1" dirty="0"/>
              <a:t>Kyselyn ajankohta</a:t>
            </a:r>
            <a:r>
              <a:rPr lang="fi-FI" sz="2000" i="1" dirty="0"/>
              <a:t>: 18.-24.2.2021</a:t>
            </a:r>
          </a:p>
          <a:p>
            <a:r>
              <a:rPr lang="fi-FI" sz="2000" b="1" i="1" dirty="0"/>
              <a:t>Kohderyhmä: </a:t>
            </a:r>
            <a:r>
              <a:rPr lang="fi-FI" sz="2000" i="1" dirty="0"/>
              <a:t>Vientiyritykset mukaan lukien Kauppakamarin Vientiyritysverkosto, jossa 200 Suomen keskeistä vientiyritystä ja työllistäjää eri toimialoilta, eri kokoisia, koko Suomessa ja lisäksi Keskuskauppakamarin, Kansainvälisen kauppakamarin ja Kahdenvälisten Kauppayhdistysten jäseninä toimivia vientiyrityksiä.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2.3.2021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E9C705-E38C-43A8-A5FB-E2FECA9C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6026"/>
            <a:ext cx="10786902" cy="2162174"/>
          </a:xfrm>
        </p:spPr>
        <p:txBody>
          <a:bodyPr>
            <a:noAutofit/>
          </a:bodyPr>
          <a:lstStyle/>
          <a:p>
            <a:r>
              <a:rPr lang="fi-FI" sz="3600" dirty="0"/>
              <a:t>Markkinoiden tila vientiyritysten silmin</a:t>
            </a:r>
            <a:br>
              <a:rPr lang="fi-FI" sz="4800" dirty="0"/>
            </a:br>
            <a:r>
              <a:rPr lang="fi-FI" sz="4800" dirty="0"/>
              <a:t>- </a:t>
            </a:r>
            <a:r>
              <a:rPr lang="fi-FI" sz="2800" b="1" dirty="0"/>
              <a:t>EU JA EU-MAIDEN ELPYMISTOIMET JA BREXIT-VAIKUTUKSET -</a:t>
            </a:r>
            <a:br>
              <a:rPr lang="fi-FI" sz="2800" b="1" dirty="0"/>
            </a:br>
            <a:br>
              <a:rPr lang="fi-FI" sz="2800" b="1" dirty="0"/>
            </a:br>
            <a:endParaRPr lang="fi-FI" sz="4800" b="1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EAB914-8725-417A-89D5-7D71BCAF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BA3DD82-6E35-43FB-8964-2A6ECE8477CA}"/>
              </a:ext>
            </a:extLst>
          </p:cNvPr>
          <p:cNvSpPr txBox="1"/>
          <p:nvPr/>
        </p:nvSpPr>
        <p:spPr>
          <a:xfrm>
            <a:off x="831850" y="4154342"/>
            <a:ext cx="821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Kyselyyn vastanneiden vientiyritysten tilanne per 24.2.2021</a:t>
            </a:r>
          </a:p>
        </p:txBody>
      </p:sp>
    </p:spTree>
    <p:extLst>
      <p:ext uri="{BB962C8B-B14F-4D97-AF65-F5344CB8AC3E}">
        <p14:creationId xmlns:p14="http://schemas.microsoft.com/office/powerpoint/2010/main" val="15921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A26A7-986A-4CE7-9D49-AA6C9CE3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Elpymistoimet viennin kannalta: Miten uskotte EU:n ja eri EU-maiden kansallisten koronatoimien ja elvytyspakettien vaikuttavan jatkossa yrityksenne vientimahdollisuuksiin?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4D5FD0-7203-4E2F-BF0A-5757B8CA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2E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86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B68178-3803-4E5C-8B92-F47DF2DB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Brexit ja vienti: Tällä hetkellä Iso-Britannian kanssa käytävässä kaupassa, tavaroiden tai palveluiden tuonnissa tai viennissä yrityksemme kohtaa: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E0E515-BBEB-4359-8D50-C5ED8534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69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7E02A-6809-4E5D-8061-92FF5C1D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Brexit ja vienti: Nämä ongelmat Iso-Britannian kanssa käytävässä kaupassa koskevat erityisesti seuraavia seikkoja: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65FC84-AF92-47A8-9690-D12A187D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8459E423-160B-4A42-BDD7-04CB4477B4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69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7FF4C68-71ED-479C-8379-8A1B0F17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Perustiedot yrityksestä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11A2B98-CA70-439D-B037-627A3338E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Kyselyyn vastanneet yritykset lyhyesti per 24.2.2021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0B2512-76F9-497D-8098-01C07221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B96-E99F-447F-BE8B-29F17E7621CE}" type="datetime1">
              <a:rPr lang="fi-FI" smtClean="0"/>
              <a:t>2.3.2021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08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8847F8-7E82-4A85-BD8C-647DF404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päätoimiala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580705-C5A1-493A-8DA1-A13D96E5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F551-22D1-4968-88C7-D26F85DC7C25}" type="datetime1">
              <a:rPr lang="fi-FI" smtClean="0">
                <a:solidFill>
                  <a:schemeClr val="tx1"/>
                </a:solidFill>
                <a:latin typeface="+mj-lt"/>
              </a:rPr>
              <a:t>2.3.2021</a:t>
            </a:fld>
            <a:endParaRPr lang="fi-FI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C187E64-2CF1-4055-BF44-F2DB49FE99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56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6335D1-EB07-46F1-A682-F52C3FF2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4DCF98-589B-469C-9746-B1E4B7C2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A246-5F21-44A6-B9BB-B84A03218C8A}" type="datetime1">
              <a:rPr lang="fi-FI" smtClean="0"/>
              <a:t>2.3.2021</a:t>
            </a:fld>
            <a:endParaRPr lang="fi-FI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786395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2" ma:contentTypeDescription="Luo uusi asiakirja." ma:contentTypeScope="" ma:versionID="447cfb979009e25726314b3006457bb0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90380f6e6036b4c9450b86ab76dcff89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C2D07F-049E-4BC0-B1EC-B9BD40527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24F73-7DC4-4608-9555-E88CB917A2E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29c900ee-4407-47ec-8d07-5c6835b0d808"/>
    <ds:schemaRef ds:uri="http://schemas.microsoft.com/office/infopath/2007/PartnerControls"/>
    <ds:schemaRef ds:uri="http://purl.org/dc/terms/"/>
    <ds:schemaRef ds:uri="17e892d1-d202-4cf4-9210-22d4ce3b54e5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7AE5C3-5131-4FBC-9D47-DB40B91054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439</TotalTime>
  <Words>208</Words>
  <Application>Microsoft Office PowerPoint</Application>
  <PresentationFormat>Laajakuva</PresentationFormat>
  <Paragraphs>36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Keskuskauppakamarin Vientiyrityskysely 1 2021</vt:lpstr>
      <vt:lpstr>VIENTIYRITYSTEN MARKKINATILANNE              </vt:lpstr>
      <vt:lpstr>Markkinoiden tila vientiyritysten silmin - EU JA EU-MAIDEN ELPYMISTOIMET JA BREXIT-VAIKUTUKSET -  </vt:lpstr>
      <vt:lpstr>Elpymistoimet viennin kannalta: Miten uskotte EU:n ja eri EU-maiden kansallisten koronatoimien ja elvytyspakettien vaikuttavan jatkossa yrityksenne vientimahdollisuuksiin?</vt:lpstr>
      <vt:lpstr>Brexit ja vienti: Tällä hetkellä Iso-Britannian kanssa käytävässä kaupassa, tavaroiden tai palveluiden tuonnissa tai viennissä yrityksemme kohtaa: </vt:lpstr>
      <vt:lpstr>Brexit ja vienti: Nämä ongelmat Iso-Britannian kanssa käytävässä kaupassa koskevat erityisesti seuraavia seikkoja: </vt:lpstr>
      <vt:lpstr>  Perustiedot yrityksestä</vt:lpstr>
      <vt:lpstr>Yrityksen päätoimiala</vt:lpstr>
      <vt:lpstr>Vuosiliikevaihto</vt:lpstr>
      <vt:lpstr>Henkilöstömäärä</vt:lpstr>
      <vt:lpstr>Päämarkkina-alueet</vt:lpstr>
      <vt:lpstr>Lisätiedot: Johtaja Timo Vuori timo.vuori@chamber.fi 050 553 5319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Vientiyrityskysely</dc:title>
  <dc:creator>Tanja Arvola</dc:creator>
  <cp:keywords>Keskuskauppakamari</cp:keywords>
  <cp:lastModifiedBy>Timo Vuori</cp:lastModifiedBy>
  <cp:revision>7</cp:revision>
  <cp:lastPrinted>2021-02-25T11:59:54Z</cp:lastPrinted>
  <dcterms:created xsi:type="dcterms:W3CDTF">2021-02-24T12:02:59Z</dcterms:created>
  <dcterms:modified xsi:type="dcterms:W3CDTF">2021-03-02T14:25:44Z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</Properties>
</file>