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4"/>
    <p:sldMasterId id="2147483756" r:id="rId5"/>
    <p:sldMasterId id="2147483775" r:id="rId6"/>
    <p:sldMasterId id="2147483795" r:id="rId7"/>
    <p:sldMasterId id="2147483814" r:id="rId8"/>
  </p:sldMasterIdLst>
  <p:notesMasterIdLst>
    <p:notesMasterId r:id="rId21"/>
  </p:notesMasterIdLst>
  <p:handoutMasterIdLst>
    <p:handoutMasterId r:id="rId22"/>
  </p:handoutMasterIdLst>
  <p:sldIdLst>
    <p:sldId id="265" r:id="rId9"/>
    <p:sldId id="283" r:id="rId10"/>
    <p:sldId id="274" r:id="rId11"/>
    <p:sldId id="281" r:id="rId12"/>
    <p:sldId id="277" r:id="rId13"/>
    <p:sldId id="278" r:id="rId14"/>
    <p:sldId id="271" r:id="rId15"/>
    <p:sldId id="266" r:id="rId16"/>
    <p:sldId id="267" r:id="rId17"/>
    <p:sldId id="268" r:id="rId18"/>
    <p:sldId id="269" r:id="rId19"/>
    <p:sldId id="291" r:id="rId20"/>
  </p:sldIdLst>
  <p:sldSz cx="12192000" cy="6858000"/>
  <p:notesSz cx="7099300" cy="1023461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2E27E6-BF73-48D6-90C9-229E6A057968}" v="3" dt="2021-03-02T14:24:50.5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o Vuori" userId="681df61f-2a45-4373-90f8-6e87fd374757" providerId="ADAL" clId="{702E27E6-BF73-48D6-90C9-229E6A057968}"/>
    <pc:docChg chg="custSel delSld modSld">
      <pc:chgData name="Timo Vuori" userId="681df61f-2a45-4373-90f8-6e87fd374757" providerId="ADAL" clId="{702E27E6-BF73-48D6-90C9-229E6A057968}" dt="2021-03-02T14:25:33.821" v="251" actId="6549"/>
      <pc:docMkLst>
        <pc:docMk/>
      </pc:docMkLst>
      <pc:sldChg chg="modSp mod">
        <pc:chgData name="Timo Vuori" userId="681df61f-2a45-4373-90f8-6e87fd374757" providerId="ADAL" clId="{702E27E6-BF73-48D6-90C9-229E6A057968}" dt="2021-03-02T14:25:33.821" v="251" actId="6549"/>
        <pc:sldMkLst>
          <pc:docMk/>
          <pc:sldMk cId="1598432189" sldId="265"/>
        </pc:sldMkLst>
        <pc:spChg chg="mod">
          <ac:chgData name="Timo Vuori" userId="681df61f-2a45-4373-90f8-6e87fd374757" providerId="ADAL" clId="{702E27E6-BF73-48D6-90C9-229E6A057968}" dt="2021-03-02T14:25:33.821" v="251" actId="6549"/>
          <ac:spMkLst>
            <pc:docMk/>
            <pc:sldMk cId="1598432189" sldId="265"/>
            <ac:spMk id="3" creationId="{F86E1352-30A5-4675-9118-1774630AC7D2}"/>
          </ac:spMkLst>
        </pc:spChg>
      </pc:sldChg>
      <pc:sldChg chg="modSp mod">
        <pc:chgData name="Timo Vuori" userId="681df61f-2a45-4373-90f8-6e87fd374757" providerId="ADAL" clId="{702E27E6-BF73-48D6-90C9-229E6A057968}" dt="2021-03-02T14:23:39.464" v="161" actId="20577"/>
        <pc:sldMkLst>
          <pc:docMk/>
          <pc:sldMk cId="159219852" sldId="274"/>
        </pc:sldMkLst>
        <pc:spChg chg="mod">
          <ac:chgData name="Timo Vuori" userId="681df61f-2a45-4373-90f8-6e87fd374757" providerId="ADAL" clId="{702E27E6-BF73-48D6-90C9-229E6A057968}" dt="2021-03-02T14:23:39.464" v="161" actId="20577"/>
          <ac:spMkLst>
            <pc:docMk/>
            <pc:sldMk cId="159219852" sldId="274"/>
            <ac:spMk id="2" creationId="{C3E9C705-E38C-43A8-A5FB-E2FECA9C9510}"/>
          </ac:spMkLst>
        </pc:spChg>
      </pc:sldChg>
      <pc:sldChg chg="del">
        <pc:chgData name="Timo Vuori" userId="681df61f-2a45-4373-90f8-6e87fd374757" providerId="ADAL" clId="{702E27E6-BF73-48D6-90C9-229E6A057968}" dt="2021-03-02T14:23:42.942" v="162" actId="47"/>
        <pc:sldMkLst>
          <pc:docMk/>
          <pc:sldMk cId="2396287705" sldId="276"/>
        </pc:sldMkLst>
      </pc:sldChg>
      <pc:sldChg chg="del">
        <pc:chgData name="Timo Vuori" userId="681df61f-2a45-4373-90f8-6e87fd374757" providerId="ADAL" clId="{702E27E6-BF73-48D6-90C9-229E6A057968}" dt="2021-03-02T14:23:43.693" v="163" actId="47"/>
        <pc:sldMkLst>
          <pc:docMk/>
          <pc:sldMk cId="336213444" sldId="279"/>
        </pc:sldMkLst>
      </pc:sldChg>
      <pc:sldChg chg="del">
        <pc:chgData name="Timo Vuori" userId="681df61f-2a45-4373-90f8-6e87fd374757" providerId="ADAL" clId="{702E27E6-BF73-48D6-90C9-229E6A057968}" dt="2021-03-02T14:23:44.480" v="164" actId="47"/>
        <pc:sldMkLst>
          <pc:docMk/>
          <pc:sldMk cId="534040659" sldId="280"/>
        </pc:sldMkLst>
      </pc:sldChg>
      <pc:sldChg chg="del">
        <pc:chgData name="Timo Vuori" userId="681df61f-2a45-4373-90f8-6e87fd374757" providerId="ADAL" clId="{702E27E6-BF73-48D6-90C9-229E6A057968}" dt="2021-03-02T14:24:28.455" v="170" actId="47"/>
        <pc:sldMkLst>
          <pc:docMk/>
          <pc:sldMk cId="937015433" sldId="292"/>
        </pc:sldMkLst>
      </pc:sldChg>
      <pc:sldChg chg="del">
        <pc:chgData name="Timo Vuori" userId="681df61f-2a45-4373-90f8-6e87fd374757" providerId="ADAL" clId="{702E27E6-BF73-48D6-90C9-229E6A057968}" dt="2021-03-02T14:23:45.022" v="165" actId="47"/>
        <pc:sldMkLst>
          <pc:docMk/>
          <pc:sldMk cId="3734697069" sldId="292"/>
        </pc:sldMkLst>
      </pc:sldChg>
      <pc:sldChg chg="del">
        <pc:chgData name="Timo Vuori" userId="681df61f-2a45-4373-90f8-6e87fd374757" providerId="ADAL" clId="{702E27E6-BF73-48D6-90C9-229E6A057968}" dt="2021-03-02T14:23:45.559" v="166" actId="47"/>
        <pc:sldMkLst>
          <pc:docMk/>
          <pc:sldMk cId="2331616430" sldId="293"/>
        </pc:sldMkLst>
      </pc:sldChg>
      <pc:sldChg chg="del">
        <pc:chgData name="Timo Vuori" userId="681df61f-2a45-4373-90f8-6e87fd374757" providerId="ADAL" clId="{702E27E6-BF73-48D6-90C9-229E6A057968}" dt="2021-03-02T14:24:29.202" v="171" actId="47"/>
        <pc:sldMkLst>
          <pc:docMk/>
          <pc:sldMk cId="3382562408" sldId="293"/>
        </pc:sldMkLst>
      </pc:sldChg>
      <pc:sldChg chg="del">
        <pc:chgData name="Timo Vuori" userId="681df61f-2a45-4373-90f8-6e87fd374757" providerId="ADAL" clId="{702E27E6-BF73-48D6-90C9-229E6A057968}" dt="2021-03-02T14:23:46.099" v="167" actId="47"/>
        <pc:sldMkLst>
          <pc:docMk/>
          <pc:sldMk cId="2493358441" sldId="295"/>
        </pc:sldMkLst>
      </pc:sldChg>
      <pc:sldChg chg="del">
        <pc:chgData name="Timo Vuori" userId="681df61f-2a45-4373-90f8-6e87fd374757" providerId="ADAL" clId="{702E27E6-BF73-48D6-90C9-229E6A057968}" dt="2021-03-02T14:23:46.581" v="168" actId="47"/>
        <pc:sldMkLst>
          <pc:docMk/>
          <pc:sldMk cId="3845749416" sldId="296"/>
        </pc:sldMkLst>
      </pc:sldChg>
      <pc:sldChg chg="del">
        <pc:chgData name="Timo Vuori" userId="681df61f-2a45-4373-90f8-6e87fd374757" providerId="ADAL" clId="{702E27E6-BF73-48D6-90C9-229E6A057968}" dt="2021-03-02T14:23:47.871" v="169" actId="47"/>
        <pc:sldMkLst>
          <pc:docMk/>
          <pc:sldMk cId="2199510603" sldId="298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Vientikyselyt/Vientikysely%2002-2021/Yritystenvientijakoronatoimet&#8211;pikakyselyviennintilanteest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Vientikyselyt/Vientikysely%2002-2021/Yritystenvientijakoronatoimet&#8211;pikakyselyviennintilanteesta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Vientikyselyt/Vientikysely%2002-2021/Yritystenvientijakoronatoimet&#8211;pikakyselyviennintilanteesta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Vientikyselyt/Vientikysely%2002-2021/Yritystenvientijakoronatoimet&#8211;pikakyselyviennintilanteesta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992-4D37-A3F5-EFDE1534FB2D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2-F992-4D37-A3F5-EFDE1534FB2D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4-F992-4D37-A3F5-EFDE1534FB2D}"/>
              </c:ext>
            </c:extLst>
          </c:dPt>
          <c:dPt>
            <c:idx val="3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6-F992-4D37-A3F5-EFDE1534FB2D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6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'45 Kysymys'!$B$34:$B$37</c:f>
              <c:strCache>
                <c:ptCount val="4"/>
                <c:pt idx="0">
                  <c:v>Elvytystoimet suosivat yksinomaan kyseisen maan paikallisia yrityksiä</c:v>
                </c:pt>
                <c:pt idx="1">
                  <c:v>Elvytystoimet avaavat yrityksellemme uusia vientimahdollisuuksia</c:v>
                </c:pt>
                <c:pt idx="2">
                  <c:v>Elvytystoimet rajoittavat tai vaikeuttavat yrityksemme vientiä </c:v>
                </c:pt>
                <c:pt idx="3">
                  <c:v>Elvytystoimet eivät vaikuta mitenkään yritykseemme kohdemaissa</c:v>
                </c:pt>
              </c:strCache>
            </c:strRef>
          </c:cat>
          <c:val>
            <c:numRef>
              <c:f>'45 Kysymys'!$C$34:$C$37</c:f>
              <c:numCache>
                <c:formatCode>0.0%</c:formatCode>
                <c:ptCount val="4"/>
                <c:pt idx="0">
                  <c:v>0.20155038759689922</c:v>
                </c:pt>
                <c:pt idx="1">
                  <c:v>0.48062015503875971</c:v>
                </c:pt>
                <c:pt idx="2">
                  <c:v>3.4883720930232558E-2</c:v>
                </c:pt>
                <c:pt idx="3">
                  <c:v>0.28294573643410853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992-4D37-A3F5-EFDE1534FB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4754795"/>
        <c:axId val="4834261"/>
      </c:barChart>
      <c:catAx>
        <c:axId val="1475479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200"/>
            </a:pPr>
            <a:endParaRPr lang="fi-FI"/>
          </a:p>
        </c:txPr>
        <c:crossAx val="4834261"/>
        <c:crosses val="autoZero"/>
        <c:auto val="0"/>
        <c:lblAlgn val="ctr"/>
        <c:lblOffset val="100"/>
        <c:noMultiLvlLbl val="0"/>
      </c:catAx>
      <c:valAx>
        <c:axId val="4834261"/>
        <c:scaling>
          <c:orientation val="minMax"/>
          <c:max val="0.60000000000000009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14754795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1D4-40EB-8D21-12D7933CD364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2-A1D4-40EB-8D21-12D7933CD364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4-A1D4-40EB-8D21-12D7933CD364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6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'15 Kysymys'!$B$34:$B$36</c:f>
              <c:strCache>
                <c:ptCount val="3"/>
                <c:pt idx="0">
                  <c:v>Paljon ongelmia</c:v>
                </c:pt>
                <c:pt idx="1">
                  <c:v>Jonkin verran ongelmia</c:v>
                </c:pt>
                <c:pt idx="2">
                  <c:v>Ei lainkaan ongelmia </c:v>
                </c:pt>
              </c:strCache>
            </c:strRef>
          </c:cat>
          <c:val>
            <c:numRef>
              <c:f>'15 Kysymys'!$C$34:$C$36</c:f>
              <c:numCache>
                <c:formatCode>0.0%</c:formatCode>
                <c:ptCount val="3"/>
                <c:pt idx="0">
                  <c:v>3.5019455252918288E-2</c:v>
                </c:pt>
                <c:pt idx="1">
                  <c:v>0.42801556420233466</c:v>
                </c:pt>
                <c:pt idx="2">
                  <c:v>0.53696498054474717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1D4-40EB-8D21-12D7933CD3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44074846"/>
        <c:axId val="42755839"/>
      </c:barChart>
      <c:catAx>
        <c:axId val="4407484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200"/>
            </a:pPr>
            <a:endParaRPr lang="fi-FI"/>
          </a:p>
        </c:txPr>
        <c:crossAx val="42755839"/>
        <c:crosses val="autoZero"/>
        <c:auto val="0"/>
        <c:lblAlgn val="ctr"/>
        <c:lblOffset val="100"/>
        <c:noMultiLvlLbl val="0"/>
      </c:catAx>
      <c:valAx>
        <c:axId val="42755839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44074846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'16 Kysymys'!$K$33</c:f>
              <c:strCache>
                <c:ptCount val="1"/>
                <c:pt idx="0">
                  <c:v>Ei ongelmia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'16 Kysymys'!$J$34:$J$41</c:f>
              <c:strCache>
                <c:ptCount val="8"/>
                <c:pt idx="0">
                  <c:v>Tullaus: tullausmenettely ja tavaran alkuperän määrittely </c:v>
                </c:pt>
                <c:pt idx="1">
                  <c:v>Verotus: arvonlisäverot ja muut välilliset verot</c:v>
                </c:pt>
                <c:pt idx="2">
                  <c:v>Tekniset määräykset: tuotteen vaatimuksenmukaisuus ja viranomaishyväksyntä</c:v>
                </c:pt>
                <c:pt idx="3">
                  <c:v>Logistiikka: kuljetushäiriöt, varastointikapasiteetti, kasvavat kulut, konttipula</c:v>
                </c:pt>
                <c:pt idx="4">
                  <c:v>Hankintaketjut: hankinta- ja tuotantoketjun sujuva toimivuus</c:v>
                </c:pt>
                <c:pt idx="5">
                  <c:v>Maksut ja rahoitus: maksuliikenne ja rahoituskysymykset   </c:v>
                </c:pt>
                <c:pt idx="6">
                  <c:v>Työntekijöiden liikkuvuus: työntekijöiden matkustaminen</c:v>
                </c:pt>
                <c:pt idx="7">
                  <c:v>Muut: Joku muu ongelma tai markkinahäiriö</c:v>
                </c:pt>
              </c:strCache>
            </c:strRef>
          </c:cat>
          <c:val>
            <c:numRef>
              <c:f>'16 Kysymys'!$K$34:$K$41</c:f>
              <c:numCache>
                <c:formatCode>0.0%</c:formatCode>
                <c:ptCount val="8"/>
                <c:pt idx="0">
                  <c:v>0.60267857142857151</c:v>
                </c:pt>
                <c:pt idx="1">
                  <c:v>0.69545454545454555</c:v>
                </c:pt>
                <c:pt idx="2">
                  <c:v>0.77064220183486243</c:v>
                </c:pt>
                <c:pt idx="3">
                  <c:v>0.52702702702702697</c:v>
                </c:pt>
                <c:pt idx="4">
                  <c:v>0.71889400921658986</c:v>
                </c:pt>
                <c:pt idx="5">
                  <c:v>0.8165137614678899</c:v>
                </c:pt>
                <c:pt idx="6">
                  <c:v>0.54337899543378998</c:v>
                </c:pt>
                <c:pt idx="7">
                  <c:v>0.92473118279569899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49-461B-BF93-E2509A60ABD9}"/>
            </c:ext>
          </c:extLst>
        </c:ser>
        <c:ser>
          <c:idx val="1"/>
          <c:order val="1"/>
          <c:tx>
            <c:strRef>
              <c:f>'16 Kysymys'!$L$33</c:f>
              <c:strCache>
                <c:ptCount val="1"/>
                <c:pt idx="0">
                  <c:v>Jonkin verran ongelmia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'16 Kysymys'!$J$34:$J$41</c:f>
              <c:strCache>
                <c:ptCount val="8"/>
                <c:pt idx="0">
                  <c:v>Tullaus: tullausmenettely ja tavaran alkuperän määrittely </c:v>
                </c:pt>
                <c:pt idx="1">
                  <c:v>Verotus: arvonlisäverot ja muut välilliset verot</c:v>
                </c:pt>
                <c:pt idx="2">
                  <c:v>Tekniset määräykset: tuotteen vaatimuksenmukaisuus ja viranomaishyväksyntä</c:v>
                </c:pt>
                <c:pt idx="3">
                  <c:v>Logistiikka: kuljetushäiriöt, varastointikapasiteetti, kasvavat kulut, konttipula</c:v>
                </c:pt>
                <c:pt idx="4">
                  <c:v>Hankintaketjut: hankinta- ja tuotantoketjun sujuva toimivuus</c:v>
                </c:pt>
                <c:pt idx="5">
                  <c:v>Maksut ja rahoitus: maksuliikenne ja rahoituskysymykset   </c:v>
                </c:pt>
                <c:pt idx="6">
                  <c:v>Työntekijöiden liikkuvuus: työntekijöiden matkustaminen</c:v>
                </c:pt>
                <c:pt idx="7">
                  <c:v>Muut: Joku muu ongelma tai markkinahäiriö</c:v>
                </c:pt>
              </c:strCache>
            </c:strRef>
          </c:cat>
          <c:val>
            <c:numRef>
              <c:f>'16 Kysymys'!$L$34:$L$41</c:f>
              <c:numCache>
                <c:formatCode>0.0%</c:formatCode>
                <c:ptCount val="8"/>
                <c:pt idx="0">
                  <c:v>0.35267857142857145</c:v>
                </c:pt>
                <c:pt idx="1">
                  <c:v>0.25454545454545457</c:v>
                </c:pt>
                <c:pt idx="2">
                  <c:v>0.18807339449541285</c:v>
                </c:pt>
                <c:pt idx="3">
                  <c:v>0.39189189189189189</c:v>
                </c:pt>
                <c:pt idx="4">
                  <c:v>0.24884792626728111</c:v>
                </c:pt>
                <c:pt idx="5">
                  <c:v>0.15596330275229359</c:v>
                </c:pt>
                <c:pt idx="6">
                  <c:v>0.24657534246575344</c:v>
                </c:pt>
                <c:pt idx="7">
                  <c:v>4.3010752688172046E-2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49-461B-BF93-E2509A60ABD9}"/>
            </c:ext>
          </c:extLst>
        </c:ser>
        <c:ser>
          <c:idx val="2"/>
          <c:order val="2"/>
          <c:tx>
            <c:strRef>
              <c:f>'16 Kysymys'!$M$33</c:f>
              <c:strCache>
                <c:ptCount val="1"/>
                <c:pt idx="0">
                  <c:v>Paljon ongelmia</c:v>
                </c:pt>
              </c:strCache>
            </c:strRef>
          </c:tx>
          <c:spPr>
            <a:solidFill>
              <a:srgbClr val="BB95EF"/>
            </a:solidFill>
            <a:ln>
              <a:noFill/>
            </a:ln>
            <a:effectLst/>
          </c:spPr>
          <c:invertIfNegative val="0"/>
          <c:cat>
            <c:strRef>
              <c:f>'16 Kysymys'!$J$34:$J$41</c:f>
              <c:strCache>
                <c:ptCount val="8"/>
                <c:pt idx="0">
                  <c:v>Tullaus: tullausmenettely ja tavaran alkuperän määrittely </c:v>
                </c:pt>
                <c:pt idx="1">
                  <c:v>Verotus: arvonlisäverot ja muut välilliset verot</c:v>
                </c:pt>
                <c:pt idx="2">
                  <c:v>Tekniset määräykset: tuotteen vaatimuksenmukaisuus ja viranomaishyväksyntä</c:v>
                </c:pt>
                <c:pt idx="3">
                  <c:v>Logistiikka: kuljetushäiriöt, varastointikapasiteetti, kasvavat kulut, konttipula</c:v>
                </c:pt>
                <c:pt idx="4">
                  <c:v>Hankintaketjut: hankinta- ja tuotantoketjun sujuva toimivuus</c:v>
                </c:pt>
                <c:pt idx="5">
                  <c:v>Maksut ja rahoitus: maksuliikenne ja rahoituskysymykset   </c:v>
                </c:pt>
                <c:pt idx="6">
                  <c:v>Työntekijöiden liikkuvuus: työntekijöiden matkustaminen</c:v>
                </c:pt>
                <c:pt idx="7">
                  <c:v>Muut: Joku muu ongelma tai markkinahäiriö</c:v>
                </c:pt>
              </c:strCache>
            </c:strRef>
          </c:cat>
          <c:val>
            <c:numRef>
              <c:f>'16 Kysymys'!$M$34:$M$41</c:f>
              <c:numCache>
                <c:formatCode>0.0%</c:formatCode>
                <c:ptCount val="8"/>
                <c:pt idx="0">
                  <c:v>4.4642857142857144E-2</c:v>
                </c:pt>
                <c:pt idx="1">
                  <c:v>0.05</c:v>
                </c:pt>
                <c:pt idx="2">
                  <c:v>4.1284403669724773E-2</c:v>
                </c:pt>
                <c:pt idx="3">
                  <c:v>8.1081081081081086E-2</c:v>
                </c:pt>
                <c:pt idx="4">
                  <c:v>3.2258064516129031E-2</c:v>
                </c:pt>
                <c:pt idx="5">
                  <c:v>2.7522935779816512E-2</c:v>
                </c:pt>
                <c:pt idx="6">
                  <c:v>0.21004566210045658</c:v>
                </c:pt>
                <c:pt idx="7">
                  <c:v>3.2258064516129031E-2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49-461B-BF93-E2509A60AB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00823263"/>
        <c:axId val="2089864367"/>
      </c:barChart>
      <c:catAx>
        <c:axId val="50082326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fi-FI"/>
          </a:p>
        </c:txPr>
        <c:crossAx val="2089864367"/>
        <c:crosses val="autoZero"/>
        <c:auto val="1"/>
        <c:lblAlgn val="ctr"/>
        <c:lblOffset val="100"/>
        <c:noMultiLvlLbl val="0"/>
      </c:catAx>
      <c:valAx>
        <c:axId val="2089864367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fi-FI"/>
          </a:p>
        </c:txPr>
        <c:crossAx val="5008232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fi-FI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 Kysymys'!$G$36:$G$56</c:f>
              <c:strCache>
                <c:ptCount val="21"/>
                <c:pt idx="0">
                  <c:v>Hallinto- ja tukipalvelutoiminta</c:v>
                </c:pt>
                <c:pt idx="1">
                  <c:v>Julkinen hallinto ja maanpuolustus</c:v>
                </c:pt>
                <c:pt idx="2">
                  <c:v>Kansainvälisten organisaatioiden ja toimielinten toiminta</c:v>
                </c:pt>
                <c:pt idx="3">
                  <c:v>Kotitalouksien toiminta työnantajina</c:v>
                </c:pt>
                <c:pt idx="4">
                  <c:v>Vesihuolto, viemäri- ja jätevesihuolto, jätehuolto</c:v>
                </c:pt>
                <c:pt idx="5">
                  <c:v>Sähkö-, kaasu- ja lämpöhuolto</c:v>
                </c:pt>
                <c:pt idx="6">
                  <c:v>Taiteet, viihde ja virkistys</c:v>
                </c:pt>
                <c:pt idx="7">
                  <c:v>Kuljetus ja varastointi</c:v>
                </c:pt>
                <c:pt idx="8">
                  <c:v>Majoitus- ja ravitsemistoiminta</c:v>
                </c:pt>
                <c:pt idx="9">
                  <c:v>Kaivostoiminta ja louhinta</c:v>
                </c:pt>
                <c:pt idx="10">
                  <c:v>Kiinteistöalan toiminta</c:v>
                </c:pt>
                <c:pt idx="11">
                  <c:v>Rahoitus- ja vakuutustoiminta</c:v>
                </c:pt>
                <c:pt idx="12">
                  <c:v>Terveys- ja sosiaalipalvelut</c:v>
                </c:pt>
                <c:pt idx="13">
                  <c:v>Rakentaminen </c:v>
                </c:pt>
                <c:pt idx="14">
                  <c:v>Koulutus</c:v>
                </c:pt>
                <c:pt idx="15">
                  <c:v>Maatalous, metsätalous ja kalatalous</c:v>
                </c:pt>
                <c:pt idx="16">
                  <c:v>Ammatillinen, tieteellinen ja tekninen toiminta</c:v>
                </c:pt>
                <c:pt idx="17">
                  <c:v>Tukku- ja vähittäiskauppa</c:v>
                </c:pt>
                <c:pt idx="18">
                  <c:v>Muu palvelutoiminta</c:v>
                </c:pt>
                <c:pt idx="19">
                  <c:v>Informaatio ja viestintä</c:v>
                </c:pt>
                <c:pt idx="20">
                  <c:v>Teollisuus</c:v>
                </c:pt>
              </c:strCache>
            </c:strRef>
          </c:cat>
          <c:val>
            <c:numRef>
              <c:f>'1 Kysymys'!$H$36:$H$56</c:f>
              <c:numCache>
                <c:formatCode>0.0%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3.90625E-3</c:v>
                </c:pt>
                <c:pt idx="6">
                  <c:v>3.90625E-3</c:v>
                </c:pt>
                <c:pt idx="7">
                  <c:v>7.8125E-3</c:v>
                </c:pt>
                <c:pt idx="8">
                  <c:v>7.8125E-3</c:v>
                </c:pt>
                <c:pt idx="9">
                  <c:v>1.171875E-2</c:v>
                </c:pt>
                <c:pt idx="10">
                  <c:v>1.171875E-2</c:v>
                </c:pt>
                <c:pt idx="11">
                  <c:v>1.171875E-2</c:v>
                </c:pt>
                <c:pt idx="12">
                  <c:v>1.5625E-2</c:v>
                </c:pt>
                <c:pt idx="13">
                  <c:v>1.953125E-2</c:v>
                </c:pt>
                <c:pt idx="14">
                  <c:v>2.34375E-2</c:v>
                </c:pt>
                <c:pt idx="15">
                  <c:v>2.34375E-2</c:v>
                </c:pt>
                <c:pt idx="16">
                  <c:v>2.734375E-2</c:v>
                </c:pt>
                <c:pt idx="17">
                  <c:v>4.296875E-2</c:v>
                </c:pt>
                <c:pt idx="18">
                  <c:v>7.03125E-2</c:v>
                </c:pt>
                <c:pt idx="19">
                  <c:v>8.203125E-2</c:v>
                </c:pt>
                <c:pt idx="20">
                  <c:v>0.63671875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30-4B0B-9E5D-EB13D7824A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92064735"/>
        <c:axId val="269908415"/>
      </c:barChart>
      <c:catAx>
        <c:axId val="3920647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fi-FI"/>
          </a:p>
        </c:txPr>
        <c:crossAx val="269908415"/>
        <c:crosses val="autoZero"/>
        <c:auto val="1"/>
        <c:lblAlgn val="ctr"/>
        <c:lblOffset val="100"/>
        <c:noMultiLvlLbl val="0"/>
      </c:catAx>
      <c:valAx>
        <c:axId val="26990841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fi-FI"/>
          </a:p>
        </c:txPr>
        <c:crossAx val="3920647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j-lt"/>
        </a:defRPr>
      </a:pPr>
      <a:endParaRPr lang="fi-FI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C80-4C32-8B59-E3936C03192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C80-4C32-8B59-E3936C03192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5C80-4C32-8B59-E3936C031929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5C80-4C32-8B59-E3936C031929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6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'2 Kysymys'!$B$34:$B$37</c:f>
              <c:strCache>
                <c:ptCount val="4"/>
                <c:pt idx="0">
                  <c:v>Alle 2 miljoonaa euroa</c:v>
                </c:pt>
                <c:pt idx="1">
                  <c:v>2-10 miljoonaa euroa</c:v>
                </c:pt>
                <c:pt idx="2">
                  <c:v>11-49 miljoonaa euroa</c:v>
                </c:pt>
                <c:pt idx="3">
                  <c:v>50 miljoonaa euroa tai enemmän</c:v>
                </c:pt>
              </c:strCache>
            </c:strRef>
          </c:cat>
          <c:val>
            <c:numRef>
              <c:f>'2 Kysymys'!$C$34:$C$37</c:f>
              <c:numCache>
                <c:formatCode>0.0%</c:formatCode>
                <c:ptCount val="4"/>
                <c:pt idx="0">
                  <c:v>0.26996197718631176</c:v>
                </c:pt>
                <c:pt idx="1">
                  <c:v>0.26996197718631176</c:v>
                </c:pt>
                <c:pt idx="2">
                  <c:v>0.25475285171102663</c:v>
                </c:pt>
                <c:pt idx="3">
                  <c:v>0.20532319391634982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C80-4C32-8B59-E3936C0319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57725331"/>
        <c:axId val="22532951"/>
      </c:barChart>
      <c:catAx>
        <c:axId val="5772533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200"/>
            </a:pPr>
            <a:endParaRPr lang="fi-FI"/>
          </a:p>
        </c:txPr>
        <c:crossAx val="22532951"/>
        <c:crosses val="autoZero"/>
        <c:auto val="0"/>
        <c:lblAlgn val="ctr"/>
        <c:lblOffset val="100"/>
        <c:noMultiLvlLbl val="0"/>
      </c:catAx>
      <c:valAx>
        <c:axId val="22532951"/>
        <c:scaling>
          <c:orientation val="minMax"/>
          <c:max val="0.5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57725331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72E-4D74-B78D-B78B43FC309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72E-4D74-B78D-B78B43FC309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C72E-4D74-B78D-B78B43FC3095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C72E-4D74-B78D-B78B43FC3095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6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'3 Kysymys'!$B$34:$B$37</c:f>
              <c:strCache>
                <c:ptCount val="4"/>
                <c:pt idx="0">
                  <c:v>Alle 10</c:v>
                </c:pt>
                <c:pt idx="1">
                  <c:v>10-49</c:v>
                </c:pt>
                <c:pt idx="2">
                  <c:v>50-249</c:v>
                </c:pt>
                <c:pt idx="3">
                  <c:v>250 tai yli</c:v>
                </c:pt>
              </c:strCache>
            </c:strRef>
          </c:cat>
          <c:val>
            <c:numRef>
              <c:f>'3 Kysymys'!$C$34:$C$37</c:f>
              <c:numCache>
                <c:formatCode>0.0%</c:formatCode>
                <c:ptCount val="4"/>
                <c:pt idx="0">
                  <c:v>0.22433460076045628</c:v>
                </c:pt>
                <c:pt idx="1">
                  <c:v>0.30798479087452474</c:v>
                </c:pt>
                <c:pt idx="2">
                  <c:v>0.27376425855513309</c:v>
                </c:pt>
                <c:pt idx="3">
                  <c:v>0.19391634980988592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72E-4D74-B78D-B78B43FC30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55852238"/>
        <c:axId val="41201961"/>
      </c:barChart>
      <c:catAx>
        <c:axId val="5585223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200"/>
            </a:pPr>
            <a:endParaRPr lang="fi-FI"/>
          </a:p>
        </c:txPr>
        <c:crossAx val="41201961"/>
        <c:crosses val="autoZero"/>
        <c:auto val="0"/>
        <c:lblAlgn val="ctr"/>
        <c:lblOffset val="100"/>
        <c:noMultiLvlLbl val="0"/>
      </c:catAx>
      <c:valAx>
        <c:axId val="41201961"/>
        <c:scaling>
          <c:orientation val="minMax"/>
          <c:max val="0.5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55852238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'4 Kysymys'!$F$34:$F$42</c:f>
              <c:strCache>
                <c:ptCount val="9"/>
                <c:pt idx="0">
                  <c:v>Pohjoismaat</c:v>
                </c:pt>
                <c:pt idx="1">
                  <c:v>Eurooppa (mukaan lukien EU-maat)</c:v>
                </c:pt>
                <c:pt idx="2">
                  <c:v>Venäjä</c:v>
                </c:pt>
                <c:pt idx="3">
                  <c:v>Aasia (mukaan lukien Kiina)</c:v>
                </c:pt>
                <c:pt idx="4">
                  <c:v>Pohjois-Amerikka (mukaan lukien USA)</c:v>
                </c:pt>
                <c:pt idx="5">
                  <c:v>Latinalainen Amerikka</c:v>
                </c:pt>
                <c:pt idx="6">
                  <c:v>Afrikka</c:v>
                </c:pt>
                <c:pt idx="7">
                  <c:v>Australia</c:v>
                </c:pt>
                <c:pt idx="8">
                  <c:v>Arabimaat ja Lähi-itä</c:v>
                </c:pt>
              </c:strCache>
            </c:strRef>
          </c:cat>
          <c:val>
            <c:numRef>
              <c:f>'4 Kysymys'!$G$34:$G$42</c:f>
              <c:numCache>
                <c:formatCode>0.0%</c:formatCode>
                <c:ptCount val="9"/>
                <c:pt idx="0">
                  <c:v>0.61216730038022815</c:v>
                </c:pt>
                <c:pt idx="1">
                  <c:v>0.80608365019011408</c:v>
                </c:pt>
                <c:pt idx="2">
                  <c:v>0.2585551330798479</c:v>
                </c:pt>
                <c:pt idx="3">
                  <c:v>0.36121673003802285</c:v>
                </c:pt>
                <c:pt idx="4">
                  <c:v>0.37642585551330798</c:v>
                </c:pt>
                <c:pt idx="5">
                  <c:v>0.14448669201520914</c:v>
                </c:pt>
                <c:pt idx="6">
                  <c:v>8.3650190114068448E-2</c:v>
                </c:pt>
                <c:pt idx="7">
                  <c:v>0.14068441064638784</c:v>
                </c:pt>
                <c:pt idx="8">
                  <c:v>0.155893536121673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0D-4961-9C73-ACE4B0F220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024555759"/>
        <c:axId val="269913407"/>
      </c:barChart>
      <c:catAx>
        <c:axId val="202455575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fi-FI"/>
          </a:p>
        </c:txPr>
        <c:crossAx val="269913407"/>
        <c:crosses val="autoZero"/>
        <c:auto val="1"/>
        <c:lblAlgn val="ctr"/>
        <c:lblOffset val="100"/>
        <c:noMultiLvlLbl val="0"/>
      </c:catAx>
      <c:valAx>
        <c:axId val="269913407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fi-FI"/>
          </a:p>
        </c:txPr>
        <c:crossAx val="2024555759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fi-FI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0D13AD00-C0F7-46C4-97A0-1A15665499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D1D9ED9-B1D8-4F59-A4EE-7828DF5F9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47465B33-1624-4EA1-90F0-5548CCE4D91F}" type="datetimeFigureOut">
              <a:rPr lang="fi-FI" smtClean="0"/>
              <a:t>2.3.2021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BDD7E1E-C080-4A9B-A6B9-3C41B12105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721107"/>
            <a:ext cx="3076363" cy="51350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0637475-3517-4217-AF00-9C56D3AD838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295" y="9721107"/>
            <a:ext cx="3076363" cy="51350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A0A3EBE3-D7EB-4F27-B056-652D08283A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305765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40FA4EDE-2E67-4E29-A719-B79571B32F10}" type="datetimeFigureOut">
              <a:rPr lang="fi-FI" smtClean="0"/>
              <a:t>2.3.2021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709931" y="4925407"/>
            <a:ext cx="5679440" cy="4029879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6363" cy="51350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3" cy="51350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71A9D44A-A2CE-4F46-8183-3B78CFA07A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00601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6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0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Relationship Id="rId9" Type="http://schemas.openxmlformats.org/officeDocument/2006/relationships/image" Target="../media/image8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7" Type="http://schemas.openxmlformats.org/officeDocument/2006/relationships/image" Target="../media/image77.sv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6.png"/><Relationship Id="rId5" Type="http://schemas.openxmlformats.org/officeDocument/2006/relationships/image" Target="../media/image67.svg"/><Relationship Id="rId4" Type="http://schemas.openxmlformats.org/officeDocument/2006/relationships/image" Target="../media/image66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3.svg"/><Relationship Id="rId4" Type="http://schemas.openxmlformats.org/officeDocument/2006/relationships/image" Target="../media/image8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4176B-23E2-49DB-8167-C509413FB034}" type="datetime1">
              <a:rPr lang="fi-FI" smtClean="0"/>
              <a:t>2.3.2021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B96BCC24-BCDD-49AB-8FD9-0FA72EA8ED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63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AD32259C-5089-4DFC-AAEC-ACD866E8EC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1298713"/>
            <a:ext cx="3056893" cy="5565113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F60FA21E-F841-4CEC-B1A5-C4131AF1EC68}"/>
              </a:ext>
            </a:extLst>
          </p:cNvPr>
          <p:cNvSpPr txBox="1"/>
          <p:nvPr userDrawn="1"/>
        </p:nvSpPr>
        <p:spPr>
          <a:xfrm>
            <a:off x="4882231" y="2750733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 b="1" dirty="0"/>
              <a:t>kauppakamari.fi</a:t>
            </a: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0A6FEDA2-CEE8-45DB-BCDD-8D9A8210A504}"/>
              </a:ext>
            </a:extLst>
          </p:cNvPr>
          <p:cNvSpPr/>
          <p:nvPr userDrawn="1"/>
        </p:nvSpPr>
        <p:spPr>
          <a:xfrm>
            <a:off x="5482971" y="3489397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@K3FIN</a:t>
            </a: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C0379771-1F8D-4B6A-ADD8-52B18F9E110B}"/>
              </a:ext>
            </a:extLst>
          </p:cNvPr>
          <p:cNvSpPr/>
          <p:nvPr userDrawn="1"/>
        </p:nvSpPr>
        <p:spPr>
          <a:xfrm>
            <a:off x="4469110" y="3120065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#Keskuskauppakamari</a:t>
            </a:r>
          </a:p>
        </p:txBody>
      </p:sp>
      <p:pic>
        <p:nvPicPr>
          <p:cNvPr id="21" name="Kuva 20">
            <a:extLst>
              <a:ext uri="{FF2B5EF4-FFF2-40B4-BE49-F238E27FC236}">
                <a16:creationId xmlns:a16="http://schemas.microsoft.com/office/drawing/2014/main" id="{0373A784-1E92-4F2F-99D8-BC219553F0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71962" y="157045"/>
            <a:ext cx="1556595" cy="1495661"/>
          </a:xfrm>
          <a:prstGeom prst="rect">
            <a:avLst/>
          </a:prstGeom>
        </p:spPr>
      </p:pic>
      <p:sp>
        <p:nvSpPr>
          <p:cNvPr id="11" name="Päivämäärän paikkamerkki 2">
            <a:extLst>
              <a:ext uri="{FF2B5EF4-FFF2-40B4-BE49-F238E27FC236}">
                <a16:creationId xmlns:a16="http://schemas.microsoft.com/office/drawing/2014/main" id="{7378932E-2B8E-48A5-8B3B-0783120B2F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9B49FC09-0072-478A-828D-6990B046C4A6}" type="datetime1">
              <a:rPr lang="fi-FI" smtClean="0"/>
              <a:t>2.3.2021</a:t>
            </a:fld>
            <a:endParaRPr lang="fi-FI"/>
          </a:p>
        </p:txBody>
      </p:sp>
      <p:sp>
        <p:nvSpPr>
          <p:cNvPr id="12" name="Alatunnisteen paikkamerkki 3">
            <a:extLst>
              <a:ext uri="{FF2B5EF4-FFF2-40B4-BE49-F238E27FC236}">
                <a16:creationId xmlns:a16="http://schemas.microsoft.com/office/drawing/2014/main" id="{0539E262-07A6-48E6-86FE-942DFCA1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4" name="Dian numeron paikkamerkki 4">
            <a:extLst>
              <a:ext uri="{FF2B5EF4-FFF2-40B4-BE49-F238E27FC236}">
                <a16:creationId xmlns:a16="http://schemas.microsoft.com/office/drawing/2014/main" id="{8F88A8F5-53C4-40B4-A8EF-BFCB0D1D3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19972191-05C2-4BB6-9C05-D4450A113C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84726" y="1744255"/>
            <a:ext cx="2622548" cy="655637"/>
          </a:xfrm>
          <a:prstGeom prst="rect">
            <a:avLst/>
          </a:prstGeom>
        </p:spPr>
      </p:pic>
      <p:sp>
        <p:nvSpPr>
          <p:cNvPr id="23" name="Otsikko 1">
            <a:extLst>
              <a:ext uri="{FF2B5EF4-FFF2-40B4-BE49-F238E27FC236}">
                <a16:creationId xmlns:a16="http://schemas.microsoft.com/office/drawing/2014/main" id="{11396BA1-0447-4882-B00F-5D1591B1DD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4726" y="4321004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0655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02B87ECA-4C1C-43B8-95DC-31D54347D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1791" y="0"/>
            <a:ext cx="6860209" cy="6860209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34E3AEA7-AD9C-45DB-AA69-6B27570416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4770119"/>
            <a:ext cx="5393693" cy="2087881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3383DC0D-EA75-4640-9145-D945491E56E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32100" y="6477552"/>
            <a:ext cx="1601052" cy="380448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9C2DC9C2-3B15-4D8D-A81A-EEF51E52AC0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007" y="-8834"/>
            <a:ext cx="8878711" cy="3352800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B97ADFAD-DB62-460B-B9ED-5BBF13607061}"/>
              </a:ext>
            </a:extLst>
          </p:cNvPr>
          <p:cNvSpPr txBox="1"/>
          <p:nvPr userDrawn="1"/>
        </p:nvSpPr>
        <p:spPr>
          <a:xfrm>
            <a:off x="961530" y="4761550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BC66F7D2-1182-49B4-903B-669E144920FF}"/>
              </a:ext>
            </a:extLst>
          </p:cNvPr>
          <p:cNvSpPr/>
          <p:nvPr userDrawn="1"/>
        </p:nvSpPr>
        <p:spPr>
          <a:xfrm>
            <a:off x="1562269" y="5427532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B3608A50-A537-479B-BA63-D7AC141691AC}"/>
              </a:ext>
            </a:extLst>
          </p:cNvPr>
          <p:cNvSpPr/>
          <p:nvPr userDrawn="1"/>
        </p:nvSpPr>
        <p:spPr>
          <a:xfrm>
            <a:off x="548407" y="5094541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#Keskuskauppakamari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D50B3E8B-5257-48E8-9DA2-E88712DC9E3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9874" y="3811117"/>
            <a:ext cx="2250840" cy="830097"/>
          </a:xfrm>
          <a:prstGeom prst="rect">
            <a:avLst/>
          </a:prstGeom>
        </p:spPr>
      </p:pic>
      <p:sp>
        <p:nvSpPr>
          <p:cNvPr id="15" name="Päivämäärän paikkamerkki 2">
            <a:extLst>
              <a:ext uri="{FF2B5EF4-FFF2-40B4-BE49-F238E27FC236}">
                <a16:creationId xmlns:a16="http://schemas.microsoft.com/office/drawing/2014/main" id="{CABFEE31-1B3D-46EE-88B4-9306A06B46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97BB788-F5F3-4488-B9BF-7AF2898C87A3}" type="datetime1">
              <a:rPr lang="fi-FI" smtClean="0"/>
              <a:t>2.3.2021</a:t>
            </a:fld>
            <a:endParaRPr lang="fi-FI"/>
          </a:p>
        </p:txBody>
      </p:sp>
      <p:sp>
        <p:nvSpPr>
          <p:cNvPr id="19" name="Alatunnisteen paikkamerkki 3">
            <a:extLst>
              <a:ext uri="{FF2B5EF4-FFF2-40B4-BE49-F238E27FC236}">
                <a16:creationId xmlns:a16="http://schemas.microsoft.com/office/drawing/2014/main" id="{270ADD0D-885C-452E-BE47-16145F0CA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20" name="Dian numeron paikkamerkki 4">
            <a:extLst>
              <a:ext uri="{FF2B5EF4-FFF2-40B4-BE49-F238E27FC236}">
                <a16:creationId xmlns:a16="http://schemas.microsoft.com/office/drawing/2014/main" id="{58FB19F6-3ACF-4F7F-B39F-B54E2432C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22" name="Otsikko 1">
            <a:extLst>
              <a:ext uri="{FF2B5EF4-FFF2-40B4-BE49-F238E27FC236}">
                <a16:creationId xmlns:a16="http://schemas.microsoft.com/office/drawing/2014/main" id="{0F085BB7-9BE3-4CB4-9D6C-C8D37D99F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8025" y="3171825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7812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atio ratas_esityksen alkuun tai loppu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peili&#10;&#10;Kuvaus luotu automaattisesti">
            <a:extLst>
              <a:ext uri="{FF2B5EF4-FFF2-40B4-BE49-F238E27FC236}">
                <a16:creationId xmlns:a16="http://schemas.microsoft.com/office/drawing/2014/main" id="{9721A0EE-F1BE-4508-9173-1027A57158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50" y="1281112"/>
            <a:ext cx="3857625" cy="3857625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6BF11A40-E7AB-4C72-87F5-F77751B117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70580" y="5576888"/>
            <a:ext cx="2250840" cy="830097"/>
          </a:xfrm>
          <a:prstGeom prst="rect">
            <a:avLst/>
          </a:prstGeom>
        </p:spPr>
      </p:pic>
      <p:sp>
        <p:nvSpPr>
          <p:cNvPr id="5" name="Otsikko 1">
            <a:extLst>
              <a:ext uri="{FF2B5EF4-FFF2-40B4-BE49-F238E27FC236}">
                <a16:creationId xmlns:a16="http://schemas.microsoft.com/office/drawing/2014/main" id="{994A2891-E156-4FC8-9438-3255557622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375" y="3162300"/>
            <a:ext cx="2943225" cy="232768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7404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E2F5594-8E92-41BC-8867-CBBC14BD0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307F9-3FB3-4651-81C7-8C2D23F6871E}" type="datetime1">
              <a:rPr lang="fi-FI" smtClean="0"/>
              <a:t>2.3.2021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9B835E5-8A7B-412C-8B37-523754DC5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AE894E2-455F-417B-AE61-AFE4517F1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6338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7F531-50A4-4E22-AED7-456C3775E808}" type="datetime1">
              <a:rPr lang="fi-FI" smtClean="0"/>
              <a:t>2.3.2021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A5D275B4-948C-4C22-A7A6-5C35815143A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43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A8536-15A5-4D85-BD56-AAB5386B0448}" type="datetime1">
              <a:rPr lang="fi-FI" smtClean="0"/>
              <a:t>2.3.2021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4D07E865-FB74-4290-8A5B-881FF9082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4A7576CE-FE1F-4D91-9D8E-EA37988EC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Dian numeron paikkamerkki 5">
            <a:extLst>
              <a:ext uri="{FF2B5EF4-FFF2-40B4-BE49-F238E27FC236}">
                <a16:creationId xmlns:a16="http://schemas.microsoft.com/office/drawing/2014/main" id="{E84F0BE7-67CF-4588-93A6-080714969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4061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9B2DE-04E7-48FE-9184-C411676D2239}" type="datetime1">
              <a:rPr lang="fi-FI" smtClean="0"/>
              <a:t>2.3.2021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3180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638C1-9356-47A1-AE39-BD8440F9833C}" type="datetime1">
              <a:rPr lang="fi-FI" smtClean="0"/>
              <a:t>2.3.2021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092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7A72F-161E-40E8-8746-347614FEF447}" type="datetime1">
              <a:rPr lang="fi-FI" smtClean="0"/>
              <a:t>2.3.2021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7128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13E20-1BAA-4C5D-A1FE-BAB3B085F720}" type="datetime1">
              <a:rPr lang="fi-FI" smtClean="0"/>
              <a:t>2.3.2021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B9E95B92-8726-4930-A255-2F27AE795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DBC2D19B-A6C1-479D-A508-DD2AF8951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55779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4AB1D4E-9FD0-406C-BD3D-F36510C6D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BED7F0D-4E7C-4918-8926-FB4764BC5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DAB96-E99F-447F-BE8B-29F17E7621CE}" type="datetime1">
              <a:rPr lang="fi-FI" smtClean="0"/>
              <a:t>2.3.2021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4046189-E7D0-4EB2-9A7F-9A70486A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47602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2130EC-EE98-4A32-9F05-6EE8D205D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5B9C96C-C317-49B9-8FE0-E96EE5352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10B69CC-1DF7-4B85-B176-A24171472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D94B-C0D1-41AD-8D46-2F43FCDEAAAB}" type="datetime1">
              <a:rPr lang="fi-FI" smtClean="0"/>
              <a:t>2.3.2021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7C40EA8-0D3E-4614-9FA5-64E9B1F3E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6E612DC6-63F3-4A76-B641-971F83717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1C417BAF-CDF8-435F-96DF-586296DB8B0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C0DF97D-8C69-4125-A070-47DDE947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09177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007DF-0FF5-4876-9A61-280703144510}" type="datetime1">
              <a:rPr lang="fi-FI" smtClean="0"/>
              <a:t>2.3.2021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F5EFCF63-35BB-48D0-A02A-E2564CFA5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F0514842-8076-4A26-811E-87A3DF769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Dian numeron paikkamerkki 5">
            <a:extLst>
              <a:ext uri="{FF2B5EF4-FFF2-40B4-BE49-F238E27FC236}">
                <a16:creationId xmlns:a16="http://schemas.microsoft.com/office/drawing/2014/main" id="{A190E134-26FB-4D2C-9093-3643639B7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53426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90B10-0655-4923-9DB2-2B1485758259}" type="datetime1">
              <a:rPr lang="fi-FI" smtClean="0"/>
              <a:t>2.3.2021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0007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FDD88-E5CD-43AD-939D-1365BFBFE409}" type="datetime1">
              <a:rPr lang="fi-FI" smtClean="0"/>
              <a:t>2.3.2021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E7C4A680-09D1-4245-AAC6-6F66114EE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EF64E38F-0504-4ECC-85C8-AB59D634F6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6A299EFF-99D7-423D-9AEC-773F2B6984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4470112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FDE29-9222-476A-BF1A-565E07E0A633}" type="datetime1">
              <a:rPr lang="fi-FI" smtClean="0"/>
              <a:t>2.3.2021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9F323CED-9B21-4914-BBE0-96C93FA21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608E496D-D33A-4FFC-9050-1225B563C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06B83487-E6E0-4A5E-BDA7-16228C7E6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0585BE96-F63C-47EA-A810-5F53322456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849065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A5CDE-8CF8-451B-9B40-2C31583E04AB}" type="datetime1">
              <a:rPr lang="fi-FI" smtClean="0"/>
              <a:t>2.3.2021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2FF11E3C-4A01-461B-8A49-E5305079C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5EA0F42D-DF5D-47B7-A5B5-05E323BF0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2394960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sininen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25496D99-066B-448D-BB23-34485EA650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5DED-75EB-46E3-A9F1-73F7BE4306E8}" type="datetime1">
              <a:rPr lang="fi-FI" smtClean="0"/>
              <a:t>2.3.2021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C86966AF-C9DA-4719-9EBD-D4115365F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01659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sininen">
    <p:bg>
      <p:bgPr>
        <a:solidFill>
          <a:schemeClr val="accent1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801AD68D-BEE8-4989-AAB9-A724FF12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97FDB190-2D4D-440E-8221-51BDAC3D3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6F1C7F00-6301-4C80-8C24-0AFBF7694C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795DA28-4E9E-4F09-960C-7CC96D51E39D}" type="datetime1">
              <a:rPr lang="fi-FI" smtClean="0"/>
              <a:t>2.3.2021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F84A19D4-4FD1-4D1A-A191-685F923C2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0CB25A1B-A6D5-4E48-91EE-B04968AE3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68776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4AB1D4E-9FD0-406C-BD3D-F36510C6D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BED7F0D-4E7C-4918-8926-FB4764BC5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DAB96-E99F-447F-BE8B-29F17E7621CE}" type="datetime1">
              <a:rPr lang="fi-FI" smtClean="0"/>
              <a:t>2.3.2021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4046189-E7D0-4EB2-9A7F-9A70486A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07627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BB2642-49FE-407A-A3F4-0600B5501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542BF88-A9F2-4E2A-B0F1-8276E9D81B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FCF8F6-5F32-43A2-AC8B-954415E80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009E-3669-4B28-962B-16DA71D09CD5}" type="datetime1">
              <a:rPr lang="fi-FI" smtClean="0"/>
              <a:t>2.3.2021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648B0DC-D89C-405B-8306-443D022CC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AFC798E-1C05-4E68-8FDA-47B426270D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7288ED8F-05AF-428B-B312-FE1E286CD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305A476-C345-48E9-A7C5-E07948859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43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BE3CA-A81C-4D7B-858A-788DB34E0DA5}" type="datetime1">
              <a:rPr lang="fi-FI" smtClean="0"/>
              <a:t>2.3.2021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3546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>
            <a:extLst>
              <a:ext uri="{FF2B5EF4-FFF2-40B4-BE49-F238E27FC236}">
                <a16:creationId xmlns:a16="http://schemas.microsoft.com/office/drawing/2014/main" id="{B64B5535-12A2-444F-B881-BF3E072D1E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7D25BCE7-3C58-4625-B134-D4925C434C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D2DF7-1B90-4A34-A608-9837176F4512}" type="datetime1">
              <a:rPr lang="fi-FI" smtClean="0"/>
              <a:t>2.3.2021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D827BA8A-BFEE-4F2C-9BB9-113EFD0DC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D3069FD1-4B67-4CD3-8634-B32C320EA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Dian numeron paikkamerkki 5">
            <a:extLst>
              <a:ext uri="{FF2B5EF4-FFF2-40B4-BE49-F238E27FC236}">
                <a16:creationId xmlns:a16="http://schemas.microsoft.com/office/drawing/2014/main" id="{F0056C40-F7BB-4ACC-9A82-D6903014B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16952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76324-481F-4AD0-B0E8-C6D3A7F167B6}" type="datetime1">
              <a:rPr lang="fi-FI" smtClean="0"/>
              <a:t>2.3.2021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88726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DF56E-AC29-4399-A770-61714C7E6D29}" type="datetime1">
              <a:rPr lang="fi-FI" smtClean="0"/>
              <a:t>2.3.2021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C8452E8F-A576-4F74-B1B1-2525B5F77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443F6A56-28AA-470C-A288-7B5AFE3105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76F1C969-5C79-4E79-8C1B-32C1472C7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0574134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51D4D-CF87-4097-A2E1-38EF02A70A97}" type="datetime1">
              <a:rPr lang="fi-FI" smtClean="0"/>
              <a:t>2.3.2021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171CE3AD-73BA-4432-B14F-66834C34A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0F7529ED-6E94-4F0E-9A1D-B554AD75A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C194B069-2676-448D-8BAE-F65320298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A27EC461-AC56-4FB4-B3FF-DD8B3FD0CA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6717568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3B43C-8EFE-4B00-A677-64D45C80D6BD}" type="datetime1">
              <a:rPr lang="fi-FI" smtClean="0"/>
              <a:t>2.3.2021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9AA739BF-E2F3-4B10-9B8D-06F98AC5C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9A081EBC-78E5-4BBD-BDA9-49ADAA582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905338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pinkk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17FA9958-0408-4766-A8D7-E37777BAB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77200" y="0"/>
            <a:ext cx="87148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37EBA-95B9-44AD-933F-4F273DC27A29}" type="datetime1">
              <a:rPr lang="fi-FI" smtClean="0"/>
              <a:t>2.3.2021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48E22005-FACB-4E51-BC17-DBFD979423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975802D1-55CF-4772-96DA-72A0FD456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13895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li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E16D7E4C-1C6A-4E85-A20C-A25F6BDF17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A773B2D-290F-4AC0-A3AC-91F8186B54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6425C37-0F88-4610-A8AF-BF4E41B46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646B017-43E4-4833-BA31-594945C3E0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52481BC-8F22-44EF-8464-17BFAF4B1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AF1B0-433E-48B6-B967-DC52FD55B977}" type="datetime1">
              <a:rPr lang="fi-FI" smtClean="0"/>
              <a:t>2.3.2021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B5A0D6D-07D7-4ED0-AF0F-FA6EEF089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737FEBF-0ECB-4AE9-AB43-304286ED1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58382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B326F0DF-1493-4EE5-94E2-9A35434462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55B6FA2A-CE5B-444E-AB1D-A3971E5AFB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EE6BB-1593-4D56-AF03-33CC83D1B4B4}" type="datetime1">
              <a:rPr lang="fi-FI" smtClean="0"/>
              <a:t>2.3.2021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7A62D804-0625-4D73-8C50-90A55877E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92E865E3-39AF-405E-B818-2775B8F02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8" name="Dian numeron paikkamerkki 5">
            <a:extLst>
              <a:ext uri="{FF2B5EF4-FFF2-40B4-BE49-F238E27FC236}">
                <a16:creationId xmlns:a16="http://schemas.microsoft.com/office/drawing/2014/main" id="{D5F760AC-B6C7-446B-9C00-19B3DF3C0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85211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836FA-A398-48F4-B873-3FFB092D1475}" type="datetime1">
              <a:rPr lang="fi-FI" smtClean="0"/>
              <a:t>2.3.2021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763036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4B39B-1EFC-44C1-96F5-BC233CA64230}" type="datetime1">
              <a:rPr lang="fi-FI" smtClean="0"/>
              <a:t>2.3.2021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F5F398E1-4FEA-4C47-8DBB-67002E466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C53C25F3-3EC4-4DE1-A238-4D351EE959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419D7574-E807-47CA-AE37-D5658E326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307896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AA0B9-C69F-4923-A9E9-DB626E08814E}" type="datetime1">
              <a:rPr lang="fi-FI" smtClean="0"/>
              <a:t>2.3.2021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64482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6B319-F63D-4B50-9B4D-07F65B482CC5}" type="datetime1">
              <a:rPr lang="fi-FI" smtClean="0"/>
              <a:t>2.3.2021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D7D77BBA-8B6E-4F47-9695-F42CC253C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5E3742E4-B808-4663-91DE-005687581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5D7AE2B7-5BC9-42F8-BFD1-2BF17D56F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4B00869B-713A-4CB8-B785-5B128E4E81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3098474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8C226-2A9E-4A24-8AC9-09476A78E08A}" type="datetime1">
              <a:rPr lang="fi-FI" smtClean="0"/>
              <a:t>2.3.2021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3A76CEC0-F009-47A4-B0A2-E9BD45A99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ADF49E5B-594D-402D-905D-C898BED78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7676164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lim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5BB15-DBBD-424B-9A30-B5DB270081C9}" type="datetime1">
              <a:rPr lang="fi-FI" smtClean="0"/>
              <a:t>2.3.2021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D34BFFF6-FB31-4AC1-B11B-286B966667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30533" y="5220255"/>
            <a:ext cx="1794792" cy="15335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E258B078-2E19-46E8-9BF3-E48356A5D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302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A6AAA-03B9-4A4A-B303-F38FE7FDF57F}" type="datetime1">
              <a:rPr lang="fi-FI" smtClean="0"/>
              <a:t>2.3.2021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2504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2B06C-49EA-42E5-BD6C-6C2838448293}" type="datetime1">
              <a:rPr lang="fi-FI" smtClean="0"/>
              <a:t>2.3.2021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20" name="Otsikko 1">
            <a:extLst>
              <a:ext uri="{FF2B5EF4-FFF2-40B4-BE49-F238E27FC236}">
                <a16:creationId xmlns:a16="http://schemas.microsoft.com/office/drawing/2014/main" id="{660C4BBA-D728-4B9A-9B19-B3DF60A5B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403B93D0-AEB3-42E5-B352-9DD044D6A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26143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94EFDD80-0915-47C0-A00C-A0E9CB2C9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C884C321-DDE7-4ACB-8672-204BFB2DD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4E0F2629-EBAD-41E9-B007-0ED8EA179B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98420F9-F16D-474D-94BB-A35D3BFF9F14}" type="datetime1">
              <a:rPr lang="fi-FI" smtClean="0"/>
              <a:t>2.3.2021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3693DB33-6718-49C9-8A97-0FAAFEB11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D5B2C172-79D8-4597-A0F0-10B3296F6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979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C738554-EACB-4859-9AF0-1161C6046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60681525-44B3-407E-9179-862CB4BCB3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5E80CEDA-92BD-4162-80F3-B777FA7CDBF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6D519C1-DBA2-4853-BB94-BAA5D8D6F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AF95B21-D280-4C07-A42D-4582F99C4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2C84588-F671-4ED1-A1BD-0CF6A4310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FD6AE44-14B0-449E-9641-29982AF2C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BEFED-9139-4A40-9160-FF51E6B0ACCC}" type="datetime1">
              <a:rPr lang="fi-FI" smtClean="0"/>
              <a:t>2.3.2021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36561D0-A4BD-4B87-9245-0D3AE1797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71E1C21-E92C-4225-9F43-D8C574973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0849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A7EFFDB-A4A4-4A0B-BA9F-296CB1A0A1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BA301CA-F3BE-489F-A1FE-BC10079BA9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E4E6D1C5-2DDC-41A6-8246-84126183D5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9DA1A47-518C-4015-B7F7-7DA7EA40D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86E39C6-FDF9-4704-BFED-6416920FF6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C82EC43-E3A7-4FD2-A7E6-A6A3BC9A8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5B3C74C-28EA-4FE5-912B-886D4AC94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80F3D-6241-4428-8569-C02816C26366}" type="datetime1">
              <a:rPr lang="fi-FI" smtClean="0"/>
              <a:t>2.3.2021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1F300E9-3ABC-4DFC-B507-6A5514D70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BC89C4-BF92-48E0-8CA8-71526C3C0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998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395D96BA-098E-411B-A6B8-A4391236B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762C610-5792-46F9-B22B-1887F16B1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32445B-485D-4A4A-9AA9-76BF4944D5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20B9D-244D-4D6A-834A-AC3BB919009F}" type="datetime1">
              <a:rPr lang="fi-FI" smtClean="0"/>
              <a:t>2.3.2021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DFCF603-EE67-412B-BFF8-8F3A9437D7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EC9C8-A594-43E9-AB8F-27C8913C9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8852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41" r:id="rId6"/>
    <p:sldLayoutId id="2147483755" r:id="rId7"/>
    <p:sldLayoutId id="2147483716" r:id="rId8"/>
    <p:sldLayoutId id="2147483717" r:id="rId9"/>
    <p:sldLayoutId id="2147483751" r:id="rId10"/>
    <p:sldLayoutId id="2147483752" r:id="rId11"/>
    <p:sldLayoutId id="2147483753" r:id="rId12"/>
    <p:sldLayoutId id="2147483833" r:id="rId1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FEECF1B-24CD-4663-A81C-D18681E15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B3DC5C-9508-4984-BF6A-15355A8F6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EBCAFE9-83AD-4069-A1BB-7629C73C23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7B085-5531-40C8-8EBA-F3D9BDD8AD29}" type="datetime1">
              <a:rPr lang="fi-FI" smtClean="0"/>
              <a:t>2.3.2021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02E98D-816C-4A84-8030-C368D32324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E4AC2E0-A08C-45EF-8A11-560F98A6D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E0309-FE3D-45C8-9A15-89B2C10FD86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096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70" r:id="rId2"/>
    <p:sldLayoutId id="2147483771" r:id="rId3"/>
    <p:sldLayoutId id="2147483772" r:id="rId4"/>
    <p:sldLayoutId id="2147483773" r:id="rId5"/>
    <p:sldLayoutId id="2147483774" r:id="rId6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384CAFD-B017-4670-BA09-232718105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BCF2EEC-C2DC-47D4-816E-90B9C407C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BB54C6-25DC-4427-AC8A-A249B80FCB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9A1D71-07B3-4F11-9B65-588EB45CCF88}" type="datetime1">
              <a:rPr lang="fi-FI" smtClean="0"/>
              <a:t>2.3.2021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DA8616-D585-4DFA-8103-6A08A2EBA0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43BF19D-9554-42B0-9576-841D3928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5464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834" r:id="rId9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62B5B5D-D6F9-4F0B-9324-5D4DB3B73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FD98A96-47F6-41DF-BA9C-CCA7AF285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FD4E139-8374-4F55-AECD-591AE2B02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DD638-F26D-42F5-8056-56FB139302D8}" type="datetime1">
              <a:rPr lang="fi-FI" smtClean="0"/>
              <a:t>2.3.2021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A6F78C1-A459-4221-90EC-AF548E893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D3F6112-0C56-405D-8BDB-26E573E0E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8418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56943762-9B90-46FA-97F5-D19A0F80F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2DFC3E5-E0B6-46F1-A638-2E178C2F2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3260F8-DC2D-4B26-832C-8C15B102B5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F4880-4838-4D75-BD90-C0F2CF5B38C8}" type="datetime1">
              <a:rPr lang="fi-FI" smtClean="0"/>
              <a:t>2.3.2021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C044051-3718-46B3-BAFB-53A195157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72CBF57-BFAB-4BE3-A1F7-E85659992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3316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timo.vuori@chamber.fi" TargetMode="Externa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0E37A1-3886-455C-B76C-16A6ACD21D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 b="1" dirty="0"/>
              <a:t>Keskuskauppakamarin</a:t>
            </a:r>
            <a:br>
              <a:rPr lang="fi-FI" b="1" dirty="0"/>
            </a:br>
            <a:r>
              <a:rPr lang="fi-FI" b="1" dirty="0"/>
              <a:t>Vientiyrityskysely</a:t>
            </a:r>
            <a:br>
              <a:rPr lang="fi-FI" b="1" dirty="0"/>
            </a:br>
            <a:r>
              <a:rPr lang="fi-FI" b="1" dirty="0"/>
              <a:t>1 2021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86E1352-30A5-4675-9118-1774630AC7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Yritysten vienti – EU-elpymistoimet ja Brexit</a:t>
            </a:r>
          </a:p>
          <a:p>
            <a:r>
              <a:rPr lang="fi-FI" dirty="0"/>
              <a:t>N= 263</a:t>
            </a:r>
          </a:p>
        </p:txBody>
      </p:sp>
    </p:spTree>
    <p:extLst>
      <p:ext uri="{BB962C8B-B14F-4D97-AF65-F5344CB8AC3E}">
        <p14:creationId xmlns:p14="http://schemas.microsoft.com/office/powerpoint/2010/main" val="1598432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4A8248-A340-4408-BB10-DCB34DFBE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Henkilöstömäärä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58C46E0-5648-4E10-91D5-92C9EC5B3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DAB96-E99F-447F-BE8B-29F17E7621CE}" type="datetime1">
              <a:rPr lang="fi-FI" smtClean="0"/>
              <a:t>2.3.2021</a:t>
            </a:fld>
            <a:endParaRPr lang="fi-FI"/>
          </a:p>
        </p:txBody>
      </p:sp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11883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575976-396B-44C0-A2CD-5E4D282FB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Päämarkkina-alueet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FFBBB42-57AD-49E4-9063-7B5C0E28B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DAB96-E99F-447F-BE8B-29F17E7621CE}" type="datetime1">
              <a:rPr lang="fi-FI" smtClean="0"/>
              <a:t>2.3.2021</a:t>
            </a:fld>
            <a:endParaRPr lang="fi-FI"/>
          </a:p>
        </p:txBody>
      </p:sp>
      <p:graphicFrame>
        <p:nvGraphicFramePr>
          <p:cNvPr id="12" name="Sisällön paikkamerkki 11">
            <a:extLst>
              <a:ext uri="{FF2B5EF4-FFF2-40B4-BE49-F238E27FC236}">
                <a16:creationId xmlns:a16="http://schemas.microsoft.com/office/drawing/2014/main" id="{2F79076B-E0C9-4DDB-A996-0B074960A33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09118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FED6C58D-1FB2-452E-9ACE-66B9AA271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81D5-E7B8-4B62-98D0-36D7F2AC25DB}" type="datetime1">
              <a:rPr lang="fi-FI" smtClean="0"/>
              <a:t>2.3.2021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B02215B-3DBA-4F21-A21D-D35EF7266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12</a:t>
            </a:fld>
            <a:endParaRPr lang="fi-FI"/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03B063FE-4959-49D2-B4FA-E3F14818A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8359" y="2702041"/>
            <a:ext cx="4543425" cy="1203738"/>
          </a:xfrm>
        </p:spPr>
        <p:txBody>
          <a:bodyPr>
            <a:normAutofit fontScale="90000"/>
          </a:bodyPr>
          <a:lstStyle/>
          <a:p>
            <a:r>
              <a:rPr lang="fi-FI" dirty="0"/>
              <a:t>Lisätiedot:</a:t>
            </a:r>
            <a:br>
              <a:rPr lang="fi-FI" dirty="0"/>
            </a:br>
            <a:r>
              <a:rPr lang="fi-FI" dirty="0"/>
              <a:t>Johtaja Timo Vuori</a:t>
            </a:r>
            <a:br>
              <a:rPr lang="fi-FI" dirty="0"/>
            </a:br>
            <a:r>
              <a:rPr lang="fi-FI" dirty="0">
                <a:hlinkClick r:id="rId2"/>
              </a:rPr>
              <a:t>timo.vuori@chamber.fi</a:t>
            </a:r>
            <a:br>
              <a:rPr lang="fi-FI" dirty="0"/>
            </a:br>
            <a:r>
              <a:rPr lang="fi-FI" dirty="0"/>
              <a:t>050 553 5319</a:t>
            </a:r>
          </a:p>
        </p:txBody>
      </p:sp>
    </p:spTree>
    <p:extLst>
      <p:ext uri="{BB962C8B-B14F-4D97-AF65-F5344CB8AC3E}">
        <p14:creationId xmlns:p14="http://schemas.microsoft.com/office/powerpoint/2010/main" val="3501739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962193-7BAF-4332-8F31-9230563CE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b="1" dirty="0"/>
              <a:t>VIENTIYRITYSTEN MARKKINATILANNE	</a:t>
            </a:r>
            <a:r>
              <a:rPr lang="fi-FI" dirty="0"/>
              <a:t>												</a:t>
            </a:r>
            <a:br>
              <a:rPr lang="fi-FI" dirty="0"/>
            </a:b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60A41E6-FD0D-46A9-AAAF-0BC4BD200B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sz="2000" b="1" i="1" dirty="0"/>
              <a:t>Kyselyn toteuttamistapa</a:t>
            </a:r>
            <a:r>
              <a:rPr lang="fi-FI" sz="2000" i="1" dirty="0"/>
              <a:t>: suora sähköinen kysely vientiyritysten yritysjohdolle</a:t>
            </a:r>
          </a:p>
          <a:p>
            <a:r>
              <a:rPr lang="fi-FI" sz="2000" b="1" i="1" dirty="0"/>
              <a:t>Kyselyn ajankohta</a:t>
            </a:r>
            <a:r>
              <a:rPr lang="fi-FI" sz="2000" i="1" dirty="0"/>
              <a:t>: 18.-24.2.2021</a:t>
            </a:r>
          </a:p>
          <a:p>
            <a:r>
              <a:rPr lang="fi-FI" sz="2000" b="1" i="1" dirty="0"/>
              <a:t>Kohderyhmä: </a:t>
            </a:r>
            <a:r>
              <a:rPr lang="fi-FI" sz="2000" i="1" dirty="0"/>
              <a:t>Vientiyritykset mukaan lukien Kauppakamarin Vientiyritysverkosto, jossa 200 Suomen keskeistä vientiyritystä ja työllistäjää eri toimialoilta, eri kokoisia, koko Suomessa ja lisäksi Keskuskauppakamarin, Kansainvälisen kauppakamarin ja Kahdenvälisten Kauppayhdistysten jäseninä toimivia vientiyrityksiä.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E1C874A-3B85-4B01-8272-B37405E68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D71A-A60B-45F9-B564-8B0D00C72441}" type="datetime1">
              <a:rPr lang="fi-FI" smtClean="0"/>
              <a:t>2.3.2021</a:t>
            </a:fld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D66075D-F739-4CE4-8369-C255575F0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3142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3E9C705-E38C-43A8-A5FB-E2FECA9C9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486026"/>
            <a:ext cx="10786902" cy="2162174"/>
          </a:xfrm>
        </p:spPr>
        <p:txBody>
          <a:bodyPr>
            <a:noAutofit/>
          </a:bodyPr>
          <a:lstStyle/>
          <a:p>
            <a:r>
              <a:rPr lang="fi-FI" sz="3600" dirty="0"/>
              <a:t>Markkinoiden tila vientiyritysten silmin</a:t>
            </a:r>
            <a:br>
              <a:rPr lang="fi-FI" sz="4800" dirty="0"/>
            </a:br>
            <a:r>
              <a:rPr lang="fi-FI" sz="4800" dirty="0"/>
              <a:t>- </a:t>
            </a:r>
            <a:r>
              <a:rPr lang="fi-FI" sz="2800" b="1" dirty="0"/>
              <a:t>EU JA EU-MAIDEN ELPYMISTOIMET JA BREXIT-VAIKUTUKSET -</a:t>
            </a:r>
            <a:br>
              <a:rPr lang="fi-FI" sz="2800" b="1" dirty="0"/>
            </a:br>
            <a:br>
              <a:rPr lang="fi-FI" sz="2800" b="1" dirty="0"/>
            </a:br>
            <a:endParaRPr lang="fi-FI" sz="4800" b="1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6EAB914-8725-417A-89D5-7D71BCAFC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DAB96-E99F-447F-BE8B-29F17E7621CE}" type="datetime1">
              <a:rPr lang="fi-FI" smtClean="0"/>
              <a:t>2.3.2021</a:t>
            </a:fld>
            <a:endParaRPr lang="fi-FI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8BA3DD82-6E35-43FB-8964-2A6ECE8477CA}"/>
              </a:ext>
            </a:extLst>
          </p:cNvPr>
          <p:cNvSpPr txBox="1"/>
          <p:nvPr/>
        </p:nvSpPr>
        <p:spPr>
          <a:xfrm>
            <a:off x="831850" y="4154342"/>
            <a:ext cx="82107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Kyselyyn vastanneiden vientiyritysten tilanne per 24.2.2021</a:t>
            </a:r>
          </a:p>
        </p:txBody>
      </p:sp>
    </p:spTree>
    <p:extLst>
      <p:ext uri="{BB962C8B-B14F-4D97-AF65-F5344CB8AC3E}">
        <p14:creationId xmlns:p14="http://schemas.microsoft.com/office/powerpoint/2010/main" val="159219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7A26A7-986A-4CE7-9D49-AA6C9CE3A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400" dirty="0"/>
              <a:t>Elpymistoimet viennin kannalta: Miten uskotte EU:n ja eri EU-maiden kansallisten koronatoimien ja elvytyspakettien vaikuttavan jatkossa yrityksenne vientimahdollisuuksiin?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B4D5FD0-7203-4E2F-BF0A-5757B8CA6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DAB96-E99F-447F-BE8B-29F17E7621CE}" type="datetime1">
              <a:rPr lang="fi-FI" smtClean="0"/>
              <a:t>2.3.2021</a:t>
            </a:fld>
            <a:endParaRPr lang="fi-FI"/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00000000-0008-0000-2E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39867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3B68178-3803-4E5C-8B92-F47DF2DB3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800" dirty="0"/>
              <a:t>Brexit ja vienti: Tällä hetkellä Iso-Britannian kanssa käytävässä kaupassa, tavaroiden tai palveluiden tuonnissa tai viennissä yrityksemme kohtaa: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5E0E515-BBEB-4359-8D50-C5ED8534B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DAB96-E99F-447F-BE8B-29F17E7621CE}" type="datetime1">
              <a:rPr lang="fi-FI" smtClean="0"/>
              <a:t>2.3.2021</a:t>
            </a:fld>
            <a:endParaRPr lang="fi-FI"/>
          </a:p>
        </p:txBody>
      </p:sp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10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76691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D87E02A-6809-4E5D-8061-92FF5C1D0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800" dirty="0"/>
              <a:t>Brexit ja vienti: Nämä ongelmat Iso-Britannian kanssa käytävässä kaupassa koskevat erityisesti seuraavia seikkoja: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C65FC84-AF92-47A8-9690-D12A187DD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DAB96-E99F-447F-BE8B-29F17E7621CE}" type="datetime1">
              <a:rPr lang="fi-FI" smtClean="0"/>
              <a:t>2.3.2021</a:t>
            </a:fld>
            <a:endParaRPr lang="fi-FI"/>
          </a:p>
        </p:txBody>
      </p:sp>
      <p:graphicFrame>
        <p:nvGraphicFramePr>
          <p:cNvPr id="13" name="Sisällön paikkamerkki 12">
            <a:extLst>
              <a:ext uri="{FF2B5EF4-FFF2-40B4-BE49-F238E27FC236}">
                <a16:creationId xmlns:a16="http://schemas.microsoft.com/office/drawing/2014/main" id="{8459E423-160B-4A42-BDD7-04CB4477B43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57693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C7FF4C68-71ED-479C-8379-8A1B0F17B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i-FI" dirty="0"/>
            </a:br>
            <a:br>
              <a:rPr lang="fi-FI" dirty="0"/>
            </a:br>
            <a:r>
              <a:rPr lang="fi-FI" dirty="0"/>
              <a:t>Perustiedot yrityksestä</a:t>
            </a: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C11A2B98-CA70-439D-B037-627A3338EB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Kyselyyn vastanneet yritykset lyhyesti per 24.2.2021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0B2512-76F9-497D-8098-01C07221B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DAB96-E99F-447F-BE8B-29F17E7621CE}" type="datetime1">
              <a:rPr lang="fi-FI" smtClean="0"/>
              <a:t>2.3.2021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3084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F8847F8-7E82-4A85-BD8C-647DF4045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Yrityksen päätoimiala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1580705-C5A1-493A-8DA1-A13D96E58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EF551-22D1-4968-88C7-D26F85DC7C25}" type="datetime1">
              <a:rPr lang="fi-FI" smtClean="0">
                <a:solidFill>
                  <a:schemeClr val="tx1"/>
                </a:solidFill>
                <a:latin typeface="+mj-lt"/>
              </a:rPr>
              <a:t>2.3.2021</a:t>
            </a:fld>
            <a:endParaRPr lang="fi-FI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3C187E64-2CF1-4055-BF44-F2DB49FE99F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66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08566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B6335D1-EB07-46F1-A682-F52C3FF2F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Vuosiliikevaihto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A4DCF98-589B-469C-9746-B1E4B7C2F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BA246-5F21-44A6-B9BB-B84A03218C8A}" type="datetime1">
              <a:rPr lang="fi-FI" smtClean="0"/>
              <a:t>2.3.2021</a:t>
            </a:fld>
            <a:endParaRPr lang="fi-FI"/>
          </a:p>
        </p:txBody>
      </p:sp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57786395"/>
      </p:ext>
    </p:extLst>
  </p:cSld>
  <p:clrMapOvr>
    <a:masterClrMapping/>
  </p:clrMapOvr>
</p:sld>
</file>

<file path=ppt/theme/theme1.xml><?xml version="1.0" encoding="utf-8"?>
<a:theme xmlns:a="http://schemas.openxmlformats.org/drawingml/2006/main" name="Keskuskauppakamarin pohja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E8C04C7D-82C6-4DF8-ACCC-2740FC172D18}"/>
    </a:ext>
  </a:extLst>
</a:theme>
</file>

<file path=ppt/theme/theme2.xml><?xml version="1.0" encoding="utf-8"?>
<a:theme xmlns:a="http://schemas.openxmlformats.org/drawingml/2006/main" name="Beig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2C7B67E7-FB4A-456E-AED3-DE073EBA073C}"/>
    </a:ext>
  </a:extLst>
</a:theme>
</file>

<file path=ppt/theme/theme3.xml><?xml version="1.0" encoding="utf-8"?>
<a:theme xmlns:a="http://schemas.openxmlformats.org/drawingml/2006/main" name="Sininen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481BB80E-32AA-4047-9909-E7BB774FDD69}"/>
    </a:ext>
  </a:extLst>
</a:theme>
</file>

<file path=ppt/theme/theme4.xml><?xml version="1.0" encoding="utf-8"?>
<a:theme xmlns:a="http://schemas.openxmlformats.org/drawingml/2006/main" name="Pinkki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91B115E0-A3E2-4C01-8687-E8613304D6EC}"/>
    </a:ext>
  </a:extLst>
</a:theme>
</file>

<file path=ppt/theme/theme5.xml><?xml version="1.0" encoding="utf-8"?>
<a:theme xmlns:a="http://schemas.openxmlformats.org/drawingml/2006/main" name="Lim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D6198DA5-54A3-4D25-B90A-30C1400261F6}"/>
    </a:ext>
  </a:extLst>
</a:theme>
</file>

<file path=ppt/theme/theme6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251F6173DF1CA740AB4BE5C12B4B66D3" ma:contentTypeVersion="12" ma:contentTypeDescription="Luo uusi asiakirja." ma:contentTypeScope="" ma:versionID="447cfb979009e25726314b3006457bb0">
  <xsd:schema xmlns:xsd="http://www.w3.org/2001/XMLSchema" xmlns:xs="http://www.w3.org/2001/XMLSchema" xmlns:p="http://schemas.microsoft.com/office/2006/metadata/properties" xmlns:ns2="29c900ee-4407-47ec-8d07-5c6835b0d808" xmlns:ns3="17e892d1-d202-4cf4-9210-22d4ce3b54e5" targetNamespace="http://schemas.microsoft.com/office/2006/metadata/properties" ma:root="true" ma:fieldsID="90380f6e6036b4c9450b86ab76dcff89" ns2:_="" ns3:_="">
    <xsd:import namespace="29c900ee-4407-47ec-8d07-5c6835b0d808"/>
    <xsd:import namespace="17e892d1-d202-4cf4-9210-22d4ce3b54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c900ee-4407-47ec-8d07-5c6835b0d8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e892d1-d202-4cf4-9210-22d4ce3b54e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FC2D07F-049E-4BC0-B1EC-B9BD40527E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c900ee-4407-47ec-8d07-5c6835b0d808"/>
    <ds:schemaRef ds:uri="17e892d1-d202-4cf4-9210-22d4ce3b54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9924F73-7DC4-4608-9555-E88CB917A2E4}">
  <ds:schemaRefs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elements/1.1/"/>
    <ds:schemaRef ds:uri="29c900ee-4407-47ec-8d07-5c6835b0d808"/>
    <ds:schemaRef ds:uri="http://schemas.microsoft.com/office/infopath/2007/PartnerControls"/>
    <ds:schemaRef ds:uri="http://purl.org/dc/terms/"/>
    <ds:schemaRef ds:uri="17e892d1-d202-4cf4-9210-22d4ce3b54e5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67AE5C3-5131-4FBC-9D47-DB40B910547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Keskuskauppakamari 2020</Template>
  <TotalTime>439</TotalTime>
  <Words>208</Words>
  <Application>Microsoft Office PowerPoint</Application>
  <PresentationFormat>Laajakuva</PresentationFormat>
  <Paragraphs>36</Paragraphs>
  <Slides>12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12</vt:i4>
      </vt:variant>
    </vt:vector>
  </HeadingPairs>
  <TitlesOfParts>
    <vt:vector size="20" baseType="lpstr">
      <vt:lpstr>Arial</vt:lpstr>
      <vt:lpstr>Calibri</vt:lpstr>
      <vt:lpstr>Century Gothic</vt:lpstr>
      <vt:lpstr>Keskuskauppakamarin pohja</vt:lpstr>
      <vt:lpstr>Beige</vt:lpstr>
      <vt:lpstr>Sininen</vt:lpstr>
      <vt:lpstr>Pinkki</vt:lpstr>
      <vt:lpstr>Lime</vt:lpstr>
      <vt:lpstr>Keskuskauppakamarin Vientiyrityskysely 1 2021</vt:lpstr>
      <vt:lpstr>VIENTIYRITYSTEN MARKKINATILANNE              </vt:lpstr>
      <vt:lpstr>Markkinoiden tila vientiyritysten silmin - EU JA EU-MAIDEN ELPYMISTOIMET JA BREXIT-VAIKUTUKSET -  </vt:lpstr>
      <vt:lpstr>Elpymistoimet viennin kannalta: Miten uskotte EU:n ja eri EU-maiden kansallisten koronatoimien ja elvytyspakettien vaikuttavan jatkossa yrityksenne vientimahdollisuuksiin?</vt:lpstr>
      <vt:lpstr>Brexit ja vienti: Tällä hetkellä Iso-Britannian kanssa käytävässä kaupassa, tavaroiden tai palveluiden tuonnissa tai viennissä yrityksemme kohtaa: </vt:lpstr>
      <vt:lpstr>Brexit ja vienti: Nämä ongelmat Iso-Britannian kanssa käytävässä kaupassa koskevat erityisesti seuraavia seikkoja: </vt:lpstr>
      <vt:lpstr>  Perustiedot yrityksestä</vt:lpstr>
      <vt:lpstr>Yrityksen päätoimiala</vt:lpstr>
      <vt:lpstr>Vuosiliikevaihto</vt:lpstr>
      <vt:lpstr>Henkilöstömäärä</vt:lpstr>
      <vt:lpstr>Päämarkkina-alueet</vt:lpstr>
      <vt:lpstr>Lisätiedot: Johtaja Timo Vuori timo.vuori@chamber.fi 050 553 5319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Vientiyrityskysely</dc:title>
  <dc:creator>Tanja Arvola</dc:creator>
  <cp:keywords>Keskuskauppakamari</cp:keywords>
  <cp:lastModifiedBy>Timo Vuori</cp:lastModifiedBy>
  <cp:revision>7</cp:revision>
  <cp:lastPrinted>2021-02-25T11:59:54Z</cp:lastPrinted>
  <dcterms:created xsi:type="dcterms:W3CDTF">2021-02-24T12:02:59Z</dcterms:created>
  <dcterms:modified xsi:type="dcterms:W3CDTF">2021-03-02T14:25:44Z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0x010100251F6173DF1CA740AB4BE5C12B4B66D3</vt:lpwstr>
  </property>
</Properties>
</file>