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56" r:id="rId2"/>
    <p:sldMasterId id="2147483775" r:id="rId3"/>
    <p:sldMasterId id="2147483795" r:id="rId4"/>
    <p:sldMasterId id="2147483814" r:id="rId5"/>
  </p:sldMasterIdLst>
  <p:notesMasterIdLst>
    <p:notesMasterId r:id="rId14"/>
  </p:notesMasterIdLst>
  <p:handoutMasterIdLst>
    <p:handoutMasterId r:id="rId15"/>
  </p:handoutMasterIdLst>
  <p:sldIdLst>
    <p:sldId id="261" r:id="rId6"/>
    <p:sldId id="262" r:id="rId7"/>
    <p:sldId id="263" r:id="rId8"/>
    <p:sldId id="264" r:id="rId9"/>
    <p:sldId id="268" r:id="rId10"/>
    <p:sldId id="257" r:id="rId11"/>
    <p:sldId id="266" r:id="rId12"/>
    <p:sldId id="267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nnele.visuri\Desktop\TILASTOINTI\HANNELE_VUOSIYHTEENVETO%20KAIKKI%20KAMARIT_VERSIO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i-FI"/>
              <a:t>Asiakirjojen tilitykset Keskuskauppakamarille  1.1. - 30.6.2017</a:t>
            </a:r>
          </a:p>
        </c:rich>
      </c:tx>
      <c:layout>
        <c:manualLayout>
          <c:xMode val="edge"/>
          <c:yMode val="edge"/>
          <c:x val="0.16720002554721217"/>
          <c:y val="1.6559744191268124E-2"/>
        </c:manualLayout>
      </c:layout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52545647729111"/>
          <c:y val="0.17248105048815801"/>
          <c:w val="0.75454105917456915"/>
          <c:h val="0.6964465388285209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[vientiasiakirjat_2020_kesäkuu.xlsx]Taul2!Pivot-taulukko1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TOP 10 MAAT ALKUPERÄTODISTUKSET/KAUPPALASKUT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Taul2!$B$1</c:f>
              <c:strCache>
                <c:ptCount val="1"/>
                <c:pt idx="0">
                  <c:v>Summa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B3-4F50-98D4-B787D306269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1B3-4F50-98D4-B787D3062690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B3-4F50-98D4-B787D3062690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1B3-4F50-98D4-B787D3062690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1B3-4F50-98D4-B787D3062690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1B3-4F50-98D4-B787D3062690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1B3-4F50-98D4-B787D3062690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1B3-4F50-98D4-B787D3062690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1B3-4F50-98D4-B787D3062690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1B3-4F50-98D4-B787D3062690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1B3-4F50-98D4-B787D3062690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1B3-4F50-98D4-B787D30626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Taul2!$A$2:$A$26</c:f>
              <c:multiLvlStrCache>
                <c:ptCount val="22"/>
                <c:lvl>
                  <c:pt idx="0">
                    <c:v>Venäjä</c:v>
                  </c:pt>
                  <c:pt idx="1">
                    <c:v>Turkki</c:v>
                  </c:pt>
                  <c:pt idx="2">
                    <c:v>Kiina</c:v>
                  </c:pt>
                  <c:pt idx="3">
                    <c:v>Saudi-Arabia</c:v>
                  </c:pt>
                  <c:pt idx="4">
                    <c:v>Ukraina</c:v>
                  </c:pt>
                  <c:pt idx="5">
                    <c:v>Arabiemiraatit</c:v>
                  </c:pt>
                  <c:pt idx="6">
                    <c:v>Intia</c:v>
                  </c:pt>
                  <c:pt idx="7">
                    <c:v>Egypti</c:v>
                  </c:pt>
                  <c:pt idx="8">
                    <c:v>Vietnam</c:v>
                  </c:pt>
                  <c:pt idx="9">
                    <c:v>Valko-Venäjä</c:v>
                  </c:pt>
                  <c:pt idx="10">
                    <c:v>Saudi-Arabia</c:v>
                  </c:pt>
                  <c:pt idx="11">
                    <c:v>Egypti</c:v>
                  </c:pt>
                  <c:pt idx="12">
                    <c:v>Arabiemiraatit</c:v>
                  </c:pt>
                  <c:pt idx="13">
                    <c:v>Qatar</c:v>
                  </c:pt>
                  <c:pt idx="14">
                    <c:v>Oman</c:v>
                  </c:pt>
                  <c:pt idx="15">
                    <c:v>Kuwait</c:v>
                  </c:pt>
                  <c:pt idx="16">
                    <c:v>Jordania</c:v>
                  </c:pt>
                  <c:pt idx="17">
                    <c:v>Ukraina</c:v>
                  </c:pt>
                  <c:pt idx="18">
                    <c:v>Nigeria</c:v>
                  </c:pt>
                  <c:pt idx="19">
                    <c:v>Saksa</c:v>
                  </c:pt>
                  <c:pt idx="20">
                    <c:v>Bahrain</c:v>
                  </c:pt>
                  <c:pt idx="21">
                    <c:v>Venäjä</c:v>
                  </c:pt>
                </c:lvl>
                <c:lvl>
                  <c:pt idx="0">
                    <c:v>Alkuperätodistus</c:v>
                  </c:pt>
                  <c:pt idx="10">
                    <c:v>Kauppalasku</c:v>
                  </c:pt>
                </c:lvl>
              </c:multiLvlStrCache>
            </c:multiLvlStrRef>
          </c:cat>
          <c:val>
            <c:numRef>
              <c:f>Taul2!$B$2:$B$26</c:f>
              <c:numCache>
                <c:formatCode>General</c:formatCode>
                <c:ptCount val="22"/>
                <c:pt idx="0">
                  <c:v>950</c:v>
                </c:pt>
                <c:pt idx="1">
                  <c:v>933</c:v>
                </c:pt>
                <c:pt idx="2">
                  <c:v>903</c:v>
                </c:pt>
                <c:pt idx="3">
                  <c:v>453</c:v>
                </c:pt>
                <c:pt idx="4">
                  <c:v>276</c:v>
                </c:pt>
                <c:pt idx="5">
                  <c:v>259</c:v>
                </c:pt>
                <c:pt idx="6">
                  <c:v>228</c:v>
                </c:pt>
                <c:pt idx="7">
                  <c:v>202</c:v>
                </c:pt>
                <c:pt idx="8">
                  <c:v>149</c:v>
                </c:pt>
                <c:pt idx="9">
                  <c:v>112</c:v>
                </c:pt>
                <c:pt idx="10">
                  <c:v>602</c:v>
                </c:pt>
                <c:pt idx="11">
                  <c:v>456</c:v>
                </c:pt>
                <c:pt idx="12">
                  <c:v>91</c:v>
                </c:pt>
                <c:pt idx="13">
                  <c:v>68</c:v>
                </c:pt>
                <c:pt idx="14">
                  <c:v>38</c:v>
                </c:pt>
                <c:pt idx="15">
                  <c:v>35</c:v>
                </c:pt>
                <c:pt idx="16">
                  <c:v>29</c:v>
                </c:pt>
                <c:pt idx="17">
                  <c:v>9</c:v>
                </c:pt>
                <c:pt idx="18">
                  <c:v>9</c:v>
                </c:pt>
                <c:pt idx="19">
                  <c:v>7</c:v>
                </c:pt>
                <c:pt idx="20">
                  <c:v>7</c:v>
                </c:pt>
                <c:pt idx="2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B3-4F50-98D4-B787D3062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372383"/>
        <c:axId val="131553951"/>
      </c:barChart>
      <c:catAx>
        <c:axId val="63372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1553951"/>
        <c:crosses val="autoZero"/>
        <c:auto val="1"/>
        <c:lblAlgn val="ctr"/>
        <c:lblOffset val="100"/>
        <c:noMultiLvlLbl val="0"/>
      </c:catAx>
      <c:valAx>
        <c:axId val="131553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3372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i-FI"/>
              <a:t>Asiakirjojen tilitykset Keskuskauppakamarille</a:t>
            </a:r>
            <a:r>
              <a:rPr lang="fi-FI" baseline="0"/>
              <a:t> </a:t>
            </a:r>
            <a:r>
              <a:rPr lang="fi-FI"/>
              <a:t>1.1. - 31.7.20</a:t>
            </a:r>
          </a:p>
        </c:rich>
      </c:tx>
      <c:layout>
        <c:manualLayout>
          <c:xMode val="edge"/>
          <c:yMode val="edge"/>
          <c:x val="0.13798866605458307"/>
          <c:y val="5.3324948018313729E-2"/>
        </c:manualLayout>
      </c:layout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52546420817365"/>
          <c:y val="0.17051455385703998"/>
          <c:w val="0.75454105917456915"/>
          <c:h val="0.6964465388285209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i-FI"/>
              <a:t>Asiakirjojen tilitykset Keskuskauppakamarille 1.1. - 31.8.20</a:t>
            </a:r>
          </a:p>
        </c:rich>
      </c:tx>
      <c:layout>
        <c:manualLayout>
          <c:xMode val="edge"/>
          <c:yMode val="edge"/>
          <c:x val="0.13798873140857393"/>
          <c:y val="5.3324953356734019E-2"/>
        </c:manualLayout>
      </c:layout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52546420817365"/>
          <c:y val="0.17051455385703998"/>
          <c:w val="0.75454105917456915"/>
          <c:h val="0.6964465388285209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i-FI"/>
              <a:t>Asiakirjojen tilitykset Keskuskauppakamarille  </a:t>
            </a:r>
          </a:p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i-FI"/>
              <a:t>1.1. </a:t>
            </a:r>
            <a:r>
              <a:rPr lang="fi-FI" dirty="0"/>
              <a:t>- 31.1.2018</a:t>
            </a:r>
          </a:p>
        </c:rich>
      </c:tx>
      <c:layout>
        <c:manualLayout>
          <c:xMode val="edge"/>
          <c:yMode val="edge"/>
          <c:x val="0.13665983823163805"/>
          <c:y val="4.7956141045471051E-2"/>
        </c:manualLayout>
      </c:layout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52546420817365"/>
          <c:y val="0.17051455385703998"/>
          <c:w val="0.75454105917456915"/>
          <c:h val="0.6964465388285209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52546420817365"/>
          <c:y val="0.17051455385703998"/>
          <c:w val="0.75454105917456915"/>
          <c:h val="0.6964465388285209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52546420817365"/>
          <c:y val="0.17051455385703998"/>
          <c:w val="0.75454105917456915"/>
          <c:h val="0.6964465388285209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i-FI"/>
              <a:t>Osuus</a:t>
            </a:r>
            <a:r>
              <a:rPr lang="fi-FI" baseline="0"/>
              <a:t> asiakirjatuotoista per kauppakamari</a:t>
            </a:r>
          </a:p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i-FI" baseline="0"/>
              <a:t>kauppakamariryhmä</a:t>
            </a:r>
            <a:endParaRPr lang="fi-FI"/>
          </a:p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i-FI"/>
              <a:t>1.10.-31.10.2019</a:t>
            </a:r>
          </a:p>
        </c:rich>
      </c:tx>
      <c:layout>
        <c:manualLayout>
          <c:xMode val="edge"/>
          <c:yMode val="edge"/>
          <c:x val="0.21728123566131985"/>
          <c:y val="4.39754316974654E-2"/>
        </c:manualLayout>
      </c:layout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52546420817365"/>
          <c:y val="0.17051455385703998"/>
          <c:w val="0.75454105917456915"/>
          <c:h val="0.6964465388285209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i-FI" dirty="0"/>
              <a:t>Osuus</a:t>
            </a:r>
            <a:r>
              <a:rPr lang="fi-FI" baseline="0" dirty="0"/>
              <a:t> asiakirjoista per kauppakamari</a:t>
            </a:r>
          </a:p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i-FI" baseline="0" dirty="0"/>
              <a:t>kauppakamariryhmä</a:t>
            </a:r>
            <a:endParaRPr lang="fi-FI" dirty="0"/>
          </a:p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i-FI" dirty="0"/>
              <a:t>1.6.-30.6.2020</a:t>
            </a:r>
          </a:p>
        </c:rich>
      </c:tx>
      <c:layout>
        <c:manualLayout>
          <c:xMode val="edge"/>
          <c:yMode val="edge"/>
          <c:x val="0.21728123566131985"/>
          <c:y val="5.1214983478003233E-2"/>
        </c:manualLayout>
      </c:layout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52546420817365"/>
          <c:y val="0.17051455385703998"/>
          <c:w val="0.75454105917456915"/>
          <c:h val="0.69644653882852092"/>
        </c:manualLayout>
      </c:layout>
      <c:pie3DChart>
        <c:varyColors val="1"/>
        <c:ser>
          <c:idx val="0"/>
          <c:order val="0"/>
          <c:explosion val="26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E28-4B50-B2C8-AE4431E0857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7E28-4B50-B2C8-AE4431E0857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7E28-4B50-B2C8-AE4431E0857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7E28-4B50-B2C8-AE4431E0857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7E28-4B50-B2C8-AE4431E08575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7E28-4B50-B2C8-AE4431E08575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7E28-4B50-B2C8-AE4431E08575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7E28-4B50-B2C8-AE4431E08575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7E28-4B50-B2C8-AE4431E08575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7E28-4B50-B2C8-AE4431E08575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A-7E28-4B50-B2C8-AE4431E08575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B-7E28-4B50-B2C8-AE4431E08575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C-7E28-4B50-B2C8-AE4431E08575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D-7E28-4B50-B2C8-AE4431E08575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E-7E28-4B50-B2C8-AE4431E08575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F-7E28-4B50-B2C8-AE4431E08575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10-7E28-4B50-B2C8-AE4431E08575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11-7E28-4B50-B2C8-AE4431E08575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12-7E28-4B50-B2C8-AE4431E08575}"/>
              </c:ext>
            </c:extLst>
          </c:dPt>
          <c:dLbls>
            <c:dLbl>
              <c:idx val="0"/>
              <c:layout>
                <c:manualLayout>
                  <c:x val="-3.4314244324347438E-2"/>
                  <c:y val="-1.9988430981359714E-2"/>
                </c:manualLayout>
              </c:layout>
              <c:spPr/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28-4B50-B2C8-AE4431E08575}"/>
                </c:ext>
              </c:extLst>
            </c:dLbl>
            <c:dLbl>
              <c:idx val="1"/>
              <c:layout>
                <c:manualLayout>
                  <c:x val="3.0243062794340116E-3"/>
                  <c:y val="-6.1178544585974728E-2"/>
                </c:manualLayout>
              </c:layout>
              <c:spPr/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28-4B50-B2C8-AE4431E08575}"/>
                </c:ext>
              </c:extLst>
            </c:dLbl>
            <c:dLbl>
              <c:idx val="2"/>
              <c:layout>
                <c:manualLayout>
                  <c:x val="8.1868881055905569E-3"/>
                  <c:y val="1.8741509874959542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/>
                      <a:t>Etelä-Savo
1 %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28-4B50-B2C8-AE4431E08575}"/>
                </c:ext>
              </c:extLst>
            </c:dLbl>
            <c:dLbl>
              <c:idx val="3"/>
              <c:layout>
                <c:manualLayout>
                  <c:x val="-4.0768549137576084E-2"/>
                  <c:y val="0.19392806930510445"/>
                </c:manualLayout>
              </c:layout>
              <c:spPr/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28-4B50-B2C8-AE4431E08575}"/>
                </c:ext>
              </c:extLst>
            </c:dLbl>
            <c:dLbl>
              <c:idx val="4"/>
              <c:layout>
                <c:manualLayout>
                  <c:x val="1.4028064100285351E-2"/>
                  <c:y val="2.6864580051129915E-2"/>
                </c:manualLayout>
              </c:layout>
              <c:spPr/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28-4B50-B2C8-AE4431E08575}"/>
                </c:ext>
              </c:extLst>
            </c:dLbl>
            <c:dLbl>
              <c:idx val="5"/>
              <c:layout>
                <c:manualLayout>
                  <c:x val="5.3208203098011171E-2"/>
                  <c:y val="6.037087881745613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28-4B50-B2C8-AE4431E08575}"/>
                </c:ext>
              </c:extLst>
            </c:dLbl>
            <c:dLbl>
              <c:idx val="6"/>
              <c:layout>
                <c:manualLayout>
                  <c:x val="1.027468851293456E-2"/>
                  <c:y val="8.9883025659506875E-3"/>
                </c:manualLayout>
              </c:layout>
              <c:spPr/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28-4B50-B2C8-AE4431E08575}"/>
                </c:ext>
              </c:extLst>
            </c:dLbl>
            <c:dLbl>
              <c:idx val="7"/>
              <c:layout>
                <c:manualLayout>
                  <c:x val="4.2907679125361899E-2"/>
                  <c:y val="0.1311394926242791"/>
                </c:manualLayout>
              </c:layout>
              <c:spPr/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28-4B50-B2C8-AE4431E08575}"/>
                </c:ext>
              </c:extLst>
            </c:dLbl>
            <c:dLbl>
              <c:idx val="8"/>
              <c:layout>
                <c:manualLayout>
                  <c:x val="-1.7712348286798997E-2"/>
                  <c:y val="1.8818416792681897E-2"/>
                </c:manualLayout>
              </c:layout>
              <c:spPr/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28-4B50-B2C8-AE4431E08575}"/>
                </c:ext>
              </c:extLst>
            </c:dLbl>
            <c:dLbl>
              <c:idx val="9"/>
              <c:layout>
                <c:manualLayout>
                  <c:x val="3.2970032638305342E-2"/>
                  <c:y val="0.10098105902386602"/>
                </c:manualLayout>
              </c:layout>
              <c:spPr/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28-4B50-B2C8-AE4431E08575}"/>
                </c:ext>
              </c:extLst>
            </c:dLbl>
            <c:dLbl>
              <c:idx val="10"/>
              <c:layout>
                <c:manualLayout>
                  <c:x val="-4.2552773724481206E-2"/>
                  <c:y val="-8.7657005997854639E-3"/>
                </c:manualLayout>
              </c:layout>
              <c:spPr/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E28-4B50-B2C8-AE4431E08575}"/>
                </c:ext>
              </c:extLst>
            </c:dLbl>
            <c:dLbl>
              <c:idx val="11"/>
              <c:layout>
                <c:manualLayout>
                  <c:x val="3.498859401361395E-5"/>
                  <c:y val="-2.6633569944117214E-2"/>
                </c:manualLayout>
              </c:layout>
              <c:spPr/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E28-4B50-B2C8-AE4431E08575}"/>
                </c:ext>
              </c:extLst>
            </c:dLbl>
            <c:dLbl>
              <c:idx val="12"/>
              <c:layout>
                <c:manualLayout>
                  <c:x val="1.2022190001864373E-3"/>
                  <c:y val="-7.2911518863983419E-3"/>
                </c:manualLayout>
              </c:layout>
              <c:spPr/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E28-4B50-B2C8-AE4431E08575}"/>
                </c:ext>
              </c:extLst>
            </c:dLbl>
            <c:dLbl>
              <c:idx val="13"/>
              <c:layout>
                <c:manualLayout>
                  <c:x val="-1.7890686774429572E-2"/>
                  <c:y val="-0.13888623338947118"/>
                </c:manualLayout>
              </c:layout>
              <c:spPr/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E28-4B50-B2C8-AE4431E08575}"/>
                </c:ext>
              </c:extLst>
            </c:dLbl>
            <c:dLbl>
              <c:idx val="14"/>
              <c:layout>
                <c:manualLayout>
                  <c:x val="-1.6931061751031786E-2"/>
                  <c:y val="-1.9102687306194636E-2"/>
                </c:manualLayout>
              </c:layout>
              <c:spPr/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E28-4B50-B2C8-AE4431E08575}"/>
                </c:ext>
              </c:extLst>
            </c:dLbl>
            <c:dLbl>
              <c:idx val="15"/>
              <c:layout>
                <c:manualLayout>
                  <c:x val="3.5426025254383299E-2"/>
                  <c:y val="-4.9351938981409348E-2"/>
                </c:manualLayout>
              </c:layout>
              <c:spPr/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E28-4B50-B2C8-AE4431E08575}"/>
                </c:ext>
              </c:extLst>
            </c:dLbl>
            <c:dLbl>
              <c:idx val="16"/>
              <c:layout>
                <c:manualLayout>
                  <c:x val="5.3214255977144291E-2"/>
                  <c:y val="-2.2146510514181861E-2"/>
                </c:manualLayout>
              </c:layout>
              <c:spPr/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E28-4B50-B2C8-AE4431E08575}"/>
                </c:ext>
              </c:extLst>
            </c:dLbl>
            <c:dLbl>
              <c:idx val="17"/>
              <c:layout>
                <c:manualLayout>
                  <c:x val="-9.2096739491457896E-3"/>
                  <c:y val="1.3905436642422655E-3"/>
                </c:manualLayout>
              </c:layout>
              <c:spPr/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E28-4B50-B2C8-AE4431E08575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E28-4B50-B2C8-AE4431E08575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PIIRAKKA!$A$3:$A$21</c:f>
              <c:strCache>
                <c:ptCount val="19"/>
                <c:pt idx="0">
                  <c:v>Etelä-Karjala</c:v>
                </c:pt>
                <c:pt idx="1">
                  <c:v>Etelä-Pohjanmaa</c:v>
                </c:pt>
                <c:pt idx="2">
                  <c:v>Etelä-Savo</c:v>
                </c:pt>
                <c:pt idx="3">
                  <c:v>Helsingin seutu</c:v>
                </c:pt>
                <c:pt idx="4">
                  <c:v>Häme</c:v>
                </c:pt>
                <c:pt idx="5">
                  <c:v>Keski-Suomi</c:v>
                </c:pt>
                <c:pt idx="6">
                  <c:v>Kuopio</c:v>
                </c:pt>
                <c:pt idx="7">
                  <c:v>Kymenlaakso</c:v>
                </c:pt>
                <c:pt idx="8">
                  <c:v>Lappi</c:v>
                </c:pt>
                <c:pt idx="9">
                  <c:v>Länsi-Uusimaa</c:v>
                </c:pt>
                <c:pt idx="10">
                  <c:v>Oulu</c:v>
                </c:pt>
                <c:pt idx="11">
                  <c:v>Pohjanmaa</c:v>
                </c:pt>
                <c:pt idx="12">
                  <c:v>Pohjois-Karjala</c:v>
                </c:pt>
                <c:pt idx="13">
                  <c:v>Rauma</c:v>
                </c:pt>
                <c:pt idx="14">
                  <c:v>Rmäki-Hyvinkää</c:v>
                </c:pt>
                <c:pt idx="15">
                  <c:v>Satakunta</c:v>
                </c:pt>
                <c:pt idx="16">
                  <c:v>Tampere</c:v>
                </c:pt>
                <c:pt idx="17">
                  <c:v>Turku</c:v>
                </c:pt>
                <c:pt idx="18">
                  <c:v>Åland</c:v>
                </c:pt>
              </c:strCache>
            </c:strRef>
          </c:cat>
          <c:val>
            <c:numRef>
              <c:f>PIIRAKKA!$B$3:$B$21</c:f>
              <c:numCache>
                <c:formatCode>General</c:formatCode>
                <c:ptCount val="19"/>
                <c:pt idx="0">
                  <c:v>15134</c:v>
                </c:pt>
                <c:pt idx="1">
                  <c:v>5020</c:v>
                </c:pt>
                <c:pt idx="2">
                  <c:v>770</c:v>
                </c:pt>
                <c:pt idx="3">
                  <c:v>84819</c:v>
                </c:pt>
                <c:pt idx="4">
                  <c:v>13610</c:v>
                </c:pt>
                <c:pt idx="5">
                  <c:v>5342</c:v>
                </c:pt>
                <c:pt idx="6">
                  <c:v>10500</c:v>
                </c:pt>
                <c:pt idx="7">
                  <c:v>17932</c:v>
                </c:pt>
                <c:pt idx="8">
                  <c:v>2616</c:v>
                </c:pt>
                <c:pt idx="9">
                  <c:v>2358</c:v>
                </c:pt>
                <c:pt idx="10">
                  <c:v>6380</c:v>
                </c:pt>
                <c:pt idx="11">
                  <c:v>13932</c:v>
                </c:pt>
                <c:pt idx="12">
                  <c:v>3450</c:v>
                </c:pt>
                <c:pt idx="13">
                  <c:v>3242</c:v>
                </c:pt>
                <c:pt idx="14">
                  <c:v>9078</c:v>
                </c:pt>
                <c:pt idx="15">
                  <c:v>4714</c:v>
                </c:pt>
                <c:pt idx="16">
                  <c:v>22276</c:v>
                </c:pt>
                <c:pt idx="17">
                  <c:v>8953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7E28-4B50-B2C8-AE4431E08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ALKUPERÄTODISTUSTEN</a:t>
            </a:r>
            <a:r>
              <a:rPr lang="fi-FI" baseline="0"/>
              <a:t> LUKUMÄÄRÄ KUUKAUSITTAIN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'Alkuperätodistusten lukumäärä'!$B$1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'Alkuperätodistusten lukumäärä'!$A$2:$A$13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'Alkuperätodistusten lukumäärä'!$B$2:$B$13</c:f>
              <c:numCache>
                <c:formatCode>General</c:formatCode>
                <c:ptCount val="12"/>
                <c:pt idx="0">
                  <c:v>5165</c:v>
                </c:pt>
                <c:pt idx="1">
                  <c:v>5196</c:v>
                </c:pt>
                <c:pt idx="2">
                  <c:v>6214</c:v>
                </c:pt>
                <c:pt idx="3">
                  <c:v>6077</c:v>
                </c:pt>
                <c:pt idx="4">
                  <c:v>6171</c:v>
                </c:pt>
                <c:pt idx="5">
                  <c:v>5986</c:v>
                </c:pt>
                <c:pt idx="6">
                  <c:v>6516</c:v>
                </c:pt>
                <c:pt idx="7">
                  <c:v>6187</c:v>
                </c:pt>
                <c:pt idx="8">
                  <c:v>5892</c:v>
                </c:pt>
                <c:pt idx="9">
                  <c:v>6304</c:v>
                </c:pt>
                <c:pt idx="10">
                  <c:v>6609</c:v>
                </c:pt>
                <c:pt idx="11">
                  <c:v>6058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7D-4402-8706-FAAF164B7033}"/>
            </c:ext>
          </c:extLst>
        </c:ser>
        <c:ser>
          <c:idx val="1"/>
          <c:order val="1"/>
          <c:tx>
            <c:strRef>
              <c:f>'Alkuperätodistusten lukumäärä'!$C$1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'Alkuperätodistusten lukumäärä'!$A$2:$A$13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'Alkuperätodistusten lukumäärä'!$C$2:$C$13</c:f>
              <c:numCache>
                <c:formatCode>General</c:formatCode>
                <c:ptCount val="12"/>
                <c:pt idx="0">
                  <c:v>5152</c:v>
                </c:pt>
                <c:pt idx="1">
                  <c:v>5572</c:v>
                </c:pt>
                <c:pt idx="2">
                  <c:v>6394</c:v>
                </c:pt>
                <c:pt idx="3">
                  <c:v>6711</c:v>
                </c:pt>
                <c:pt idx="4">
                  <c:v>6348</c:v>
                </c:pt>
                <c:pt idx="5">
                  <c:v>6217</c:v>
                </c:pt>
                <c:pt idx="6">
                  <c:v>7102</c:v>
                </c:pt>
                <c:pt idx="7">
                  <c:v>6322</c:v>
                </c:pt>
                <c:pt idx="8">
                  <c:v>6536</c:v>
                </c:pt>
                <c:pt idx="9">
                  <c:v>6553</c:v>
                </c:pt>
                <c:pt idx="10">
                  <c:v>6415</c:v>
                </c:pt>
                <c:pt idx="11">
                  <c:v>6101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7D-4402-8706-FAAF164B7033}"/>
            </c:ext>
          </c:extLst>
        </c:ser>
        <c:ser>
          <c:idx val="2"/>
          <c:order val="2"/>
          <c:tx>
            <c:strRef>
              <c:f>'Alkuperätodistusten lukumäärä'!$D$1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'Alkuperätodistusten lukumäärä'!$A$2:$A$13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'Alkuperätodistusten lukumäärä'!$D$2:$D$13</c:f>
              <c:numCache>
                <c:formatCode>General</c:formatCode>
                <c:ptCount val="12"/>
                <c:pt idx="0">
                  <c:v>6100</c:v>
                </c:pt>
                <c:pt idx="1">
                  <c:v>5743</c:v>
                </c:pt>
                <c:pt idx="2">
                  <c:v>6310</c:v>
                </c:pt>
                <c:pt idx="3">
                  <c:v>5763</c:v>
                </c:pt>
                <c:pt idx="4">
                  <c:v>5153</c:v>
                </c:pt>
                <c:pt idx="5">
                  <c:v>5818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7D-4402-8706-FAAF164B7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1068880"/>
        <c:axId val="551059040"/>
      </c:barChart>
      <c:catAx>
        <c:axId val="55106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51059040"/>
        <c:crosses val="autoZero"/>
        <c:auto val="1"/>
        <c:lblAlgn val="ctr"/>
        <c:lblOffset val="100"/>
        <c:noMultiLvlLbl val="0"/>
      </c:catAx>
      <c:valAx>
        <c:axId val="55105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510688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65B33-1624-4EA1-90F0-5548CCE4D91F}" type="datetimeFigureOut">
              <a:rPr lang="fi-FI" smtClean="0"/>
              <a:t>14.7.2020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A4EDE-2E67-4E29-A719-B79571B32F10}" type="datetimeFigureOut">
              <a:rPr lang="fi-FI" smtClean="0"/>
              <a:t>14.7.2020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A215-9E5C-484B-9EF8-CE7546C59170}" type="datetime1">
              <a:rPr lang="fi-FI" smtClean="0"/>
              <a:t>14.7.2020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96BCC24-BCDD-49AB-8FD9-0FA72EA8ED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F60FA21E-F841-4CEC-B1A5-C4131AF1EC68}"/>
              </a:ext>
            </a:extLst>
          </p:cNvPr>
          <p:cNvSpPr txBox="1"/>
          <p:nvPr userDrawn="1"/>
        </p:nvSpPr>
        <p:spPr>
          <a:xfrm>
            <a:off x="4882231" y="2750733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0A6FEDA2-CEE8-45DB-BCDD-8D9A8210A504}"/>
              </a:ext>
            </a:extLst>
          </p:cNvPr>
          <p:cNvSpPr/>
          <p:nvPr userDrawn="1"/>
        </p:nvSpPr>
        <p:spPr>
          <a:xfrm>
            <a:off x="5482971" y="3489397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0379771-1F8D-4B6A-ADD8-52B18F9E110B}"/>
              </a:ext>
            </a:extLst>
          </p:cNvPr>
          <p:cNvSpPr/>
          <p:nvPr userDrawn="1"/>
        </p:nvSpPr>
        <p:spPr>
          <a:xfrm>
            <a:off x="4469110" y="3120065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08D179C-6CD3-400E-A1F5-BB1532E0C76B}" type="datetime1">
              <a:rPr lang="fi-FI" smtClean="0"/>
              <a:t>14.7.2020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9972191-05C2-4BB6-9C05-D4450A113C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4726" y="1744255"/>
            <a:ext cx="2622548" cy="655637"/>
          </a:xfrm>
          <a:prstGeom prst="rect">
            <a:avLst/>
          </a:prstGeom>
        </p:spPr>
      </p:pic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97ADFAD-DB62-460B-B9ED-5BBF13607061}"/>
              </a:ext>
            </a:extLst>
          </p:cNvPr>
          <p:cNvSpPr txBox="1"/>
          <p:nvPr userDrawn="1"/>
        </p:nvSpPr>
        <p:spPr>
          <a:xfrm>
            <a:off x="961530" y="4761550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C66F7D2-1182-49B4-903B-669E144920FF}"/>
              </a:ext>
            </a:extLst>
          </p:cNvPr>
          <p:cNvSpPr/>
          <p:nvPr userDrawn="1"/>
        </p:nvSpPr>
        <p:spPr>
          <a:xfrm>
            <a:off x="1562269" y="5427532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B3608A50-A537-479B-BA63-D7AC141691AC}"/>
              </a:ext>
            </a:extLst>
          </p:cNvPr>
          <p:cNvSpPr/>
          <p:nvPr userDrawn="1"/>
        </p:nvSpPr>
        <p:spPr>
          <a:xfrm>
            <a:off x="548407" y="5094541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50B3E8B-5257-48E8-9DA2-E88712DC9E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4" y="3811117"/>
            <a:ext cx="2250840" cy="830097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A281D5-E7B8-4B62-98D0-36D7F2AC25DB}" type="datetime1">
              <a:rPr lang="fi-FI" smtClean="0"/>
              <a:t>14.7.2020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BF11A40-E7AB-4C72-87F5-F77751B11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0580" y="5576888"/>
            <a:ext cx="2250840" cy="83009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CBCC-FF59-416C-9A1D-9D52F6500638}" type="datetime1">
              <a:rPr lang="fi-FI" smtClean="0"/>
              <a:t>14.7.2020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0E1D-6349-4E85-AD64-C1FBA3119F4A}" type="datetime1">
              <a:rPr lang="fi-FI" smtClean="0"/>
              <a:t>14.7.2020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5D275B4-948C-4C22-A7A6-5C35815143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08A1-A580-4BDB-9C4A-001F8D3CC6A1}" type="datetime1">
              <a:rPr lang="fi-FI" smtClean="0"/>
              <a:t>14.7.2020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94B0-8C78-4669-883B-BA7FD9446DC1}" type="datetime1">
              <a:rPr lang="fi-FI" smtClean="0"/>
              <a:t>14.7.2020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04C6-BCE6-4EB0-B6E5-BD5BB2719331}" type="datetime1">
              <a:rPr lang="fi-FI" smtClean="0"/>
              <a:t>14.7.2020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CCE3-DFD7-4C20-A669-ACC565B4BCF8}" type="datetime1">
              <a:rPr lang="fi-FI" smtClean="0"/>
              <a:t>14.7.2020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2688-A7F7-4DDE-BD3B-80021B211317}" type="datetime1">
              <a:rPr lang="fi-FI" smtClean="0"/>
              <a:t>14.7.2020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14.7.2020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5111-E333-47EA-A897-6C29E5BA6EBC}" type="datetime1">
              <a:rPr lang="fi-FI" smtClean="0"/>
              <a:t>14.7.2020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E612DC6-63F3-4A76-B641-971F83717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538-99DB-4ACA-ABA2-05BA84E39266}" type="datetime1">
              <a:rPr lang="fi-FI" smtClean="0"/>
              <a:t>14.7.2020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1755-F379-417E-A3DC-D9B01BC04526}" type="datetime1">
              <a:rPr lang="fi-FI" smtClean="0"/>
              <a:t>14.7.2020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54C7-5142-4223-ACE5-D859002DD68B}" type="datetime1">
              <a:rPr lang="fi-FI" smtClean="0"/>
              <a:t>14.7.2020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F60-89D1-435E-A10B-13EC5A38991F}" type="datetime1">
              <a:rPr lang="fi-FI" smtClean="0"/>
              <a:t>14.7.2020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F89A-8BCD-473B-A52C-11F9A0377E47}" type="datetime1">
              <a:rPr lang="fi-FI" smtClean="0"/>
              <a:t>14.7.2020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73F8-CC89-4268-AB65-15E33CFE3B80}" type="datetime1">
              <a:rPr lang="fi-FI" smtClean="0"/>
              <a:t>14.7.2020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D141CBA-7B13-4EF2-8224-C7F13D1C7605}" type="datetime1">
              <a:rPr lang="fi-FI" smtClean="0"/>
              <a:t>14.7.2020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6D04-30AC-4D1D-85ED-E6F73C2D3624}" type="datetime1">
              <a:rPr lang="fi-FI" smtClean="0"/>
              <a:t>14.7.2020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288ED8F-05AF-428B-B312-FE1E286CD8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C470-D4CD-4E29-8E91-1223DA076E22}" type="datetime1">
              <a:rPr lang="fi-FI" smtClean="0"/>
              <a:t>14.7.2020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14.7.2020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5FFF-D35D-43BF-AC2E-3AAA9EA7D92C}" type="datetime1">
              <a:rPr lang="fi-FI" smtClean="0"/>
              <a:t>14.7.2020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3010-EC64-4810-B408-821C910BE80B}" type="datetime1">
              <a:rPr lang="fi-FI" smtClean="0"/>
              <a:t>14.7.2020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E81A-79F1-4FD8-BF22-27CDDA5DF4CE}" type="datetime1">
              <a:rPr lang="fi-FI" smtClean="0"/>
              <a:t>14.7.2020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0A46-EE8A-4F56-8133-4DEEFDD9357D}" type="datetime1">
              <a:rPr lang="fi-FI" smtClean="0"/>
              <a:t>14.7.2020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37FC-D581-4DA5-8018-F7CEECB406FD}" type="datetime1">
              <a:rPr lang="fi-FI" smtClean="0"/>
              <a:t>14.7.2020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A773B2D-290F-4AC0-A3AC-91F8186B54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870E-886F-4242-AF35-8BA432B0CA76}" type="datetime1">
              <a:rPr lang="fi-FI" smtClean="0"/>
              <a:t>14.7.2020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63BF-C4AB-4462-A53B-2C511E40F690}" type="datetime1">
              <a:rPr lang="fi-FI" smtClean="0"/>
              <a:t>14.7.2020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6B35-A16F-482F-8BCD-2095817F0916}" type="datetime1">
              <a:rPr lang="fi-FI" smtClean="0"/>
              <a:t>14.7.2020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E6E1-1610-4677-96F8-B0AAE2158D3B}" type="datetime1">
              <a:rPr lang="fi-FI" smtClean="0"/>
              <a:t>14.7.2020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8FDD-9E40-412F-8D1D-E199F51E79B5}" type="datetime1">
              <a:rPr lang="fi-FI" smtClean="0"/>
              <a:t>14.7.2020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3EA9-CD3C-4111-BC60-55154E1F9FEB}" type="datetime1">
              <a:rPr lang="fi-FI" smtClean="0"/>
              <a:t>14.7.2020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C6BA7-3CF9-4CF6-BF25-D7E2B2394986}" type="datetime1">
              <a:rPr lang="fi-FI" smtClean="0"/>
              <a:t>14.7.2020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2321-DAA3-4C7E-82E0-747AE8DF8DAC}" type="datetime1">
              <a:rPr lang="fi-FI" smtClean="0"/>
              <a:t>14.7.2020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78EF-1E4B-4DCD-B008-EA0DD289CD44}" type="datetime1">
              <a:rPr lang="fi-FI" smtClean="0"/>
              <a:t>14.7.2020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AF23-B36E-4083-8E13-AE392CCEBF31}" type="datetime1">
              <a:rPr lang="fi-FI" smtClean="0"/>
              <a:t>14.7.2020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5D4A0C6-82FB-4F65-AFA6-75884A77AEA4}" type="datetime1">
              <a:rPr lang="fi-FI" smtClean="0"/>
              <a:t>14.7.2020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C7A3-6C02-4878-8B35-4AD0171090A4}" type="datetime1">
              <a:rPr lang="fi-FI" smtClean="0"/>
              <a:t>14.7.2020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BC59-86BD-488E-936A-293CF52C52EB}" type="datetime1">
              <a:rPr lang="fi-FI" smtClean="0"/>
              <a:t>14.7.2020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F96E-EBF1-4200-A641-5D62C5342635}" type="datetime1">
              <a:rPr lang="fi-FI" smtClean="0"/>
              <a:t>14.7.2020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E6F48-46C1-4DCB-93B7-E88DC0EB4D5F}" type="datetime1">
              <a:rPr lang="fi-FI" smtClean="0"/>
              <a:t>14.7.2020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6E5AF-7078-4F48-BB75-09B7A047E573}" type="datetime1">
              <a:rPr lang="fi-FI" smtClean="0"/>
              <a:t>14.7.2020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FFD9C-9637-4EAF-A1AC-927B62DA30FE}" type="datetime1">
              <a:rPr lang="fi-FI" smtClean="0"/>
              <a:t>14.7.2020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09E6E-446E-4C30-8E42-2C76DFD6E44D}" type="datetime1">
              <a:rPr lang="fi-FI" smtClean="0"/>
              <a:t>14.7.2020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9AA52F-9DC9-4131-BB18-2CDDC75687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i-FI" sz="4000" b="1" dirty="0">
                <a:solidFill>
                  <a:schemeClr val="accent1">
                    <a:lumMod val="50000"/>
                  </a:schemeClr>
                </a:solidFill>
              </a:rPr>
              <a:t>KAUPPAKAMARIEN VIENTIYRITYKSILLE MYÖNTÄMÄT ALKUPERÄTODISTUKSET KESÄKUU 2020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08853D5-CF47-4CE0-9D4E-65B61F4324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i-FI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b="1" dirty="0">
                <a:solidFill>
                  <a:schemeClr val="accent1">
                    <a:lumMod val="50000"/>
                  </a:schemeClr>
                </a:solidFill>
              </a:rPr>
              <a:t>KAUPPAKAMARIRYHMÄ - YHTEENVETO 14.7.2020</a:t>
            </a:r>
          </a:p>
          <a:p>
            <a:r>
              <a:rPr lang="fi-FI" b="1" i="1" dirty="0">
                <a:solidFill>
                  <a:schemeClr val="accent1">
                    <a:lumMod val="50000"/>
                  </a:schemeClr>
                </a:solidFill>
              </a:rPr>
              <a:t>© Keskuskauppakamari </a:t>
            </a:r>
          </a:p>
        </p:txBody>
      </p:sp>
    </p:spTree>
    <p:extLst>
      <p:ext uri="{BB962C8B-B14F-4D97-AF65-F5344CB8AC3E}">
        <p14:creationId xmlns:p14="http://schemas.microsoft.com/office/powerpoint/2010/main" val="2701954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F7822A-A7EF-4E78-B0AA-D8564FDC9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>
                <a:solidFill>
                  <a:srgbClr val="0070C0"/>
                </a:solidFill>
              </a:rPr>
              <a:t>Yhteenveto</a:t>
            </a:r>
            <a:br>
              <a:rPr lang="fi-FI" b="1" dirty="0">
                <a:solidFill>
                  <a:srgbClr val="0070C0"/>
                </a:solidFill>
              </a:rPr>
            </a:br>
            <a:r>
              <a:rPr lang="fi-FI" sz="3600" b="1" dirty="0">
                <a:solidFill>
                  <a:srgbClr val="0070C0"/>
                </a:solidFill>
              </a:rPr>
              <a:t>Kauppakamariryhmä 6/ 2020</a:t>
            </a:r>
            <a:endParaRPr lang="fi-FI" b="1" dirty="0">
              <a:solidFill>
                <a:srgbClr val="0070C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EA25CE-CC11-4B0B-BD2C-96DA86D14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633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2000" b="1" u="sng" dirty="0"/>
          </a:p>
          <a:p>
            <a:pPr marL="0" indent="0">
              <a:buNone/>
            </a:pPr>
            <a:endParaRPr lang="fi-FI" sz="2000" b="1" u="sng" dirty="0"/>
          </a:p>
          <a:p>
            <a:pPr marL="0" indent="0">
              <a:buNone/>
            </a:pPr>
            <a:r>
              <a:rPr lang="fi-FI" sz="2000" b="1" u="sng" dirty="0"/>
              <a:t>ALKUPERÄTODISTUSLUKUMÄÄRÄ: 5818 kpl</a:t>
            </a:r>
            <a:br>
              <a:rPr lang="fi-FI" sz="2000" u="sng" dirty="0"/>
            </a:br>
            <a:br>
              <a:rPr lang="fi-FI" sz="2000" dirty="0"/>
            </a:br>
            <a:r>
              <a:rPr lang="fi-FI" sz="2000" dirty="0"/>
              <a:t>Vuoden 2020 kesäkuussa myönnettiin </a:t>
            </a:r>
            <a:r>
              <a:rPr lang="fi-FI" sz="2000" b="1" dirty="0"/>
              <a:t>kuusi prosenttia vähemmän </a:t>
            </a:r>
            <a:r>
              <a:rPr lang="fi-FI" sz="2000" dirty="0"/>
              <a:t>alkuperätodistuksia kuin vastaavana aikana vuonna 2019.</a:t>
            </a:r>
            <a:br>
              <a:rPr lang="fi-FI" sz="2000" dirty="0"/>
            </a:br>
            <a:endParaRPr lang="fi-FI" sz="2000" dirty="0"/>
          </a:p>
          <a:p>
            <a:pPr marL="0" indent="0">
              <a:buNone/>
            </a:pPr>
            <a:r>
              <a:rPr lang="fi-FI" sz="2000" dirty="0"/>
              <a:t>    </a:t>
            </a:r>
            <a:br>
              <a:rPr lang="fi-FI" sz="2000" dirty="0"/>
            </a:br>
            <a:br>
              <a:rPr lang="fi-FI" sz="2000" dirty="0"/>
            </a:b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1EECAEE-7DF4-45F2-B2A7-0A0681F33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6758" y="1825625"/>
            <a:ext cx="5463330" cy="4351338"/>
          </a:xfrm>
        </p:spPr>
        <p:txBody>
          <a:bodyPr>
            <a:normAutofit/>
          </a:bodyPr>
          <a:lstStyle/>
          <a:p>
            <a:endParaRPr lang="fi-FI" sz="2000" b="1" u="sng" dirty="0"/>
          </a:p>
          <a:p>
            <a:endParaRPr lang="fi-FI" sz="2000" b="1" u="sng" dirty="0"/>
          </a:p>
          <a:p>
            <a:pPr marL="0" indent="0">
              <a:buNone/>
            </a:pPr>
            <a:r>
              <a:rPr lang="fi-FI" sz="2000" b="1" u="sng" dirty="0"/>
              <a:t>VIENTIASIAKIRJAT-PALVELU:</a:t>
            </a:r>
            <a:r>
              <a:rPr lang="fi-FI" sz="2000" b="1" dirty="0"/>
              <a:t> </a:t>
            </a:r>
          </a:p>
          <a:p>
            <a:r>
              <a:rPr lang="fi-FI" sz="2000" dirty="0"/>
              <a:t>Alkuperätodistuksista melkein 100 % (5804 kpl) myönnettiin palvelun kautta. Märkäleimallisia näistä 2 % (102 kpl)</a:t>
            </a:r>
          </a:p>
          <a:p>
            <a:r>
              <a:rPr lang="fi-FI" sz="2000" dirty="0"/>
              <a:t>Kauppalaskuista (1386 kpl) märkäleimallisia 9 % (129 kpl).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450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56E82C04-2050-40CF-A42E-D7BB0C49772F}"/>
              </a:ext>
            </a:extLst>
          </p:cNvPr>
          <p:cNvGraphicFramePr>
            <a:graphicFrameLocks/>
          </p:cNvGraphicFramePr>
          <p:nvPr/>
        </p:nvGraphicFramePr>
        <p:xfrm>
          <a:off x="617934" y="200025"/>
          <a:ext cx="10956131" cy="645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32FDE704-141A-4D63-8F35-84BEC735B767}"/>
              </a:ext>
            </a:extLst>
          </p:cNvPr>
          <p:cNvGraphicFramePr>
            <a:graphicFrameLocks/>
          </p:cNvGraphicFramePr>
          <p:nvPr/>
        </p:nvGraphicFramePr>
        <p:xfrm>
          <a:off x="2521869" y="263943"/>
          <a:ext cx="7148261" cy="6330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D7F09A2E-C8D8-472D-BD8A-6ECE97EF2CF9}"/>
              </a:ext>
            </a:extLst>
          </p:cNvPr>
          <p:cNvGraphicFramePr>
            <a:graphicFrameLocks/>
          </p:cNvGraphicFramePr>
          <p:nvPr/>
        </p:nvGraphicFramePr>
        <p:xfrm>
          <a:off x="2521869" y="263441"/>
          <a:ext cx="7148261" cy="6331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4A753917-8F8F-4BAA-92D3-55BBB9D3AB75}"/>
              </a:ext>
            </a:extLst>
          </p:cNvPr>
          <p:cNvGraphicFramePr>
            <a:graphicFrameLocks/>
          </p:cNvGraphicFramePr>
          <p:nvPr/>
        </p:nvGraphicFramePr>
        <p:xfrm>
          <a:off x="2709182" y="139181"/>
          <a:ext cx="6773636" cy="6579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4A753917-8F8F-4BAA-92D3-55BBB9D3AB75}"/>
              </a:ext>
            </a:extLst>
          </p:cNvPr>
          <p:cNvGraphicFramePr>
            <a:graphicFrameLocks/>
          </p:cNvGraphicFramePr>
          <p:nvPr/>
        </p:nvGraphicFramePr>
        <p:xfrm>
          <a:off x="1863969" y="38099"/>
          <a:ext cx="7672305" cy="6781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Kaavio 9">
            <a:extLst>
              <a:ext uri="{FF2B5EF4-FFF2-40B4-BE49-F238E27FC236}">
                <a16:creationId xmlns:a16="http://schemas.microsoft.com/office/drawing/2014/main" id="{4A753917-8F8F-4BAA-92D3-55BBB9D3AB75}"/>
              </a:ext>
            </a:extLst>
          </p:cNvPr>
          <p:cNvGraphicFramePr>
            <a:graphicFrameLocks/>
          </p:cNvGraphicFramePr>
          <p:nvPr/>
        </p:nvGraphicFramePr>
        <p:xfrm>
          <a:off x="2709182" y="-79504"/>
          <a:ext cx="6773636" cy="7017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Kaavio 11">
            <a:extLst>
              <a:ext uri="{FF2B5EF4-FFF2-40B4-BE49-F238E27FC236}">
                <a16:creationId xmlns:a16="http://schemas.microsoft.com/office/drawing/2014/main" id="{4A753917-8F8F-4BAA-92D3-55BBB9D3AB75}"/>
              </a:ext>
            </a:extLst>
          </p:cNvPr>
          <p:cNvGraphicFramePr>
            <a:graphicFrameLocks/>
          </p:cNvGraphicFramePr>
          <p:nvPr/>
        </p:nvGraphicFramePr>
        <p:xfrm>
          <a:off x="2861582" y="72896"/>
          <a:ext cx="6773636" cy="7017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Kaavio 10">
            <a:extLst>
              <a:ext uri="{FF2B5EF4-FFF2-40B4-BE49-F238E27FC236}">
                <a16:creationId xmlns:a16="http://schemas.microsoft.com/office/drawing/2014/main" id="{4A753917-8F8F-4BAA-92D3-55BBB9D3AB75}"/>
              </a:ext>
            </a:extLst>
          </p:cNvPr>
          <p:cNvGraphicFramePr>
            <a:graphicFrameLocks/>
          </p:cNvGraphicFramePr>
          <p:nvPr/>
        </p:nvGraphicFramePr>
        <p:xfrm>
          <a:off x="3013982" y="225296"/>
          <a:ext cx="6773636" cy="7017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9709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634320BA-7EE4-41EF-8378-7DB71677438A}"/>
              </a:ext>
            </a:extLst>
          </p:cNvPr>
          <p:cNvGraphicFramePr>
            <a:graphicFrameLocks/>
          </p:cNvGraphicFramePr>
          <p:nvPr/>
        </p:nvGraphicFramePr>
        <p:xfrm>
          <a:off x="1048872" y="510988"/>
          <a:ext cx="10434916" cy="5871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5614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87BAE598-4F95-41E0-9762-E44EA7DFE7D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3059" y="322729"/>
          <a:ext cx="10860741" cy="5854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0131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E3BB4BE6-EAD0-42A2-90B6-F91AAA3637EC}"/>
              </a:ext>
            </a:extLst>
          </p:cNvPr>
          <p:cNvGraphicFramePr>
            <a:graphicFrameLocks noGrp="1"/>
          </p:cNvGraphicFramePr>
          <p:nvPr/>
        </p:nvGraphicFramePr>
        <p:xfrm>
          <a:off x="107576" y="159391"/>
          <a:ext cx="5481368" cy="60283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4658">
                  <a:extLst>
                    <a:ext uri="{9D8B030D-6E8A-4147-A177-3AD203B41FA5}">
                      <a16:colId xmlns:a16="http://schemas.microsoft.com/office/drawing/2014/main" val="1821722761"/>
                    </a:ext>
                  </a:extLst>
                </a:gridCol>
                <a:gridCol w="1816710">
                  <a:extLst>
                    <a:ext uri="{9D8B030D-6E8A-4147-A177-3AD203B41FA5}">
                      <a16:colId xmlns:a16="http://schemas.microsoft.com/office/drawing/2014/main" val="860155649"/>
                    </a:ext>
                  </a:extLst>
                </a:gridCol>
              </a:tblGrid>
              <a:tr h="80515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dirty="0">
                          <a:effectLst/>
                        </a:rPr>
                        <a:t>KAUPPAKAMARI</a:t>
                      </a:r>
                    </a:p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KESÄKUU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dirty="0">
                          <a:effectLst/>
                        </a:rPr>
                        <a:t>CO määrän </a:t>
                      </a:r>
                    </a:p>
                    <a:p>
                      <a:pPr algn="ctr" fontAlgn="b"/>
                      <a:r>
                        <a:rPr lang="fi-FI" sz="1600" b="1" u="none" strike="noStrike" dirty="0">
                          <a:effectLst/>
                        </a:rPr>
                        <a:t>% muutos 2019/2020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0884435"/>
                  </a:ext>
                </a:extLst>
              </a:tr>
              <a:tr h="29018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Etelä-Pohjanmaa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9610779"/>
                  </a:ext>
                </a:extLst>
              </a:tr>
              <a:tr h="29018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Satakunta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167051"/>
                  </a:ext>
                </a:extLst>
              </a:tr>
              <a:tr h="29018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Turku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968437"/>
                  </a:ext>
                </a:extLst>
              </a:tr>
              <a:tr h="29018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Etelä-Karjala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3710464"/>
                  </a:ext>
                </a:extLst>
              </a:tr>
              <a:tr h="29018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Rauma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0637362"/>
                  </a:ext>
                </a:extLst>
              </a:tr>
              <a:tr h="29018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Tampere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2923205"/>
                  </a:ext>
                </a:extLst>
              </a:tr>
              <a:tr h="29018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Kuopio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2096786"/>
                  </a:ext>
                </a:extLst>
              </a:tr>
              <a:tr h="29018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Helsinki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8214344"/>
                  </a:ext>
                </a:extLst>
              </a:tr>
              <a:tr h="29018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Kymenlaakso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349528"/>
                  </a:ext>
                </a:extLst>
              </a:tr>
              <a:tr h="29018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Riihimäki-Hyvinkää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8369797"/>
                  </a:ext>
                </a:extLst>
              </a:tr>
              <a:tr h="29018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Keski-Suomi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1385040"/>
                  </a:ext>
                </a:extLst>
              </a:tr>
              <a:tr h="29018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Pohjois-Karjala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8589603"/>
                  </a:ext>
                </a:extLst>
              </a:tr>
              <a:tr h="29018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Pohjanmaa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6166101"/>
                  </a:ext>
                </a:extLst>
              </a:tr>
              <a:tr h="29018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Häme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0890354"/>
                  </a:ext>
                </a:extLst>
              </a:tr>
              <a:tr h="29018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Lappi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594016"/>
                  </a:ext>
                </a:extLst>
              </a:tr>
              <a:tr h="29018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Oulu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7289436"/>
                  </a:ext>
                </a:extLst>
              </a:tr>
              <a:tr h="29018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Länsi-Uusimaa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0100787"/>
                  </a:ext>
                </a:extLst>
              </a:tr>
              <a:tr h="29018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Etelä-Savo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2730028"/>
                  </a:ext>
                </a:extLst>
              </a:tr>
            </a:tbl>
          </a:graphicData>
        </a:graphic>
      </p:graphicFrame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2A20C700-FEAB-4B7B-A3EE-09C77AC1D217}"/>
              </a:ext>
            </a:extLst>
          </p:cNvPr>
          <p:cNvSpPr/>
          <p:nvPr/>
        </p:nvSpPr>
        <p:spPr>
          <a:xfrm>
            <a:off x="6095998" y="1040235"/>
            <a:ext cx="5606643" cy="43035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HUOM!</a:t>
            </a:r>
          </a:p>
          <a:p>
            <a:pPr algn="ctr"/>
            <a:endParaRPr lang="fi-FI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1"/>
                </a:solidFill>
              </a:rPr>
              <a:t>Alkuperätodistusmäärät ovat suuntaa-antavia viennin kannalta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i-FI" sz="14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1"/>
                </a:solidFill>
              </a:rPr>
              <a:t>Vientiyritykset hakevat asiakirjoja yleensä</a:t>
            </a: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 siitä kauppakamarista, missä niillä on pääkonttori tai merkittävä tuotantoyksikkö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i-FI" sz="14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1"/>
                </a:solidFill>
              </a:rPr>
              <a:t>Jotkut vientiyritykset ovat keskittäneet asiakirjapalvelut yhteen kauppakamariin, joten määrät eivät jakaudu automaattisesti tuotanto/vientipaikan mukaan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i-FI" sz="14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1"/>
                </a:solidFill>
              </a:rPr>
              <a:t>Pienemmillä talousalueilla muutaman yksittäisen vientiyrityksen tilanne voi merkittävästi vaikuttaa kauppakamarin myöntämiin asiakirjamääriin</a:t>
            </a:r>
          </a:p>
        </p:txBody>
      </p:sp>
    </p:spTree>
    <p:extLst>
      <p:ext uri="{BB962C8B-B14F-4D97-AF65-F5344CB8AC3E}">
        <p14:creationId xmlns:p14="http://schemas.microsoft.com/office/powerpoint/2010/main" val="1339095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3ACBAF-3D04-4F8B-BC51-BA6AF9619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Lisätiedot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DDBEBF-C789-4682-95F6-06B99CFEA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Timo Vuori, johtaja, Keskuskauppakamari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p. 050 553 5319</a:t>
            </a:r>
          </a:p>
          <a:p>
            <a:pPr marL="0" indent="0">
              <a:buNone/>
            </a:pPr>
            <a:r>
              <a:rPr lang="fi-FI" dirty="0" err="1"/>
              <a:t>Email</a:t>
            </a:r>
            <a:r>
              <a:rPr lang="fi-FI" dirty="0"/>
              <a:t>. timo.vuori@chamber.fi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D0E576-DF7C-4C8D-92C7-05B24ADD8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14.7.2020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AE4CDD7-E5D9-45E9-8E07-E90000A8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0507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1C3BC-36ED-4834-8F5D-ECD691D99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938945-CDC1-4DAF-8C64-357724D16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372072-78EC-4D62-8E2E-A125571FB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14.7.2020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096360-A61F-4FCA-97F9-DF8213712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FB83B5-CD1E-442A-B8F8-09450ACBD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6274508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E8C04C7D-82C6-4DF8-ACCC-2740FC172D18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2C7B67E7-FB4A-456E-AED3-DE073EBA073C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481BB80E-32AA-4047-9909-E7BB774FDD69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91B115E0-A3E2-4C01-8687-E8613304D6EC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D6198DA5-54A3-4D25-B90A-30C1400261F6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Keskuskauppakamari 2020</Template>
  <TotalTime>6</TotalTime>
  <Words>271</Words>
  <Application>Microsoft Office PowerPoint</Application>
  <PresentationFormat>Laajakuva</PresentationFormat>
  <Paragraphs>104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8</vt:i4>
      </vt:variant>
    </vt:vector>
  </HeadingPairs>
  <TitlesOfParts>
    <vt:vector size="16" baseType="lpstr">
      <vt:lpstr>Arial</vt:lpstr>
      <vt:lpstr>Calibri</vt:lpstr>
      <vt:lpstr>Century Gothic</vt:lpstr>
      <vt:lpstr>Keskuskauppakamarin pohja</vt:lpstr>
      <vt:lpstr>Beige</vt:lpstr>
      <vt:lpstr>Sininen</vt:lpstr>
      <vt:lpstr>Pinkki</vt:lpstr>
      <vt:lpstr>Lime</vt:lpstr>
      <vt:lpstr>KAUPPAKAMARIEN VIENTIYRITYKSILLE MYÖNTÄMÄT ALKUPERÄTODISTUKSET KESÄKUU 2020</vt:lpstr>
      <vt:lpstr>Yhteenveto Kauppakamariryhmä 6/ 2020</vt:lpstr>
      <vt:lpstr>PowerPoint-esitys</vt:lpstr>
      <vt:lpstr>PowerPoint-esitys</vt:lpstr>
      <vt:lpstr>PowerPoint-esitys</vt:lpstr>
      <vt:lpstr>PowerPoint-esitys</vt:lpstr>
      <vt:lpstr>Lisätiedot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KAUPPAKAMARIEN VIENTIYRITYKSILLE MYÖNTÄMÄT ALKUPERÄTODISTUKSET KESÄKUU 2020</dc:title>
  <dc:creator>Timo Vuori</dc:creator>
  <cp:keywords>Keskuskauppakamari</cp:keywords>
  <cp:lastModifiedBy>Timo Vuori</cp:lastModifiedBy>
  <cp:revision>1</cp:revision>
  <dcterms:created xsi:type="dcterms:W3CDTF">2020-07-14T10:05:31Z</dcterms:created>
  <dcterms:modified xsi:type="dcterms:W3CDTF">2020-07-14T10:11:52Z</dcterms:modified>
</cp:coreProperties>
</file>