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  <p:sldMasterId id="2147483756" r:id="rId2"/>
    <p:sldMasterId id="2147483775" r:id="rId3"/>
    <p:sldMasterId id="2147483795" r:id="rId4"/>
    <p:sldMasterId id="2147483814" r:id="rId5"/>
  </p:sldMasterIdLst>
  <p:notesMasterIdLst>
    <p:notesMasterId r:id="rId24"/>
  </p:notesMasterIdLst>
  <p:handoutMasterIdLst>
    <p:handoutMasterId r:id="rId25"/>
  </p:handoutMasterIdLst>
  <p:sldIdLst>
    <p:sldId id="283" r:id="rId6"/>
    <p:sldId id="289" r:id="rId7"/>
    <p:sldId id="296" r:id="rId8"/>
    <p:sldId id="278" r:id="rId9"/>
    <p:sldId id="297" r:id="rId10"/>
    <p:sldId id="279" r:id="rId11"/>
    <p:sldId id="290" r:id="rId12"/>
    <p:sldId id="291" r:id="rId13"/>
    <p:sldId id="292" r:id="rId14"/>
    <p:sldId id="293" r:id="rId15"/>
    <p:sldId id="294" r:id="rId16"/>
    <p:sldId id="295" r:id="rId17"/>
    <p:sldId id="284" r:id="rId18"/>
    <p:sldId id="285" r:id="rId19"/>
    <p:sldId id="286" r:id="rId20"/>
    <p:sldId id="287" r:id="rId21"/>
    <p:sldId id="288" r:id="rId22"/>
    <p:sldId id="298" r:id="rId2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EA7F6F-B715-4AE1-9E3C-30BD221C36C4}" v="5" dt="2020-10-09T10:19:21.7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39" autoAdjust="0"/>
    <p:restoredTop sz="94660"/>
  </p:normalViewPr>
  <p:slideViewPr>
    <p:cSldViewPr snapToGrid="0">
      <p:cViewPr varScale="1">
        <p:scale>
          <a:sx n="62" d="100"/>
          <a:sy n="62" d="100"/>
        </p:scale>
        <p:origin x="856" y="5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iina Pulkkinen" userId="af8b1fda-88e2-4846-a95e-ddf24976b6a2" providerId="ADAL" clId="{DEEA7F6F-B715-4AE1-9E3C-30BD221C36C4}"/>
    <pc:docChg chg="addSld delSld modSld">
      <pc:chgData name="Pauliina Pulkkinen" userId="af8b1fda-88e2-4846-a95e-ddf24976b6a2" providerId="ADAL" clId="{DEEA7F6F-B715-4AE1-9E3C-30BD221C36C4}" dt="2020-10-09T10:20:39.155" v="68" actId="20577"/>
      <pc:docMkLst>
        <pc:docMk/>
      </pc:docMkLst>
      <pc:sldChg chg="del">
        <pc:chgData name="Pauliina Pulkkinen" userId="af8b1fda-88e2-4846-a95e-ddf24976b6a2" providerId="ADAL" clId="{DEEA7F6F-B715-4AE1-9E3C-30BD221C36C4}" dt="2020-10-09T09:57:28.676" v="0" actId="47"/>
        <pc:sldMkLst>
          <pc:docMk/>
          <pc:sldMk cId="1598432189" sldId="265"/>
        </pc:sldMkLst>
      </pc:sldChg>
      <pc:sldChg chg="del">
        <pc:chgData name="Pauliina Pulkkinen" userId="af8b1fda-88e2-4846-a95e-ddf24976b6a2" providerId="ADAL" clId="{DEEA7F6F-B715-4AE1-9E3C-30BD221C36C4}" dt="2020-10-09T09:57:35.215" v="1" actId="47"/>
        <pc:sldMkLst>
          <pc:docMk/>
          <pc:sldMk cId="1775088281" sldId="266"/>
        </pc:sldMkLst>
      </pc:sldChg>
      <pc:sldChg chg="del">
        <pc:chgData name="Pauliina Pulkkinen" userId="af8b1fda-88e2-4846-a95e-ddf24976b6a2" providerId="ADAL" clId="{DEEA7F6F-B715-4AE1-9E3C-30BD221C36C4}" dt="2020-10-09T09:59:22.719" v="7" actId="47"/>
        <pc:sldMkLst>
          <pc:docMk/>
          <pc:sldMk cId="1904679736" sldId="267"/>
        </pc:sldMkLst>
      </pc:sldChg>
      <pc:sldChg chg="del">
        <pc:chgData name="Pauliina Pulkkinen" userId="af8b1fda-88e2-4846-a95e-ddf24976b6a2" providerId="ADAL" clId="{DEEA7F6F-B715-4AE1-9E3C-30BD221C36C4}" dt="2020-10-09T09:59:22.719" v="7" actId="47"/>
        <pc:sldMkLst>
          <pc:docMk/>
          <pc:sldMk cId="2214229252" sldId="268"/>
        </pc:sldMkLst>
      </pc:sldChg>
      <pc:sldChg chg="del">
        <pc:chgData name="Pauliina Pulkkinen" userId="af8b1fda-88e2-4846-a95e-ddf24976b6a2" providerId="ADAL" clId="{DEEA7F6F-B715-4AE1-9E3C-30BD221C36C4}" dt="2020-10-09T09:59:22.719" v="7" actId="47"/>
        <pc:sldMkLst>
          <pc:docMk/>
          <pc:sldMk cId="3218796825" sldId="269"/>
        </pc:sldMkLst>
      </pc:sldChg>
      <pc:sldChg chg="del">
        <pc:chgData name="Pauliina Pulkkinen" userId="af8b1fda-88e2-4846-a95e-ddf24976b6a2" providerId="ADAL" clId="{DEEA7F6F-B715-4AE1-9E3C-30BD221C36C4}" dt="2020-10-09T09:59:22.719" v="7" actId="47"/>
        <pc:sldMkLst>
          <pc:docMk/>
          <pc:sldMk cId="1905748004" sldId="270"/>
        </pc:sldMkLst>
      </pc:sldChg>
      <pc:sldChg chg="del">
        <pc:chgData name="Pauliina Pulkkinen" userId="af8b1fda-88e2-4846-a95e-ddf24976b6a2" providerId="ADAL" clId="{DEEA7F6F-B715-4AE1-9E3C-30BD221C36C4}" dt="2020-10-09T09:59:22.719" v="7" actId="47"/>
        <pc:sldMkLst>
          <pc:docMk/>
          <pc:sldMk cId="676483493" sldId="271"/>
        </pc:sldMkLst>
      </pc:sldChg>
      <pc:sldChg chg="del">
        <pc:chgData name="Pauliina Pulkkinen" userId="af8b1fda-88e2-4846-a95e-ddf24976b6a2" providerId="ADAL" clId="{DEEA7F6F-B715-4AE1-9E3C-30BD221C36C4}" dt="2020-10-09T09:59:22.719" v="7" actId="47"/>
        <pc:sldMkLst>
          <pc:docMk/>
          <pc:sldMk cId="4175644771" sldId="272"/>
        </pc:sldMkLst>
      </pc:sldChg>
      <pc:sldChg chg="del">
        <pc:chgData name="Pauliina Pulkkinen" userId="af8b1fda-88e2-4846-a95e-ddf24976b6a2" providerId="ADAL" clId="{DEEA7F6F-B715-4AE1-9E3C-30BD221C36C4}" dt="2020-10-09T09:59:22.719" v="7" actId="47"/>
        <pc:sldMkLst>
          <pc:docMk/>
          <pc:sldMk cId="3310427679" sldId="273"/>
        </pc:sldMkLst>
      </pc:sldChg>
      <pc:sldChg chg="del">
        <pc:chgData name="Pauliina Pulkkinen" userId="af8b1fda-88e2-4846-a95e-ddf24976b6a2" providerId="ADAL" clId="{DEEA7F6F-B715-4AE1-9E3C-30BD221C36C4}" dt="2020-10-09T09:59:22.719" v="7" actId="47"/>
        <pc:sldMkLst>
          <pc:docMk/>
          <pc:sldMk cId="3562519766" sldId="274"/>
        </pc:sldMkLst>
      </pc:sldChg>
      <pc:sldChg chg="del">
        <pc:chgData name="Pauliina Pulkkinen" userId="af8b1fda-88e2-4846-a95e-ddf24976b6a2" providerId="ADAL" clId="{DEEA7F6F-B715-4AE1-9E3C-30BD221C36C4}" dt="2020-10-09T09:59:22.719" v="7" actId="47"/>
        <pc:sldMkLst>
          <pc:docMk/>
          <pc:sldMk cId="3679916391" sldId="275"/>
        </pc:sldMkLst>
      </pc:sldChg>
      <pc:sldChg chg="del">
        <pc:chgData name="Pauliina Pulkkinen" userId="af8b1fda-88e2-4846-a95e-ddf24976b6a2" providerId="ADAL" clId="{DEEA7F6F-B715-4AE1-9E3C-30BD221C36C4}" dt="2020-10-09T09:59:22.719" v="7" actId="47"/>
        <pc:sldMkLst>
          <pc:docMk/>
          <pc:sldMk cId="1772064071" sldId="276"/>
        </pc:sldMkLst>
      </pc:sldChg>
      <pc:sldChg chg="del">
        <pc:chgData name="Pauliina Pulkkinen" userId="af8b1fda-88e2-4846-a95e-ddf24976b6a2" providerId="ADAL" clId="{DEEA7F6F-B715-4AE1-9E3C-30BD221C36C4}" dt="2020-10-09T09:59:22.719" v="7" actId="47"/>
        <pc:sldMkLst>
          <pc:docMk/>
          <pc:sldMk cId="3846425166" sldId="277"/>
        </pc:sldMkLst>
      </pc:sldChg>
      <pc:sldChg chg="modSp mod">
        <pc:chgData name="Pauliina Pulkkinen" userId="af8b1fda-88e2-4846-a95e-ddf24976b6a2" providerId="ADAL" clId="{DEEA7F6F-B715-4AE1-9E3C-30BD221C36C4}" dt="2020-10-09T10:20:31.980" v="67" actId="20577"/>
        <pc:sldMkLst>
          <pc:docMk/>
          <pc:sldMk cId="635981362" sldId="278"/>
        </pc:sldMkLst>
        <pc:spChg chg="mod">
          <ac:chgData name="Pauliina Pulkkinen" userId="af8b1fda-88e2-4846-a95e-ddf24976b6a2" providerId="ADAL" clId="{DEEA7F6F-B715-4AE1-9E3C-30BD221C36C4}" dt="2020-10-09T10:20:31.980" v="67" actId="20577"/>
          <ac:spMkLst>
            <pc:docMk/>
            <pc:sldMk cId="635981362" sldId="278"/>
            <ac:spMk id="2" creationId="{2D2CAFE5-524E-464C-9F13-F0FAC2FC84D3}"/>
          </ac:spMkLst>
        </pc:spChg>
      </pc:sldChg>
      <pc:sldChg chg="del">
        <pc:chgData name="Pauliina Pulkkinen" userId="af8b1fda-88e2-4846-a95e-ddf24976b6a2" providerId="ADAL" clId="{DEEA7F6F-B715-4AE1-9E3C-30BD221C36C4}" dt="2020-10-09T09:59:22.719" v="7" actId="47"/>
        <pc:sldMkLst>
          <pc:docMk/>
          <pc:sldMk cId="2271402288" sldId="278"/>
        </pc:sldMkLst>
      </pc:sldChg>
      <pc:sldChg chg="del">
        <pc:chgData name="Pauliina Pulkkinen" userId="af8b1fda-88e2-4846-a95e-ddf24976b6a2" providerId="ADAL" clId="{DEEA7F6F-B715-4AE1-9E3C-30BD221C36C4}" dt="2020-10-09T09:59:22.719" v="7" actId="47"/>
        <pc:sldMkLst>
          <pc:docMk/>
          <pc:sldMk cId="635981362" sldId="279"/>
        </pc:sldMkLst>
      </pc:sldChg>
      <pc:sldChg chg="modSp mod">
        <pc:chgData name="Pauliina Pulkkinen" userId="af8b1fda-88e2-4846-a95e-ddf24976b6a2" providerId="ADAL" clId="{DEEA7F6F-B715-4AE1-9E3C-30BD221C36C4}" dt="2020-10-09T10:20:39.155" v="68" actId="20577"/>
        <pc:sldMkLst>
          <pc:docMk/>
          <pc:sldMk cId="4232235635" sldId="279"/>
        </pc:sldMkLst>
        <pc:spChg chg="mod">
          <ac:chgData name="Pauliina Pulkkinen" userId="af8b1fda-88e2-4846-a95e-ddf24976b6a2" providerId="ADAL" clId="{DEEA7F6F-B715-4AE1-9E3C-30BD221C36C4}" dt="2020-10-09T10:20:39.155" v="68" actId="20577"/>
          <ac:spMkLst>
            <pc:docMk/>
            <pc:sldMk cId="4232235635" sldId="279"/>
            <ac:spMk id="2" creationId="{2D2CAFE5-524E-464C-9F13-F0FAC2FC84D3}"/>
          </ac:spMkLst>
        </pc:spChg>
      </pc:sldChg>
      <pc:sldChg chg="del">
        <pc:chgData name="Pauliina Pulkkinen" userId="af8b1fda-88e2-4846-a95e-ddf24976b6a2" providerId="ADAL" clId="{DEEA7F6F-B715-4AE1-9E3C-30BD221C36C4}" dt="2020-10-09T09:59:22.719" v="7" actId="47"/>
        <pc:sldMkLst>
          <pc:docMk/>
          <pc:sldMk cId="4232235635" sldId="280"/>
        </pc:sldMkLst>
      </pc:sldChg>
      <pc:sldChg chg="del">
        <pc:chgData name="Pauliina Pulkkinen" userId="af8b1fda-88e2-4846-a95e-ddf24976b6a2" providerId="ADAL" clId="{DEEA7F6F-B715-4AE1-9E3C-30BD221C36C4}" dt="2020-10-09T09:59:22.719" v="7" actId="47"/>
        <pc:sldMkLst>
          <pc:docMk/>
          <pc:sldMk cId="3049769482" sldId="282"/>
        </pc:sldMkLst>
      </pc:sldChg>
      <pc:sldChg chg="modSp mod">
        <pc:chgData name="Pauliina Pulkkinen" userId="af8b1fda-88e2-4846-a95e-ddf24976b6a2" providerId="ADAL" clId="{DEEA7F6F-B715-4AE1-9E3C-30BD221C36C4}" dt="2020-10-09T09:59:32.277" v="19" actId="20577"/>
        <pc:sldMkLst>
          <pc:docMk/>
          <pc:sldMk cId="2948760543" sldId="283"/>
        </pc:sldMkLst>
        <pc:spChg chg="mod">
          <ac:chgData name="Pauliina Pulkkinen" userId="af8b1fda-88e2-4846-a95e-ddf24976b6a2" providerId="ADAL" clId="{DEEA7F6F-B715-4AE1-9E3C-30BD221C36C4}" dt="2020-10-09T09:59:32.277" v="19" actId="20577"/>
          <ac:spMkLst>
            <pc:docMk/>
            <pc:sldMk cId="2948760543" sldId="283"/>
            <ac:spMk id="2" creationId="{B10E37A1-3886-455C-B76C-16A6ACD21D41}"/>
          </ac:spMkLst>
        </pc:spChg>
        <pc:spChg chg="mod">
          <ac:chgData name="Pauliina Pulkkinen" userId="af8b1fda-88e2-4846-a95e-ddf24976b6a2" providerId="ADAL" clId="{DEEA7F6F-B715-4AE1-9E3C-30BD221C36C4}" dt="2020-10-09T09:57:42.391" v="3" actId="20577"/>
          <ac:spMkLst>
            <pc:docMk/>
            <pc:sldMk cId="2948760543" sldId="283"/>
            <ac:spMk id="3" creationId="{F86E1352-30A5-4675-9118-1774630AC7D2}"/>
          </ac:spMkLst>
        </pc:spChg>
      </pc:sldChg>
      <pc:sldChg chg="del">
        <pc:chgData name="Pauliina Pulkkinen" userId="af8b1fda-88e2-4846-a95e-ddf24976b6a2" providerId="ADAL" clId="{DEEA7F6F-B715-4AE1-9E3C-30BD221C36C4}" dt="2020-10-09T09:58:08.096" v="4" actId="2696"/>
        <pc:sldMkLst>
          <pc:docMk/>
          <pc:sldMk cId="3703065203" sldId="289"/>
        </pc:sldMkLst>
      </pc:sldChg>
      <pc:sldChg chg="del">
        <pc:chgData name="Pauliina Pulkkinen" userId="af8b1fda-88e2-4846-a95e-ddf24976b6a2" providerId="ADAL" clId="{DEEA7F6F-B715-4AE1-9E3C-30BD221C36C4}" dt="2020-10-09T09:58:08.096" v="4" actId="2696"/>
        <pc:sldMkLst>
          <pc:docMk/>
          <pc:sldMk cId="2184066938" sldId="290"/>
        </pc:sldMkLst>
      </pc:sldChg>
      <pc:sldChg chg="del">
        <pc:chgData name="Pauliina Pulkkinen" userId="af8b1fda-88e2-4846-a95e-ddf24976b6a2" providerId="ADAL" clId="{DEEA7F6F-B715-4AE1-9E3C-30BD221C36C4}" dt="2020-10-09T09:58:08.096" v="4" actId="2696"/>
        <pc:sldMkLst>
          <pc:docMk/>
          <pc:sldMk cId="2077510923" sldId="291"/>
        </pc:sldMkLst>
      </pc:sldChg>
      <pc:sldChg chg="del">
        <pc:chgData name="Pauliina Pulkkinen" userId="af8b1fda-88e2-4846-a95e-ddf24976b6a2" providerId="ADAL" clId="{DEEA7F6F-B715-4AE1-9E3C-30BD221C36C4}" dt="2020-10-09T09:58:08.096" v="4" actId="2696"/>
        <pc:sldMkLst>
          <pc:docMk/>
          <pc:sldMk cId="3389923722" sldId="292"/>
        </pc:sldMkLst>
      </pc:sldChg>
      <pc:sldChg chg="del">
        <pc:chgData name="Pauliina Pulkkinen" userId="af8b1fda-88e2-4846-a95e-ddf24976b6a2" providerId="ADAL" clId="{DEEA7F6F-B715-4AE1-9E3C-30BD221C36C4}" dt="2020-10-09T09:58:08.096" v="4" actId="2696"/>
        <pc:sldMkLst>
          <pc:docMk/>
          <pc:sldMk cId="274886053" sldId="293"/>
        </pc:sldMkLst>
      </pc:sldChg>
      <pc:sldChg chg="del">
        <pc:chgData name="Pauliina Pulkkinen" userId="af8b1fda-88e2-4846-a95e-ddf24976b6a2" providerId="ADAL" clId="{DEEA7F6F-B715-4AE1-9E3C-30BD221C36C4}" dt="2020-10-09T09:58:08.096" v="4" actId="2696"/>
        <pc:sldMkLst>
          <pc:docMk/>
          <pc:sldMk cId="3862435086" sldId="294"/>
        </pc:sldMkLst>
      </pc:sldChg>
      <pc:sldChg chg="del">
        <pc:chgData name="Pauliina Pulkkinen" userId="af8b1fda-88e2-4846-a95e-ddf24976b6a2" providerId="ADAL" clId="{DEEA7F6F-B715-4AE1-9E3C-30BD221C36C4}" dt="2020-10-09T09:58:08.096" v="4" actId="2696"/>
        <pc:sldMkLst>
          <pc:docMk/>
          <pc:sldMk cId="584636043" sldId="295"/>
        </pc:sldMkLst>
      </pc:sldChg>
      <pc:sldChg chg="del">
        <pc:chgData name="Pauliina Pulkkinen" userId="af8b1fda-88e2-4846-a95e-ddf24976b6a2" providerId="ADAL" clId="{DEEA7F6F-B715-4AE1-9E3C-30BD221C36C4}" dt="2020-10-09T09:58:08.096" v="4" actId="2696"/>
        <pc:sldMkLst>
          <pc:docMk/>
          <pc:sldMk cId="283619968" sldId="296"/>
        </pc:sldMkLst>
      </pc:sldChg>
      <pc:sldChg chg="add">
        <pc:chgData name="Pauliina Pulkkinen" userId="af8b1fda-88e2-4846-a95e-ddf24976b6a2" providerId="ADAL" clId="{DEEA7F6F-B715-4AE1-9E3C-30BD221C36C4}" dt="2020-10-09T09:58:38.745" v="6"/>
        <pc:sldMkLst>
          <pc:docMk/>
          <pc:sldMk cId="1004068883" sldId="296"/>
        </pc:sldMkLst>
      </pc:sldChg>
      <pc:sldChg chg="del">
        <pc:chgData name="Pauliina Pulkkinen" userId="af8b1fda-88e2-4846-a95e-ddf24976b6a2" providerId="ADAL" clId="{DEEA7F6F-B715-4AE1-9E3C-30BD221C36C4}" dt="2020-10-09T09:58:29.851" v="5" actId="2696"/>
        <pc:sldMkLst>
          <pc:docMk/>
          <pc:sldMk cId="2135567737" sldId="296"/>
        </pc:sldMkLst>
      </pc:sldChg>
      <pc:sldChg chg="add">
        <pc:chgData name="Pauliina Pulkkinen" userId="af8b1fda-88e2-4846-a95e-ddf24976b6a2" providerId="ADAL" clId="{DEEA7F6F-B715-4AE1-9E3C-30BD221C36C4}" dt="2020-10-09T09:58:38.745" v="6"/>
        <pc:sldMkLst>
          <pc:docMk/>
          <pc:sldMk cId="85779687" sldId="297"/>
        </pc:sldMkLst>
      </pc:sldChg>
      <pc:sldChg chg="del">
        <pc:chgData name="Pauliina Pulkkinen" userId="af8b1fda-88e2-4846-a95e-ddf24976b6a2" providerId="ADAL" clId="{DEEA7F6F-B715-4AE1-9E3C-30BD221C36C4}" dt="2020-10-09T09:58:29.851" v="5" actId="2696"/>
        <pc:sldMkLst>
          <pc:docMk/>
          <pc:sldMk cId="155879176" sldId="297"/>
        </pc:sldMkLst>
      </pc:sldChg>
      <pc:sldChg chg="del">
        <pc:chgData name="Pauliina Pulkkinen" userId="af8b1fda-88e2-4846-a95e-ddf24976b6a2" providerId="ADAL" clId="{DEEA7F6F-B715-4AE1-9E3C-30BD221C36C4}" dt="2020-10-09T09:58:08.096" v="4" actId="2696"/>
        <pc:sldMkLst>
          <pc:docMk/>
          <pc:sldMk cId="1015287441" sldId="29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K3vs3\yhteinen\Kauppakamarien%20kyselyt%20ym\Pikakyselyt%20koronavirustilanteesta\Pikakysely%20koronavirustilanteesta%208.10\Pikakysely%20koronavirustilanteesta%208.10.%20yhteens&#228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K3vs3\yhteinen\Kauppakamarien%20kyselyt%20ym\Pikakyselyt%20koronavirustilanteesta\Pikakysely%20koronavirustilanteesta%208.10\Pikakysely%20koronavirustilanteesta%208.10.%20yhteens&#228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K3vs3\yhteinen\Kauppakamarien%20kyselyt%20ym\Pikakyselyt%20koronavirustilanteesta\Pikakysely%20koronavirustilanteesta%208.10\Pikakysely%20koronavirustilanteesta%208.10.%20yhteens&#228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K3vs3\yhteinen\Kauppakamarien%20kyselyt%20ym\Pikakyselyt%20koronavirustilanteesta\Pikakysely%20koronavirustilanteesta%208.10\Pikakysely%20koronavirustilanteesta%208.10.%20yhteens&#228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K3vs3\yhteinen\Kauppakamarien%20kyselyt%20ym\Pikakyselyt%20koronavirustilanteesta\Pikakysely%20koronavirustilanteesta%208.10\Pikakysely%20koronavirustilanteesta%208.10.%20yhteens&#228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K3vs3\yhteinen\Kauppakamarien%20kyselyt%20ym\Pikakyselyt%20koronavirustilanteesta\Pikakysely%20koronavirustilanteesta%208.10\Pikakysely%20koronavirustilanteesta%208.10.%20yhteens&#228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K3vs3\yhteinen\Kauppakamarien%20kyselyt%20ym\Pikakyselyt%20koronavirustilanteesta\Pikakysely%20koronavirustilanteesta%208.10\Pikakysely%20koronavirustilanteesta%208.10.%20yhteens&#228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K3vs3\yhteinen\Kauppakamarien%20kyselyt%20ym\Pikakyselyt%20koronavirustilanteesta\Pikakysely%20koronavirustilanteesta%208.10\Pikakysely%20koronavirustilanteesta%208.10.%20yhteens&#228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K3vs3\yhteinen\Kauppakamarien%20kyselyt%20ym\Pikakyselyt%20koronavirustilanteesta\Pikakysely%20koronavirustilanteesta%208.10\Pikakysely%20koronavirustilanteesta%208.10.%20yhteens&#228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K3vs3\yhteinen\Kauppakamarien%20kyselyt%20ym\Pikakyselyt%20koronavirustilanteesta\Pikakysely%20koronavirustilanteesta%208.10\Pikakysely%20koronavirustilanteesta%208.10.%20yhteens&#228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K3vs3\yhteinen\Kauppakamarien%20kyselyt%20ym\Pikakyselyt%20koronavirustilanteesta\Pikakysely%20koronavirustilanteesta%208.10\Pikakysely%20koronavirustilanteesta%208.10.%20yhteens&#228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K3vs3\yhteinen\Kauppakamarien%20kyselyt%20ym\Pikakyselyt%20koronavirustilanteesta\Pikakysely%20koronavirustilanteesta%208.10\Pikakysely%20koronavirustilanteesta%208.10.%20yhteens&#228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59B-4BE1-A756-AD047429655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59B-4BE1-A756-AD047429655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759B-4BE1-A756-AD047429655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759B-4BE1-A756-AD047429655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759B-4BE1-A756-AD0474296558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lang="en-US" sz="1400" u="none" baseline="0"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'11 Kysymys'!$B$34:$B$38</c:f>
              <c:strCache>
                <c:ptCount val="5"/>
                <c:pt idx="0">
                  <c:v>Erittäin hyvin</c:v>
                </c:pt>
                <c:pt idx="1">
                  <c:v>Melko hyvin</c:v>
                </c:pt>
                <c:pt idx="2">
                  <c:v>En osaa sanoa</c:v>
                </c:pt>
                <c:pt idx="3">
                  <c:v>Melko huonosti</c:v>
                </c:pt>
                <c:pt idx="4">
                  <c:v>Erittäin huonosti</c:v>
                </c:pt>
              </c:strCache>
            </c:strRef>
          </c:cat>
          <c:val>
            <c:numRef>
              <c:f>'11 Kysymys'!$C$34:$C$38</c:f>
              <c:numCache>
                <c:formatCode>0.0%</c:formatCode>
                <c:ptCount val="5"/>
                <c:pt idx="0">
                  <c:v>4.2335268009559578E-2</c:v>
                </c:pt>
                <c:pt idx="1">
                  <c:v>0.5165585524069648</c:v>
                </c:pt>
                <c:pt idx="2">
                  <c:v>9.6620006828269045E-2</c:v>
                </c:pt>
                <c:pt idx="3">
                  <c:v>0.2803004438374872</c:v>
                </c:pt>
                <c:pt idx="4">
                  <c:v>6.418572891771937E-2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59B-4BE1-A756-AD04742965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5525791"/>
        <c:axId val="32852820"/>
      </c:barChart>
      <c:catAx>
        <c:axId val="2552579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lang="en-US" sz="1200" b="0" u="non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32852820"/>
        <c:crosses val="autoZero"/>
        <c:auto val="0"/>
        <c:lblAlgn val="ctr"/>
        <c:lblOffset val="100"/>
        <c:noMultiLvlLbl val="0"/>
      </c:catAx>
      <c:valAx>
        <c:axId val="328528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/>
                </a:pPr>
                <a:r>
                  <a:rPr lang="en-US" sz="1200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25525791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79C-45DD-BCA8-6C72714537F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79C-45DD-BCA8-6C72714537FB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lang="en-US" sz="1400" u="none" baseline="0"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'10 Kysymys'!$B$34:$B$35</c:f>
              <c:strCache>
                <c:ptCount val="2"/>
                <c:pt idx="0">
                  <c:v>Kyllä</c:v>
                </c:pt>
                <c:pt idx="1">
                  <c:v>Ei</c:v>
                </c:pt>
              </c:strCache>
            </c:strRef>
          </c:cat>
          <c:val>
            <c:numRef>
              <c:f>'10 Kysymys'!$C$34:$C$35</c:f>
              <c:numCache>
                <c:formatCode>0.0%</c:formatCode>
                <c:ptCount val="2"/>
                <c:pt idx="0">
                  <c:v>0.2458953799159985</c:v>
                </c:pt>
                <c:pt idx="1">
                  <c:v>0.75410462008400159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79C-45DD-BCA8-6C72714537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4765845"/>
        <c:axId val="5435676"/>
      </c:barChart>
      <c:catAx>
        <c:axId val="2476584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lang="en-US" sz="1200" b="0" u="non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5435676"/>
        <c:crosses val="autoZero"/>
        <c:auto val="0"/>
        <c:lblAlgn val="ctr"/>
        <c:lblOffset val="100"/>
        <c:noMultiLvlLbl val="0"/>
      </c:catAx>
      <c:valAx>
        <c:axId val="5435676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600"/>
                </a:pPr>
                <a:r>
                  <a:rPr lang="en-US" sz="1600" dirty="0" err="1"/>
                  <a:t>Prosentti</a:t>
                </a:r>
                <a:endParaRPr lang="en-US" sz="1600" dirty="0"/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24765845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43A-47A8-8540-65C7AEFE421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43A-47A8-8540-65C7AEFE421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343A-47A8-8540-65C7AEFE421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343A-47A8-8540-65C7AEFE421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343A-47A8-8540-65C7AEFE421B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343A-47A8-8540-65C7AEFE421B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343A-47A8-8540-65C7AEFE421B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343A-47A8-8540-65C7AEFE421B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343A-47A8-8540-65C7AEFE421B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343A-47A8-8540-65C7AEFE421B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343A-47A8-8540-65C7AEFE421B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343A-47A8-8540-65C7AEFE421B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8-343A-47A8-8540-65C7AEFE421B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A-343A-47A8-8540-65C7AEFE421B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C-343A-47A8-8540-65C7AEFE421B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E-343A-47A8-8540-65C7AEFE421B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0-343A-47A8-8540-65C7AEFE421B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2-343A-47A8-8540-65C7AEFE421B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4-343A-47A8-8540-65C7AEFE421B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lang="en-US" sz="1400" u="none" baseline="0"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'1 Kysymys'!$B$36:$B$54</c:f>
              <c:strCache>
                <c:ptCount val="19"/>
                <c:pt idx="0">
                  <c:v>Ålands handelskammare</c:v>
                </c:pt>
                <c:pt idx="1">
                  <c:v>Länsi-Uudenmaan kauppakamari</c:v>
                </c:pt>
                <c:pt idx="2">
                  <c:v>Rauman kauppakamari</c:v>
                </c:pt>
                <c:pt idx="3">
                  <c:v>Riihimäen-Hyvinkään kauppakamari</c:v>
                </c:pt>
                <c:pt idx="4">
                  <c:v>Etelä-Savon kauppakamari</c:v>
                </c:pt>
                <c:pt idx="5">
                  <c:v>Etelä-Karjalan kauppakamari</c:v>
                </c:pt>
                <c:pt idx="6">
                  <c:v>Kymenlaakson kauppakamari</c:v>
                </c:pt>
                <c:pt idx="7">
                  <c:v>Keski-Suomen kauppakamari</c:v>
                </c:pt>
                <c:pt idx="8">
                  <c:v>Pohjois-Karjalan kauppakamari</c:v>
                </c:pt>
                <c:pt idx="9">
                  <c:v>Etelä-Pohjanmaan kauppakamari</c:v>
                </c:pt>
                <c:pt idx="10">
                  <c:v>Lapin kauppakamari</c:v>
                </c:pt>
                <c:pt idx="11">
                  <c:v>Satakunnan kauppakamari</c:v>
                </c:pt>
                <c:pt idx="12">
                  <c:v>Kuopion alueen kauppakamari</c:v>
                </c:pt>
                <c:pt idx="13">
                  <c:v>Hämeen kauppakamari</c:v>
                </c:pt>
                <c:pt idx="14">
                  <c:v>Oulun kauppakamari</c:v>
                </c:pt>
                <c:pt idx="15">
                  <c:v>Pohjanmaan kauppakamari</c:v>
                </c:pt>
                <c:pt idx="16">
                  <c:v>Turun kauppakamari</c:v>
                </c:pt>
                <c:pt idx="17">
                  <c:v>Tampereen kauppakamari</c:v>
                </c:pt>
                <c:pt idx="18">
                  <c:v>Helsingin seudun kauppakamari</c:v>
                </c:pt>
              </c:strCache>
            </c:strRef>
          </c:cat>
          <c:val>
            <c:numRef>
              <c:f>'1 Kysymys'!$C$36:$C$54</c:f>
              <c:numCache>
                <c:formatCode>0.0%</c:formatCode>
                <c:ptCount val="19"/>
                <c:pt idx="0">
                  <c:v>6.8282690337999319E-4</c:v>
                </c:pt>
                <c:pt idx="1">
                  <c:v>1.1949470809149881E-2</c:v>
                </c:pt>
                <c:pt idx="2">
                  <c:v>1.6046432229429843E-2</c:v>
                </c:pt>
                <c:pt idx="3">
                  <c:v>1.8094912939569819E-2</c:v>
                </c:pt>
                <c:pt idx="4">
                  <c:v>2.1509047456469785E-2</c:v>
                </c:pt>
                <c:pt idx="5">
                  <c:v>2.4581768521679755E-2</c:v>
                </c:pt>
                <c:pt idx="6">
                  <c:v>2.7654489586889725E-2</c:v>
                </c:pt>
                <c:pt idx="7">
                  <c:v>2.8337316490269718E-2</c:v>
                </c:pt>
                <c:pt idx="8">
                  <c:v>2.9020143393649712E-2</c:v>
                </c:pt>
                <c:pt idx="9">
                  <c:v>3.0385797200409698E-2</c:v>
                </c:pt>
                <c:pt idx="10">
                  <c:v>3.2775691362239678E-2</c:v>
                </c:pt>
                <c:pt idx="11">
                  <c:v>3.6872652782519631E-2</c:v>
                </c:pt>
                <c:pt idx="12">
                  <c:v>3.9603960396039604E-2</c:v>
                </c:pt>
                <c:pt idx="13">
                  <c:v>4.6090815978149541E-2</c:v>
                </c:pt>
                <c:pt idx="14">
                  <c:v>6.6234209627859336E-2</c:v>
                </c:pt>
                <c:pt idx="15">
                  <c:v>6.7599863434619323E-2</c:v>
                </c:pt>
                <c:pt idx="16">
                  <c:v>9.6961420279959035E-2</c:v>
                </c:pt>
                <c:pt idx="17">
                  <c:v>0.10754523728234892</c:v>
                </c:pt>
                <c:pt idx="18">
                  <c:v>0.29805394332536705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343A-47A8-8540-65C7AEFE42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9532743"/>
        <c:axId val="40884719"/>
      </c:barChart>
      <c:catAx>
        <c:axId val="19532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lang="en-US" sz="1200" b="0" u="non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40884719"/>
        <c:crosses val="autoZero"/>
        <c:auto val="0"/>
        <c:lblAlgn val="ctr"/>
        <c:lblOffset val="100"/>
        <c:noMultiLvlLbl val="0"/>
      </c:catAx>
      <c:valAx>
        <c:axId val="40884719"/>
        <c:scaling>
          <c:orientation val="minMax"/>
          <c:max val="0.35000000000000003"/>
          <c:min val="0"/>
        </c:scaling>
        <c:delete val="0"/>
        <c:axPos val="b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200"/>
                </a:pPr>
                <a:r>
                  <a:rPr lang="en-US" sz="1200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19532743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1C6-4CA2-B1A0-CB7AA44640A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1C6-4CA2-B1A0-CB7AA44640A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41C6-4CA2-B1A0-CB7AA44640A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41C6-4CA2-B1A0-CB7AA44640A4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41C6-4CA2-B1A0-CB7AA44640A4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41C6-4CA2-B1A0-CB7AA44640A4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41C6-4CA2-B1A0-CB7AA44640A4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41C6-4CA2-B1A0-CB7AA44640A4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41C6-4CA2-B1A0-CB7AA44640A4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41C6-4CA2-B1A0-CB7AA44640A4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41C6-4CA2-B1A0-CB7AA44640A4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41C6-4CA2-B1A0-CB7AA44640A4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8-41C6-4CA2-B1A0-CB7AA44640A4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A-41C6-4CA2-B1A0-CB7AA44640A4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C-41C6-4CA2-B1A0-CB7AA44640A4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E-41C6-4CA2-B1A0-CB7AA44640A4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0-41C6-4CA2-B1A0-CB7AA44640A4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2-41C6-4CA2-B1A0-CB7AA44640A4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4-41C6-4CA2-B1A0-CB7AA44640A4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6-41C6-4CA2-B1A0-CB7AA44640A4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7-41C6-4CA2-B1A0-CB7AA44640A4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lang="en-US" sz="1400" u="none" baseline="0"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'2 Kysymys'!$B$34:$B$54</c:f>
              <c:strCache>
                <c:ptCount val="21"/>
                <c:pt idx="0">
                  <c:v>Kotitalouksien toiminta työnantajina</c:v>
                </c:pt>
                <c:pt idx="1">
                  <c:v>Kansainvälisten organisaatioiden ja toimielinten toiminta</c:v>
                </c:pt>
                <c:pt idx="2">
                  <c:v>Kaivostoiminta ja louhinta</c:v>
                </c:pt>
                <c:pt idx="3">
                  <c:v>Maatalous, metsätalous ja kalatalous</c:v>
                </c:pt>
                <c:pt idx="4">
                  <c:v>Julkinen hallinto ja maanpuolustus</c:v>
                </c:pt>
                <c:pt idx="5">
                  <c:v>Vesihuolto, viemäri- ja jätevesihuolto, jätehuolto</c:v>
                </c:pt>
                <c:pt idx="6">
                  <c:v>Sähkö-, kaasu- ja lämpöhuolto, jäähdytys</c:v>
                </c:pt>
                <c:pt idx="7">
                  <c:v>Koulutus</c:v>
                </c:pt>
                <c:pt idx="8">
                  <c:v>Taiteet, viihde ja virkistys</c:v>
                </c:pt>
                <c:pt idx="9">
                  <c:v>Rahoitus- ja vakuutustoiminta</c:v>
                </c:pt>
                <c:pt idx="10">
                  <c:v>Terveys- ja sosiaalipalvelut</c:v>
                </c:pt>
                <c:pt idx="11">
                  <c:v>Ammatillinen, tieteellinen ja tekninen toiminta</c:v>
                </c:pt>
                <c:pt idx="12">
                  <c:v>Kiinteistöalan toiminta</c:v>
                </c:pt>
                <c:pt idx="13">
                  <c:v>Kuljetus ja varastointi</c:v>
                </c:pt>
                <c:pt idx="14">
                  <c:v>Hallinto- ja tukipalvelutoiminta</c:v>
                </c:pt>
                <c:pt idx="15">
                  <c:v>Majoitus- ja ravitsemistoiminta</c:v>
                </c:pt>
                <c:pt idx="16">
                  <c:v>Informaatio ja viestintä</c:v>
                </c:pt>
                <c:pt idx="17">
                  <c:v>Rakentaminen </c:v>
                </c:pt>
                <c:pt idx="18">
                  <c:v>Tukku- ja vähittäiskauppa</c:v>
                </c:pt>
                <c:pt idx="19">
                  <c:v>Muu palvelutoiminta</c:v>
                </c:pt>
                <c:pt idx="20">
                  <c:v>Teollisuus</c:v>
                </c:pt>
              </c:strCache>
            </c:strRef>
          </c:cat>
          <c:val>
            <c:numRef>
              <c:f>'2 Kysymys'!$C$34:$C$54</c:f>
              <c:numCache>
                <c:formatCode>0.0%</c:formatCode>
                <c:ptCount val="21"/>
                <c:pt idx="0">
                  <c:v>3.414134516899966E-4</c:v>
                </c:pt>
                <c:pt idx="1">
                  <c:v>2.0484807101399799E-3</c:v>
                </c:pt>
                <c:pt idx="2">
                  <c:v>3.0727210652099694E-3</c:v>
                </c:pt>
                <c:pt idx="3">
                  <c:v>6.1454421304199388E-3</c:v>
                </c:pt>
                <c:pt idx="4">
                  <c:v>7.5110959371799254E-3</c:v>
                </c:pt>
                <c:pt idx="5">
                  <c:v>8.5353362922499145E-3</c:v>
                </c:pt>
                <c:pt idx="6">
                  <c:v>1.5022191874359851E-2</c:v>
                </c:pt>
                <c:pt idx="7">
                  <c:v>2.0484807101399796E-2</c:v>
                </c:pt>
                <c:pt idx="8">
                  <c:v>2.2533287811539775E-2</c:v>
                </c:pt>
                <c:pt idx="9">
                  <c:v>2.3557528166609765E-2</c:v>
                </c:pt>
                <c:pt idx="10">
                  <c:v>2.9020143393649712E-2</c:v>
                </c:pt>
                <c:pt idx="11">
                  <c:v>3.6189825879139638E-2</c:v>
                </c:pt>
                <c:pt idx="12">
                  <c:v>3.6872652782519631E-2</c:v>
                </c:pt>
                <c:pt idx="13">
                  <c:v>4.5066575623079551E-2</c:v>
                </c:pt>
                <c:pt idx="14">
                  <c:v>5.2577671560259477E-2</c:v>
                </c:pt>
                <c:pt idx="15">
                  <c:v>5.530897917377945E-2</c:v>
                </c:pt>
                <c:pt idx="16">
                  <c:v>6.7258449982929333E-2</c:v>
                </c:pt>
                <c:pt idx="17">
                  <c:v>8.6036189825879142E-2</c:v>
                </c:pt>
                <c:pt idx="18">
                  <c:v>0.12359166951177877</c:v>
                </c:pt>
                <c:pt idx="19">
                  <c:v>0.15227039945373846</c:v>
                </c:pt>
                <c:pt idx="20">
                  <c:v>0.20655513827244795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41C6-4CA2-B1A0-CB7AA44640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5378481"/>
        <c:axId val="55621158"/>
      </c:barChart>
      <c:catAx>
        <c:axId val="2537848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lang="en-US" sz="1200" b="0" u="non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55621158"/>
        <c:crosses val="autoZero"/>
        <c:auto val="0"/>
        <c:lblAlgn val="ctr"/>
        <c:lblOffset val="100"/>
        <c:noMultiLvlLbl val="0"/>
      </c:catAx>
      <c:valAx>
        <c:axId val="55621158"/>
        <c:scaling>
          <c:orientation val="minMax"/>
          <c:max val="0.30000000000000004"/>
          <c:min val="0"/>
        </c:scaling>
        <c:delete val="0"/>
        <c:axPos val="b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200"/>
                </a:pPr>
                <a:r>
                  <a:rPr lang="en-US" sz="1200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25378481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F16-46E1-987F-CB95EF6CE2F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F16-46E1-987F-CB95EF6CE2F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F16-46E1-987F-CB95EF6CE2F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CF16-46E1-987F-CB95EF6CE2F4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CF16-46E1-987F-CB95EF6CE2F4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lang="en-US" sz="1400" u="none" baseline="0"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'3 Kysymys'!$B$34:$B$38</c:f>
              <c:strCache>
                <c:ptCount val="5"/>
                <c:pt idx="0">
                  <c:v>Yksinyrittäjä</c:v>
                </c:pt>
                <c:pt idx="1">
                  <c:v>2-9</c:v>
                </c:pt>
                <c:pt idx="2">
                  <c:v>10-49</c:v>
                </c:pt>
                <c:pt idx="3">
                  <c:v>50-249</c:v>
                </c:pt>
                <c:pt idx="4">
                  <c:v>250 tai yli</c:v>
                </c:pt>
              </c:strCache>
            </c:strRef>
          </c:cat>
          <c:val>
            <c:numRef>
              <c:f>'3 Kysymys'!$C$34:$C$38</c:f>
              <c:numCache>
                <c:formatCode>0.0%</c:formatCode>
                <c:ptCount val="5"/>
                <c:pt idx="0">
                  <c:v>7.9207920792079209E-2</c:v>
                </c:pt>
                <c:pt idx="1">
                  <c:v>0.35268009559576646</c:v>
                </c:pt>
                <c:pt idx="2">
                  <c:v>0.3513144417890065</c:v>
                </c:pt>
                <c:pt idx="3">
                  <c:v>0.14817343803345853</c:v>
                </c:pt>
                <c:pt idx="4">
                  <c:v>6.862410378968932E-2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F16-46E1-987F-CB95EF6CE2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1861549"/>
        <c:axId val="60867561"/>
      </c:barChart>
      <c:catAx>
        <c:axId val="3186154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lang="en-US" sz="1200" b="0" u="non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60867561"/>
        <c:crosses val="autoZero"/>
        <c:auto val="0"/>
        <c:lblAlgn val="ctr"/>
        <c:lblOffset val="100"/>
        <c:noMultiLvlLbl val="0"/>
      </c:catAx>
      <c:valAx>
        <c:axId val="60867561"/>
        <c:scaling>
          <c:orientation val="minMax"/>
          <c:max val="0.4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/>
                </a:pPr>
                <a:r>
                  <a:rPr lang="en-US" sz="1200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31861549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22A-41D8-AAF2-21E8651A1D0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22A-41D8-AAF2-21E8651A1D0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F22A-41D8-AAF2-21E8651A1D0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F22A-41D8-AAF2-21E8651A1D07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lang="en-US" sz="1200" u="none" baseline="0"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'4 Kysymys'!$B$34:$B$37</c:f>
              <c:strCache>
                <c:ptCount val="4"/>
                <c:pt idx="0">
                  <c:v>alle 2 miljoonaa euroa </c:v>
                </c:pt>
                <c:pt idx="1">
                  <c:v>2-10 miljoonaa euroa</c:v>
                </c:pt>
                <c:pt idx="2">
                  <c:v>11-49 miljoonaa euroa</c:v>
                </c:pt>
                <c:pt idx="3">
                  <c:v>50 miljoonaa euroa tai enemmän</c:v>
                </c:pt>
              </c:strCache>
            </c:strRef>
          </c:cat>
          <c:val>
            <c:numRef>
              <c:f>'4 Kysymys'!$C$34:$C$37</c:f>
              <c:numCache>
                <c:formatCode>0.0%</c:formatCode>
                <c:ptCount val="4"/>
                <c:pt idx="0">
                  <c:v>0.48310003414134517</c:v>
                </c:pt>
                <c:pt idx="1">
                  <c:v>0.29088426083987712</c:v>
                </c:pt>
                <c:pt idx="2">
                  <c:v>0.13793103448275862</c:v>
                </c:pt>
                <c:pt idx="3">
                  <c:v>8.8084670536019122E-2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22A-41D8-AAF2-21E8651A1D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15993"/>
        <c:axId val="58105245"/>
      </c:barChart>
      <c:catAx>
        <c:axId val="41599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lang="en-US" sz="1200" b="0" u="non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58105245"/>
        <c:crosses val="autoZero"/>
        <c:auto val="0"/>
        <c:lblAlgn val="ctr"/>
        <c:lblOffset val="100"/>
        <c:noMultiLvlLbl val="0"/>
      </c:catAx>
      <c:valAx>
        <c:axId val="58105245"/>
        <c:scaling>
          <c:orientation val="minMax"/>
          <c:max val="0.55000000000000004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/>
                </a:pPr>
                <a:r>
                  <a:rPr lang="en-US" sz="1200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415993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'11 Kysymys'!$C$33</c:f>
              <c:strCache>
                <c:ptCount val="1"/>
                <c:pt idx="0">
                  <c:v>4.5.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'11 Kysymys'!$B$34:$B$38</c:f>
              <c:strCache>
                <c:ptCount val="5"/>
                <c:pt idx="0">
                  <c:v>Erittäin hyvin</c:v>
                </c:pt>
                <c:pt idx="1">
                  <c:v>Melko hyvin</c:v>
                </c:pt>
                <c:pt idx="2">
                  <c:v>En osaa sanoa</c:v>
                </c:pt>
                <c:pt idx="3">
                  <c:v>Melko huonosti</c:v>
                </c:pt>
                <c:pt idx="4">
                  <c:v>Erittäin huonosti</c:v>
                </c:pt>
              </c:strCache>
            </c:strRef>
          </c:cat>
          <c:val>
            <c:numRef>
              <c:f>'11 Kysymys'!$C$34:$C$38</c:f>
              <c:numCache>
                <c:formatCode>0.0%</c:formatCode>
                <c:ptCount val="5"/>
                <c:pt idx="0">
                  <c:v>0.12766814337495</c:v>
                </c:pt>
                <c:pt idx="1">
                  <c:v>0.65203383004430104</c:v>
                </c:pt>
                <c:pt idx="2">
                  <c:v>8.9810712847362098E-2</c:v>
                </c:pt>
                <c:pt idx="3">
                  <c:v>0.108739428111156</c:v>
                </c:pt>
                <c:pt idx="4">
                  <c:v>2.1747885622231199E-2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D2-4CE2-86A3-8B71CCC40A40}"/>
            </c:ext>
          </c:extLst>
        </c:ser>
        <c:ser>
          <c:idx val="1"/>
          <c:order val="1"/>
          <c:tx>
            <c:strRef>
              <c:f>'11 Kysymys'!$D$33</c:f>
              <c:strCache>
                <c:ptCount val="1"/>
                <c:pt idx="0">
                  <c:v>8.10.</c:v>
                </c:pt>
              </c:strCache>
            </c:strRef>
          </c:tx>
          <c:spPr>
            <a:solidFill>
              <a:srgbClr val="F2B7B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'11 Kysymys'!$B$34:$B$38</c:f>
              <c:strCache>
                <c:ptCount val="5"/>
                <c:pt idx="0">
                  <c:v>Erittäin hyvin</c:v>
                </c:pt>
                <c:pt idx="1">
                  <c:v>Melko hyvin</c:v>
                </c:pt>
                <c:pt idx="2">
                  <c:v>En osaa sanoa</c:v>
                </c:pt>
                <c:pt idx="3">
                  <c:v>Melko huonosti</c:v>
                </c:pt>
                <c:pt idx="4">
                  <c:v>Erittäin huonosti</c:v>
                </c:pt>
              </c:strCache>
            </c:strRef>
          </c:cat>
          <c:val>
            <c:numRef>
              <c:f>'11 Kysymys'!$D$34:$D$38</c:f>
              <c:numCache>
                <c:formatCode>0.0%</c:formatCode>
                <c:ptCount val="5"/>
                <c:pt idx="0">
                  <c:v>4.2335268009559578E-2</c:v>
                </c:pt>
                <c:pt idx="1">
                  <c:v>0.5165585524069648</c:v>
                </c:pt>
                <c:pt idx="2">
                  <c:v>9.6620006828269045E-2</c:v>
                </c:pt>
                <c:pt idx="3">
                  <c:v>0.2803004438374872</c:v>
                </c:pt>
                <c:pt idx="4">
                  <c:v>6.418572891771937E-2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D2-4CE2-86A3-8B71CCC40A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23516319"/>
        <c:axId val="1860616735"/>
      </c:barChart>
      <c:catAx>
        <c:axId val="19235163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860616735"/>
        <c:crosses val="autoZero"/>
        <c:auto val="1"/>
        <c:lblAlgn val="ctr"/>
        <c:lblOffset val="100"/>
        <c:noMultiLvlLbl val="0"/>
      </c:catAx>
      <c:valAx>
        <c:axId val="18606167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9235163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653-46E7-B05C-8D4008277B7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653-46E7-B05C-8D4008277B7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4653-46E7-B05C-8D4008277B7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4653-46E7-B05C-8D4008277B79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4653-46E7-B05C-8D4008277B79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lang="en-US" sz="1400" u="none" baseline="0"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'12 Kysymys'!$B$34:$B$38</c:f>
              <c:strCache>
                <c:ptCount val="5"/>
                <c:pt idx="0">
                  <c:v>Erittäin hyvin</c:v>
                </c:pt>
                <c:pt idx="1">
                  <c:v>Melko hyvin</c:v>
                </c:pt>
                <c:pt idx="2">
                  <c:v>En osaa sanoa</c:v>
                </c:pt>
                <c:pt idx="3">
                  <c:v>Melko huonosti</c:v>
                </c:pt>
                <c:pt idx="4">
                  <c:v>Erittäin huonosti</c:v>
                </c:pt>
              </c:strCache>
            </c:strRef>
          </c:cat>
          <c:val>
            <c:numRef>
              <c:f>'12 Kysymys'!$C$34:$C$38</c:f>
              <c:numCache>
                <c:formatCode>0.0%</c:formatCode>
                <c:ptCount val="5"/>
                <c:pt idx="0">
                  <c:v>1.3997951519289861E-2</c:v>
                </c:pt>
                <c:pt idx="1">
                  <c:v>0.20792079207920794</c:v>
                </c:pt>
                <c:pt idx="2">
                  <c:v>0.11198361215431889</c:v>
                </c:pt>
                <c:pt idx="3">
                  <c:v>0.45373847729600542</c:v>
                </c:pt>
                <c:pt idx="4">
                  <c:v>0.21235916695117787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653-46E7-B05C-8D4008277B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3696042"/>
        <c:axId val="18969199"/>
      </c:barChart>
      <c:catAx>
        <c:axId val="2369604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lang="en-US" sz="1200" b="0" u="non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18969199"/>
        <c:crosses val="autoZero"/>
        <c:auto val="0"/>
        <c:lblAlgn val="ctr"/>
        <c:lblOffset val="100"/>
        <c:noMultiLvlLbl val="0"/>
      </c:catAx>
      <c:valAx>
        <c:axId val="18969199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/>
                </a:pPr>
                <a:r>
                  <a:rPr lang="en-US" sz="1200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23696042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'12 Kysymys'!$C$33</c:f>
              <c:strCache>
                <c:ptCount val="1"/>
                <c:pt idx="0">
                  <c:v>4.5.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'12 Kysymys'!$B$34:$B$38</c:f>
              <c:strCache>
                <c:ptCount val="5"/>
                <c:pt idx="0">
                  <c:v>Erittäin hyvin</c:v>
                </c:pt>
                <c:pt idx="1">
                  <c:v>Melko hyvin</c:v>
                </c:pt>
                <c:pt idx="2">
                  <c:v>En osaa sanoa</c:v>
                </c:pt>
                <c:pt idx="3">
                  <c:v>Melko huonosti</c:v>
                </c:pt>
                <c:pt idx="4">
                  <c:v>Erittäin huonosti</c:v>
                </c:pt>
              </c:strCache>
            </c:strRef>
          </c:cat>
          <c:val>
            <c:numRef>
              <c:f>'12 Kysymys'!$C$34:$C$38</c:f>
              <c:numCache>
                <c:formatCode>0.0%</c:formatCode>
                <c:ptCount val="5"/>
                <c:pt idx="0">
                  <c:v>1.49013290374547E-2</c:v>
                </c:pt>
                <c:pt idx="1">
                  <c:v>0.25936367297623802</c:v>
                </c:pt>
                <c:pt idx="2">
                  <c:v>0.17237213048731401</c:v>
                </c:pt>
                <c:pt idx="3">
                  <c:v>0.42891663310511502</c:v>
                </c:pt>
                <c:pt idx="4">
                  <c:v>0.124446234393878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12-4B4C-9085-839C68522523}"/>
            </c:ext>
          </c:extLst>
        </c:ser>
        <c:ser>
          <c:idx val="1"/>
          <c:order val="1"/>
          <c:tx>
            <c:strRef>
              <c:f>'12 Kysymys'!$D$33</c:f>
              <c:strCache>
                <c:ptCount val="1"/>
                <c:pt idx="0">
                  <c:v>8.10.</c:v>
                </c:pt>
              </c:strCache>
            </c:strRef>
          </c:tx>
          <c:spPr>
            <a:solidFill>
              <a:srgbClr val="F2B7B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'12 Kysymys'!$B$34:$B$38</c:f>
              <c:strCache>
                <c:ptCount val="5"/>
                <c:pt idx="0">
                  <c:v>Erittäin hyvin</c:v>
                </c:pt>
                <c:pt idx="1">
                  <c:v>Melko hyvin</c:v>
                </c:pt>
                <c:pt idx="2">
                  <c:v>En osaa sanoa</c:v>
                </c:pt>
                <c:pt idx="3">
                  <c:v>Melko huonosti</c:v>
                </c:pt>
                <c:pt idx="4">
                  <c:v>Erittäin huonosti</c:v>
                </c:pt>
              </c:strCache>
            </c:strRef>
          </c:cat>
          <c:val>
            <c:numRef>
              <c:f>'12 Kysymys'!$D$34:$D$38</c:f>
              <c:numCache>
                <c:formatCode>0.0%</c:formatCode>
                <c:ptCount val="5"/>
                <c:pt idx="0">
                  <c:v>1.3997951519289861E-2</c:v>
                </c:pt>
                <c:pt idx="1">
                  <c:v>0.20792079207920794</c:v>
                </c:pt>
                <c:pt idx="2">
                  <c:v>0.11198361215431889</c:v>
                </c:pt>
                <c:pt idx="3">
                  <c:v>0.45373847729600542</c:v>
                </c:pt>
                <c:pt idx="4">
                  <c:v>0.21235916695117787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12-4B4C-9085-839C685225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29918943"/>
        <c:axId val="1873886191"/>
      </c:barChart>
      <c:catAx>
        <c:axId val="1929918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873886191"/>
        <c:crosses val="autoZero"/>
        <c:auto val="1"/>
        <c:lblAlgn val="ctr"/>
        <c:lblOffset val="100"/>
        <c:noMultiLvlLbl val="0"/>
      </c:catAx>
      <c:valAx>
        <c:axId val="18738861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9299189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2E1-47DE-8279-238D2491B77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2E1-47DE-8279-238D2491B772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lang="en-US" sz="1400" u="none" baseline="0"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'5 Kysymys'!$B$34:$B$35</c:f>
              <c:strCache>
                <c:ptCount val="2"/>
                <c:pt idx="0">
                  <c:v>Kyllä</c:v>
                </c:pt>
                <c:pt idx="1">
                  <c:v>Ei</c:v>
                </c:pt>
              </c:strCache>
            </c:strRef>
          </c:cat>
          <c:val>
            <c:numRef>
              <c:f>'5 Kysymys'!$C$34:$C$35</c:f>
              <c:numCache>
                <c:formatCode>0.0%</c:formatCode>
                <c:ptCount val="2"/>
                <c:pt idx="0">
                  <c:v>0.89416182997610094</c:v>
                </c:pt>
                <c:pt idx="1">
                  <c:v>0.10583817002389893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2E1-47DE-8279-238D2491B7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1374213"/>
        <c:axId val="38498329"/>
      </c:barChart>
      <c:catAx>
        <c:axId val="4137421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lang="en-US" sz="1200" b="0" u="non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38498329"/>
        <c:crosses val="autoZero"/>
        <c:auto val="0"/>
        <c:lblAlgn val="ctr"/>
        <c:lblOffset val="100"/>
        <c:noMultiLvlLbl val="0"/>
      </c:catAx>
      <c:valAx>
        <c:axId val="38498329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/>
                </a:pPr>
                <a:r>
                  <a:rPr lang="en-US" sz="1200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41374213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C28-4120-88E8-7D8ACAB839E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C28-4120-88E8-7D8ACAB839E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3C28-4120-88E8-7D8ACAB839E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3C28-4120-88E8-7D8ACAB839E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3C28-4120-88E8-7D8ACAB839E0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lang="en-US" sz="1400" u="none" baseline="0"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'6 Kysymys'!$B$34:$B$38</c:f>
              <c:strCache>
                <c:ptCount val="5"/>
                <c:pt idx="0">
                  <c:v>Liikevaihto on pysynyt ennallaan tai kasvanut</c:v>
                </c:pt>
                <c:pt idx="1">
                  <c:v>Vähentänyt 1–25 % </c:v>
                </c:pt>
                <c:pt idx="2">
                  <c:v>Vähentänyt 25–50 % </c:v>
                </c:pt>
                <c:pt idx="3">
                  <c:v>Vähentänyt 50–75 % </c:v>
                </c:pt>
                <c:pt idx="4">
                  <c:v>Vähentänyt 75–100 % </c:v>
                </c:pt>
              </c:strCache>
            </c:strRef>
          </c:cat>
          <c:val>
            <c:numRef>
              <c:f>'6 Kysymys'!$C$34:$C$38</c:f>
              <c:numCache>
                <c:formatCode>0.0%</c:formatCode>
                <c:ptCount val="5"/>
                <c:pt idx="0">
                  <c:v>0.25505918289423446</c:v>
                </c:pt>
                <c:pt idx="1">
                  <c:v>0.47193585337915234</c:v>
                </c:pt>
                <c:pt idx="2">
                  <c:v>0.17105765559373809</c:v>
                </c:pt>
                <c:pt idx="3">
                  <c:v>5.9946544482626957E-2</c:v>
                </c:pt>
                <c:pt idx="4">
                  <c:v>4.2000763650248185E-2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C28-4120-88E8-7D8ACAB839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5272557"/>
        <c:axId val="3940387"/>
      </c:barChart>
      <c:catAx>
        <c:axId val="4527255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lang="en-US" sz="1200" b="0" u="non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3940387"/>
        <c:crosses val="autoZero"/>
        <c:auto val="0"/>
        <c:lblAlgn val="ctr"/>
        <c:lblOffset val="100"/>
        <c:noMultiLvlLbl val="0"/>
      </c:catAx>
      <c:valAx>
        <c:axId val="3940387"/>
        <c:scaling>
          <c:orientation val="minMax"/>
          <c:max val="0.55000000000000004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/>
                </a:pPr>
                <a:r>
                  <a:rPr lang="en-US" sz="1200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45272557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83A-492E-AD09-B717ACB2AFE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83A-492E-AD09-B717ACB2AFE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483A-492E-AD09-B717ACB2AFE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483A-492E-AD09-B717ACB2AFE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483A-492E-AD09-B717ACB2AFED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lang="en-US" sz="1400" u="none" baseline="0"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'7 Kysymys'!$B$34:$B$38</c:f>
              <c:strCache>
                <c:ptCount val="5"/>
                <c:pt idx="0">
                  <c:v>Liikevaihto pysyy ennallaan tai kasvaa </c:v>
                </c:pt>
                <c:pt idx="1">
                  <c:v>Vähentää 1–25 %</c:v>
                </c:pt>
                <c:pt idx="2">
                  <c:v>Vähentää 25–50 % </c:v>
                </c:pt>
                <c:pt idx="3">
                  <c:v>Vähentää 50–75 %</c:v>
                </c:pt>
                <c:pt idx="4">
                  <c:v>Vähentää 75–100 % </c:v>
                </c:pt>
              </c:strCache>
            </c:strRef>
          </c:cat>
          <c:val>
            <c:numRef>
              <c:f>'7 Kysymys'!$C$34:$C$38</c:f>
              <c:numCache>
                <c:formatCode>0.0%</c:formatCode>
                <c:ptCount val="5"/>
                <c:pt idx="0">
                  <c:v>0.27147766323024053</c:v>
                </c:pt>
                <c:pt idx="1">
                  <c:v>0.50210003818251248</c:v>
                </c:pt>
                <c:pt idx="2">
                  <c:v>0.13172966781214204</c:v>
                </c:pt>
                <c:pt idx="3">
                  <c:v>5.2691867124856816E-2</c:v>
                </c:pt>
                <c:pt idx="4">
                  <c:v>4.2000763650248185E-2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83A-492E-AD09-B717ACB2AF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5205888"/>
        <c:axId val="50981872"/>
      </c:barChart>
      <c:catAx>
        <c:axId val="45205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lang="en-US" sz="1200" b="0" u="non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50981872"/>
        <c:crosses val="autoZero"/>
        <c:auto val="0"/>
        <c:lblAlgn val="ctr"/>
        <c:lblOffset val="100"/>
        <c:noMultiLvlLbl val="0"/>
      </c:catAx>
      <c:valAx>
        <c:axId val="50981872"/>
        <c:scaling>
          <c:orientation val="minMax"/>
          <c:max val="0.55000000000000004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/>
                </a:pPr>
                <a:r>
                  <a:rPr lang="en-US" sz="1200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45205888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869-4202-88B0-0AC631F9E42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869-4202-88B0-0AC631F9E42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3869-4202-88B0-0AC631F9E42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3869-4202-88B0-0AC631F9E42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3869-4202-88B0-0AC631F9E42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lang="en-US" sz="1400" u="none" baseline="0"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'8 Kysymys'!$B$34:$B$38</c:f>
              <c:strCache>
                <c:ptCount val="5"/>
                <c:pt idx="0">
                  <c:v>Henkilöstön määrä on pysynyt ennallaan tai kasvanut </c:v>
                </c:pt>
                <c:pt idx="1">
                  <c:v>Vähentänyt 1–25 %</c:v>
                </c:pt>
                <c:pt idx="2">
                  <c:v>Vähentänyt 25–50 % </c:v>
                </c:pt>
                <c:pt idx="3">
                  <c:v>Vähentänyt 50–75 % </c:v>
                </c:pt>
                <c:pt idx="4">
                  <c:v>Vähentänyt 75–100 % </c:v>
                </c:pt>
              </c:strCache>
            </c:strRef>
          </c:cat>
          <c:val>
            <c:numRef>
              <c:f>'8 Kysymys'!$C$34:$C$38</c:f>
              <c:numCache>
                <c:formatCode>0.0%</c:formatCode>
                <c:ptCount val="5"/>
                <c:pt idx="0">
                  <c:v>0.55784650630011456</c:v>
                </c:pt>
                <c:pt idx="1">
                  <c:v>0.32035127911416572</c:v>
                </c:pt>
                <c:pt idx="2">
                  <c:v>7.2546773577701423E-2</c:v>
                </c:pt>
                <c:pt idx="3">
                  <c:v>2.2909507445589922E-2</c:v>
                </c:pt>
                <c:pt idx="4">
                  <c:v>2.6345933562428411E-2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869-4202-88B0-0AC631F9E4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4722748"/>
        <c:axId val="39774376"/>
      </c:barChart>
      <c:catAx>
        <c:axId val="447227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lang="en-US" sz="1200" b="0" u="non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39774376"/>
        <c:crosses val="autoZero"/>
        <c:auto val="0"/>
        <c:lblAlgn val="ctr"/>
        <c:lblOffset val="100"/>
        <c:noMultiLvlLbl val="0"/>
      </c:catAx>
      <c:valAx>
        <c:axId val="39774376"/>
        <c:scaling>
          <c:orientation val="minMax"/>
          <c:max val="0.65000000000000013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/>
                </a:pPr>
                <a:r>
                  <a:rPr lang="en-US" sz="1200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44722748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672-43F8-B2B6-50DB439D401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672-43F8-B2B6-50DB439D401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8672-43F8-B2B6-50DB439D401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8672-43F8-B2B6-50DB439D4019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8672-43F8-B2B6-50DB439D4019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lang="en-US" sz="1400" u="none" baseline="0">
                    <a:latin typeface="Calibri"/>
                    <a:ea typeface="Calibri"/>
                    <a:cs typeface="Calibri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'9 Kysymys'!$B$34:$B$38</c:f>
              <c:strCache>
                <c:ptCount val="5"/>
                <c:pt idx="0">
                  <c:v>Henkilöstön määrä pysyy ennallaan tai kasvaa</c:v>
                </c:pt>
                <c:pt idx="1">
                  <c:v>Vähentää 1–25 % </c:v>
                </c:pt>
                <c:pt idx="2">
                  <c:v>Vähentää 25–50 % </c:v>
                </c:pt>
                <c:pt idx="3">
                  <c:v>Vähentää 50–75 % </c:v>
                </c:pt>
                <c:pt idx="4">
                  <c:v>Vähentää 75–100 % </c:v>
                </c:pt>
              </c:strCache>
            </c:strRef>
          </c:cat>
          <c:val>
            <c:numRef>
              <c:f>'9 Kysymys'!$C$34:$C$38</c:f>
              <c:numCache>
                <c:formatCode>0.0%</c:formatCode>
                <c:ptCount val="5"/>
                <c:pt idx="0">
                  <c:v>0.5681557846506301</c:v>
                </c:pt>
                <c:pt idx="1">
                  <c:v>0.31462390225276821</c:v>
                </c:pt>
                <c:pt idx="2">
                  <c:v>6.8346697212676596E-2</c:v>
                </c:pt>
                <c:pt idx="3">
                  <c:v>2.2145857197403591E-2</c:v>
                </c:pt>
                <c:pt idx="4">
                  <c:v>2.6727758686521576E-2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672-43F8-B2B6-50DB439D40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6709454"/>
        <c:axId val="53591007"/>
      </c:barChart>
      <c:catAx>
        <c:axId val="267094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lang="en-US" sz="1200" b="0" u="non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i-FI"/>
          </a:p>
        </c:txPr>
        <c:crossAx val="53591007"/>
        <c:crosses val="autoZero"/>
        <c:auto val="0"/>
        <c:lblAlgn val="ctr"/>
        <c:lblOffset val="100"/>
        <c:noMultiLvlLbl val="0"/>
      </c:catAx>
      <c:valAx>
        <c:axId val="53591007"/>
        <c:scaling>
          <c:orientation val="minMax"/>
          <c:max val="0.65000000000000013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/>
                </a:pPr>
                <a:r>
                  <a:rPr lang="en-US" sz="1200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26709454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0D13AD00-C0F7-46C4-97A0-1A15665499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D1D9ED9-B1D8-4F59-A4EE-7828DF5F91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65B33-1624-4EA1-90F0-5548CCE4D91F}" type="datetimeFigureOut">
              <a:rPr lang="fi-FI" smtClean="0"/>
              <a:t>9.10.2020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BDD7E1E-C080-4A9B-A6B9-3C41B12105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0637475-3517-4217-AF00-9C56D3AD83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3EBE3-D7EB-4F27-B056-652D08283A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30576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A4EDE-2E67-4E29-A719-B79571B32F10}" type="datetimeFigureOut">
              <a:rPr lang="fi-FI" smtClean="0"/>
              <a:t>9.10.2020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9D44A-A2CE-4F46-8183-3B78CFA07A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00601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6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5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0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3.svg"/><Relationship Id="rId7" Type="http://schemas.openxmlformats.org/officeDocument/2006/relationships/image" Target="../media/image67.svg"/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6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Relationship Id="rId9" Type="http://schemas.openxmlformats.org/officeDocument/2006/relationships/image" Target="../media/image8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7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7" Type="http://schemas.openxmlformats.org/officeDocument/2006/relationships/image" Target="../media/image77.svg"/><Relationship Id="rId2" Type="http://schemas.openxmlformats.org/officeDocument/2006/relationships/image" Target="../media/image7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6.png"/><Relationship Id="rId5" Type="http://schemas.openxmlformats.org/officeDocument/2006/relationships/image" Target="../media/image67.svg"/><Relationship Id="rId4" Type="http://schemas.openxmlformats.org/officeDocument/2006/relationships/image" Target="../media/image6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3.svg"/><Relationship Id="rId4" Type="http://schemas.openxmlformats.org/officeDocument/2006/relationships/image" Target="../media/image8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A215-9E5C-484B-9EF8-CE7546C59170}" type="datetime1">
              <a:rPr lang="fi-FI" smtClean="0"/>
              <a:t>9.10.2020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B96BCC24-BCDD-49AB-8FD9-0FA72EA8ED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6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AD32259C-5089-4DFC-AAEC-ACD866E8E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1298713"/>
            <a:ext cx="3056893" cy="5565113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F60FA21E-F841-4CEC-B1A5-C4131AF1EC68}"/>
              </a:ext>
            </a:extLst>
          </p:cNvPr>
          <p:cNvSpPr txBox="1"/>
          <p:nvPr userDrawn="1"/>
        </p:nvSpPr>
        <p:spPr>
          <a:xfrm>
            <a:off x="4882231" y="2750733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800" b="1" dirty="0"/>
              <a:t>kauppakamari.fi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0A6FEDA2-CEE8-45DB-BCDD-8D9A8210A504}"/>
              </a:ext>
            </a:extLst>
          </p:cNvPr>
          <p:cNvSpPr/>
          <p:nvPr userDrawn="1"/>
        </p:nvSpPr>
        <p:spPr>
          <a:xfrm>
            <a:off x="5482971" y="3489397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 dirty="0"/>
              <a:t>@K3FIN</a:t>
            </a: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C0379771-1F8D-4B6A-ADD8-52B18F9E110B}"/>
              </a:ext>
            </a:extLst>
          </p:cNvPr>
          <p:cNvSpPr/>
          <p:nvPr userDrawn="1"/>
        </p:nvSpPr>
        <p:spPr>
          <a:xfrm>
            <a:off x="4469110" y="3120065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 dirty="0"/>
              <a:t>#Keskuskauppakamari</a:t>
            </a:r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0373A784-1E92-4F2F-99D8-BC219553F0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1962" y="157045"/>
            <a:ext cx="1556595" cy="1495661"/>
          </a:xfrm>
          <a:prstGeom prst="rect">
            <a:avLst/>
          </a:prstGeom>
        </p:spPr>
      </p:pic>
      <p:sp>
        <p:nvSpPr>
          <p:cNvPr id="11" name="Päivämäärän paikkamerkki 2">
            <a:extLst>
              <a:ext uri="{FF2B5EF4-FFF2-40B4-BE49-F238E27FC236}">
                <a16:creationId xmlns:a16="http://schemas.microsoft.com/office/drawing/2014/main" id="{7378932E-2B8E-48A5-8B3B-0783120B2F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08D179C-6CD3-400E-A1F5-BB1532E0C76B}" type="datetime1">
              <a:rPr lang="fi-FI" smtClean="0"/>
              <a:t>9.10.2020</a:t>
            </a:fld>
            <a:endParaRPr lang="fi-FI"/>
          </a:p>
        </p:txBody>
      </p:sp>
      <p:sp>
        <p:nvSpPr>
          <p:cNvPr id="12" name="Alatunnisteen paikkamerkki 3">
            <a:extLst>
              <a:ext uri="{FF2B5EF4-FFF2-40B4-BE49-F238E27FC236}">
                <a16:creationId xmlns:a16="http://schemas.microsoft.com/office/drawing/2014/main" id="{0539E262-07A6-48E6-86FE-942DFCA1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4" name="Dian numeron paikkamerkki 4">
            <a:extLst>
              <a:ext uri="{FF2B5EF4-FFF2-40B4-BE49-F238E27FC236}">
                <a16:creationId xmlns:a16="http://schemas.microsoft.com/office/drawing/2014/main" id="{8F88A8F5-53C4-40B4-A8EF-BFCB0D1D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19972191-05C2-4BB6-9C05-D4450A113C6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84726" y="1744255"/>
            <a:ext cx="2622548" cy="655637"/>
          </a:xfrm>
          <a:prstGeom prst="rect">
            <a:avLst/>
          </a:prstGeom>
        </p:spPr>
      </p:pic>
      <p:sp>
        <p:nvSpPr>
          <p:cNvPr id="23" name="Otsikko 1">
            <a:extLst>
              <a:ext uri="{FF2B5EF4-FFF2-40B4-BE49-F238E27FC236}">
                <a16:creationId xmlns:a16="http://schemas.microsoft.com/office/drawing/2014/main" id="{11396BA1-0447-4882-B00F-5D1591B1DD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4726" y="4321004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065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02B87ECA-4C1C-43B8-95DC-31D54347D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791" y="0"/>
            <a:ext cx="6860209" cy="6860209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34E3AEA7-AD9C-45DB-AA69-6B27570416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4770119"/>
            <a:ext cx="5393693" cy="2087881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3383DC0D-EA75-4640-9145-D945491E56E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2100" y="6477552"/>
            <a:ext cx="1601052" cy="380448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9C2DC9C2-3B15-4D8D-A81A-EEF51E52AC0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07" y="-8834"/>
            <a:ext cx="8878711" cy="335280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B97ADFAD-DB62-460B-B9ED-5BBF13607061}"/>
              </a:ext>
            </a:extLst>
          </p:cNvPr>
          <p:cNvSpPr txBox="1"/>
          <p:nvPr userDrawn="1"/>
        </p:nvSpPr>
        <p:spPr>
          <a:xfrm>
            <a:off x="961530" y="4761550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800" b="1" dirty="0"/>
              <a:t>kauppakamari.fi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BC66F7D2-1182-49B4-903B-669E144920FF}"/>
              </a:ext>
            </a:extLst>
          </p:cNvPr>
          <p:cNvSpPr/>
          <p:nvPr userDrawn="1"/>
        </p:nvSpPr>
        <p:spPr>
          <a:xfrm>
            <a:off x="1562269" y="5427532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 dirty="0"/>
              <a:t>@K3FIN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B3608A50-A537-479B-BA63-D7AC141691AC}"/>
              </a:ext>
            </a:extLst>
          </p:cNvPr>
          <p:cNvSpPr/>
          <p:nvPr userDrawn="1"/>
        </p:nvSpPr>
        <p:spPr>
          <a:xfrm>
            <a:off x="548407" y="5094541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 dirty="0"/>
              <a:t>#Keskuskauppakamari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D50B3E8B-5257-48E8-9DA2-E88712DC9E3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9874" y="3811117"/>
            <a:ext cx="2250840" cy="830097"/>
          </a:xfrm>
          <a:prstGeom prst="rect">
            <a:avLst/>
          </a:prstGeom>
        </p:spPr>
      </p:pic>
      <p:sp>
        <p:nvSpPr>
          <p:cNvPr id="15" name="Päivämäärän paikkamerkki 2">
            <a:extLst>
              <a:ext uri="{FF2B5EF4-FFF2-40B4-BE49-F238E27FC236}">
                <a16:creationId xmlns:a16="http://schemas.microsoft.com/office/drawing/2014/main" id="{CABFEE31-1B3D-46EE-88B4-9306A06B46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DA281D5-E7B8-4B62-98D0-36D7F2AC25DB}" type="datetime1">
              <a:rPr lang="fi-FI" smtClean="0"/>
              <a:t>9.10.2020</a:t>
            </a:fld>
            <a:endParaRPr lang="fi-FI"/>
          </a:p>
        </p:txBody>
      </p:sp>
      <p:sp>
        <p:nvSpPr>
          <p:cNvPr id="19" name="Alatunnisteen paikkamerkki 3">
            <a:extLst>
              <a:ext uri="{FF2B5EF4-FFF2-40B4-BE49-F238E27FC236}">
                <a16:creationId xmlns:a16="http://schemas.microsoft.com/office/drawing/2014/main" id="{270ADD0D-885C-452E-BE47-16145F0CA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20" name="Dian numeron paikkamerkki 4">
            <a:extLst>
              <a:ext uri="{FF2B5EF4-FFF2-40B4-BE49-F238E27FC236}">
                <a16:creationId xmlns:a16="http://schemas.microsoft.com/office/drawing/2014/main" id="{58FB19F6-3ACF-4F7F-B39F-B54E2432C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22" name="Otsikko 1">
            <a:extLst>
              <a:ext uri="{FF2B5EF4-FFF2-40B4-BE49-F238E27FC236}">
                <a16:creationId xmlns:a16="http://schemas.microsoft.com/office/drawing/2014/main" id="{0F085BB7-9BE3-4CB4-9D6C-C8D37D99F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8025" y="3171825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7812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atio ratas_esityksen alkuun tai loppu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peili&#10;&#10;Kuvaus luotu automaattisesti">
            <a:extLst>
              <a:ext uri="{FF2B5EF4-FFF2-40B4-BE49-F238E27FC236}">
                <a16:creationId xmlns:a16="http://schemas.microsoft.com/office/drawing/2014/main" id="{9721A0EE-F1BE-4508-9173-1027A57158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1281112"/>
            <a:ext cx="3857625" cy="3857625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6BF11A40-E7AB-4C72-87F5-F77751B117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70580" y="5576888"/>
            <a:ext cx="2250840" cy="830097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994A2891-E156-4FC8-9438-3255557622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375" y="3162300"/>
            <a:ext cx="2943225" cy="232768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7404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E2F5594-8E92-41BC-8867-CBBC14BD0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CBCC-FF59-416C-9A1D-9D52F6500638}" type="datetime1">
              <a:rPr lang="fi-FI" smtClean="0"/>
              <a:t>9.10.2020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9B835E5-8A7B-412C-8B37-523754DC5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AE894E2-455F-417B-AE61-AFE4517F1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6338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10E1D-6349-4E85-AD64-C1FBA3119F4A}" type="datetime1">
              <a:rPr lang="fi-FI" smtClean="0"/>
              <a:t>9.10.2020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A5D275B4-948C-4C22-A7A6-5C35815143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43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08A1-A580-4BDB-9C4A-001F8D3CC6A1}" type="datetime1">
              <a:rPr lang="fi-FI" smtClean="0"/>
              <a:t>9.10.2020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4D07E865-FB74-4290-8A5B-881FF9082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4A7576CE-FE1F-4D91-9D8E-EA37988EC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E84F0BE7-67CF-4588-93A6-080714969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4061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E94B0-8C78-4669-883B-BA7FD9446DC1}" type="datetime1">
              <a:rPr lang="fi-FI" smtClean="0"/>
              <a:t>9.10.2020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3180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04C6-BCE6-4EB0-B6E5-BD5BB2719331}" type="datetime1">
              <a:rPr lang="fi-FI" smtClean="0"/>
              <a:t>9.10.2020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092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CCE3-DFD7-4C20-A669-ACC565B4BCF8}" type="datetime1">
              <a:rPr lang="fi-FI" smtClean="0"/>
              <a:t>9.10.2020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7128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2688-A7F7-4DDE-BD3B-80021B211317}" type="datetime1">
              <a:rPr lang="fi-FI" smtClean="0"/>
              <a:t>9.10.2020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B9E95B92-8726-4930-A255-2F27AE795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DBC2D19B-A6C1-479D-A508-DD2AF8951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5779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4AB1D4E-9FD0-406C-BD3D-F36510C6D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ED7F0D-4E7C-4918-8926-FB4764BC5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9.10.2020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04046189-E7D0-4EB2-9A7F-9A70486A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4760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2130EC-EE98-4A32-9F05-6EE8D205D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5B9C96C-C317-49B9-8FE0-E96EE5352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0B69CC-1DF7-4B85-B176-A2417147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5111-E333-47EA-A897-6C29E5BA6EBC}" type="datetime1">
              <a:rPr lang="fi-FI" smtClean="0"/>
              <a:t>9.10.2020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7C40EA8-0D3E-4614-9FA5-64E9B1F3E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E612DC6-63F3-4A76-B641-971F83717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1C417BAF-CDF8-435F-96DF-586296DB8B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C0DF97D-8C69-4125-A070-47DDE947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08067-95A7-4DE9-A0BE-FD7614CDD7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0917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538-99DB-4ACA-ABA2-05BA84E39266}" type="datetime1">
              <a:rPr lang="fi-FI" smtClean="0"/>
              <a:t>9.10.2020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F5EFCF63-35BB-48D0-A02A-E2564CFA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F0514842-8076-4A26-811E-87A3DF769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A190E134-26FB-4D2C-9093-3643639B7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53426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1755-F379-417E-A3DC-D9B01BC04526}" type="datetime1">
              <a:rPr lang="fi-FI" smtClean="0"/>
              <a:t>9.10.2020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0007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754C7-5142-4223-ACE5-D859002DD68B}" type="datetime1">
              <a:rPr lang="fi-FI" smtClean="0"/>
              <a:t>9.10.2020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E7C4A680-09D1-4245-AAC6-6F66114EE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EF64E38F-0504-4ECC-85C8-AB59D634F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6A299EFF-99D7-423D-9AEC-773F2B698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447011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F60-89D1-435E-A10B-13EC5A38991F}" type="datetime1">
              <a:rPr lang="fi-FI" smtClean="0"/>
              <a:t>9.10.2020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9F323CED-9B21-4914-BBE0-96C93FA21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608E496D-D33A-4FFC-9050-1225B563C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06B83487-E6E0-4A5E-BDA7-16228C7E6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0585BE96-F63C-47EA-A810-5F5332245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849065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F89A-8BCD-473B-A52C-11F9A0377E47}" type="datetime1">
              <a:rPr lang="fi-FI" smtClean="0"/>
              <a:t>9.10.2020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2FF11E3C-4A01-461B-8A49-E5305079C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5EA0F42D-DF5D-47B7-A5B5-05E323BF0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239496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sininen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7C43CD6-6840-4B2C-9FC9-8C60C4A94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404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5496D99-066B-448D-BB23-34485EA650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725" y="5204287"/>
            <a:ext cx="1724025" cy="1567295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09EFBFB8-9D8E-40CB-B115-63E9856A6BE7}"/>
              </a:ext>
            </a:extLst>
          </p:cNvPr>
          <p:cNvSpPr txBox="1"/>
          <p:nvPr userDrawn="1"/>
        </p:nvSpPr>
        <p:spPr>
          <a:xfrm>
            <a:off x="659981" y="5248354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1" dirty="0"/>
              <a:t>kauppakamari.fi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0DF73FA7-6A74-40D0-9433-3BFF5E1D5F4D}"/>
              </a:ext>
            </a:extLst>
          </p:cNvPr>
          <p:cNvSpPr/>
          <p:nvPr userDrawn="1"/>
        </p:nvSpPr>
        <p:spPr>
          <a:xfrm>
            <a:off x="647701" y="5987018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@K3FIN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403DCD8D-62FD-4F95-9460-F49A35E18709}"/>
              </a:ext>
            </a:extLst>
          </p:cNvPr>
          <p:cNvSpPr/>
          <p:nvPr userDrawn="1"/>
        </p:nvSpPr>
        <p:spPr>
          <a:xfrm>
            <a:off x="647701" y="5617686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#Keskuskauppakamari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73F8-CC89-4268-AB65-15E33CFE3B80}" type="datetime1">
              <a:rPr lang="fi-FI" smtClean="0"/>
              <a:t>9.10.2020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C86966AF-C9DA-4719-9EBD-D4115365F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0165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sininen">
    <p:bg>
      <p:bgPr>
        <a:solidFill>
          <a:schemeClr val="accent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801AD68D-BEE8-4989-AAB9-A724FF123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97FDB190-2D4D-440E-8221-51BDAC3D3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6F1C7F00-6301-4C80-8C24-0AFBF7694C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D141CBA-7B13-4EF2-8224-C7F13D1C7605}" type="datetime1">
              <a:rPr lang="fi-FI" smtClean="0"/>
              <a:t>9.10.2020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F84A19D4-4FD1-4D1A-A191-685F923C2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0CB25A1B-A6D5-4E48-91EE-B04968AE3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6877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BB2642-49FE-407A-A3F4-0600B5501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542BF88-A9F2-4E2A-B0F1-8276E9D81B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FCF8F6-5F32-43A2-AC8B-954415E80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6D04-30AC-4D1D-85ED-E6F73C2D3624}" type="datetime1">
              <a:rPr lang="fi-FI" smtClean="0"/>
              <a:t>9.10.2020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648B0DC-D89C-405B-8306-443D022CC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AFC798E-1C05-4E68-8FDA-47B426270D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7288ED8F-05AF-428B-B312-FE1E286CD8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305A476-C345-48E9-A7C5-E07948859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55B7-B27F-4F33-B573-7AD37FBCDE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432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B64B5535-12A2-444F-B881-BF3E072D1E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3E3DA57-A0C2-4269-AA6A-C2041B3657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7D25BCE7-3C58-4625-B134-D4925C434C3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2C470-D4CD-4E29-8E91-1223DA076E22}" type="datetime1">
              <a:rPr lang="fi-FI" smtClean="0"/>
              <a:t>9.10.2020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D827BA8A-BFEE-4F2C-9BB9-113EFD0DC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D3069FD1-4B67-4CD3-8634-B32C320EA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F0056C40-F7BB-4ACC-9A82-D6903014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169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D71A-A60B-45F9-B564-8B0D00C72441}" type="datetime1">
              <a:rPr lang="fi-FI" smtClean="0"/>
              <a:t>9.10.2020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35461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5FFF-D35D-43BF-AC2E-3AAA9EA7D92C}" type="datetime1">
              <a:rPr lang="fi-FI" smtClean="0"/>
              <a:t>9.10.2020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88726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3010-EC64-4810-B408-821C910BE80B}" type="datetime1">
              <a:rPr lang="fi-FI" smtClean="0"/>
              <a:t>9.10.2020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C8452E8F-A576-4F74-B1B1-2525B5F77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443F6A56-28AA-470C-A288-7B5AFE310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76F1C969-5C79-4E79-8C1B-32C1472C7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0574134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E81A-79F1-4FD8-BF22-27CDDA5DF4CE}" type="datetime1">
              <a:rPr lang="fi-FI" smtClean="0"/>
              <a:t>9.10.2020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171CE3AD-73BA-4432-B14F-66834C34A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0F7529ED-6E94-4F0E-9A1D-B554AD75A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C194B069-2676-448D-8BAE-F65320298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A27EC461-AC56-4FB4-B3FF-DD8B3FD0CA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6717568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0A46-EE8A-4F56-8133-4DEEFDD9357D}" type="datetime1">
              <a:rPr lang="fi-FI" smtClean="0"/>
              <a:t>9.10.2020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9AA739BF-E2F3-4B10-9B8D-06F98AC5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9A081EBC-78E5-4BBD-BDA9-49ADAA582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905338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pinkk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17FA9958-0408-4766-A8D7-E37777BAB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7200" y="0"/>
            <a:ext cx="87148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09EFBFB8-9D8E-40CB-B115-63E9856A6BE7}"/>
              </a:ext>
            </a:extLst>
          </p:cNvPr>
          <p:cNvSpPr txBox="1"/>
          <p:nvPr userDrawn="1"/>
        </p:nvSpPr>
        <p:spPr>
          <a:xfrm>
            <a:off x="659981" y="5248354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1" dirty="0"/>
              <a:t>kauppakamari.fi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0DF73FA7-6A74-40D0-9433-3BFF5E1D5F4D}"/>
              </a:ext>
            </a:extLst>
          </p:cNvPr>
          <p:cNvSpPr/>
          <p:nvPr userDrawn="1"/>
        </p:nvSpPr>
        <p:spPr>
          <a:xfrm>
            <a:off x="647701" y="5987018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@K3FIN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403DCD8D-62FD-4F95-9460-F49A35E18709}"/>
              </a:ext>
            </a:extLst>
          </p:cNvPr>
          <p:cNvSpPr/>
          <p:nvPr userDrawn="1"/>
        </p:nvSpPr>
        <p:spPr>
          <a:xfrm>
            <a:off x="647701" y="5617686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#Keskuskauppakamari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237FC-D581-4DA5-8018-F7CEECB406FD}" type="datetime1">
              <a:rPr lang="fi-FI" smtClean="0"/>
              <a:t>9.10.2020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48E22005-FACB-4E51-BC17-DBFD979423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725" y="5204287"/>
            <a:ext cx="1724025" cy="156729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975802D1-55CF-4772-96DA-72A0FD456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13895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E16D7E4C-1C6A-4E85-A20C-A25F6BDF17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A773B2D-290F-4AC0-A3AC-91F8186B54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6425C37-0F88-4610-A8AF-BF4E41B46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646B017-43E4-4833-BA31-594945C3E0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52481BC-8F22-44EF-8464-17BFAF4B1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870E-886F-4242-AF35-8BA432B0CA76}" type="datetime1">
              <a:rPr lang="fi-FI" smtClean="0"/>
              <a:t>9.10.2020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5A0D6D-07D7-4ED0-AF0F-FA6EEF08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737FEBF-0ECB-4AE9-AB43-304286ED1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C5B8-5E2E-4484-BCC3-4F68CC0857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58382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B326F0DF-1493-4EE5-94E2-9A35434462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55B6FA2A-CE5B-444E-AB1D-A3971E5AFB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3E3DA57-A0C2-4269-AA6A-C2041B36578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163BF-C4AB-4462-A53B-2C511E40F690}" type="datetime1">
              <a:rPr lang="fi-FI" smtClean="0"/>
              <a:t>9.10.2020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7A62D804-0625-4D73-8C50-90A55877E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92E865E3-39AF-405E-B818-2775B8F02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D5F760AC-B6C7-446B-9C00-19B3DF3C0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85211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6B35-A16F-482F-8BCD-2095817F0916}" type="datetime1">
              <a:rPr lang="fi-FI" smtClean="0"/>
              <a:t>9.10.2020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63036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E6E1-1610-4677-96F8-B0AAE2158D3B}" type="datetime1">
              <a:rPr lang="fi-FI" smtClean="0"/>
              <a:t>9.10.2020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F5F398E1-4FEA-4C47-8DBB-67002E466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C53C25F3-3EC4-4DE1-A238-4D351EE959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419D7574-E807-47CA-AE37-D5658E326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078962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8FDD-9E40-412F-8D1D-E199F51E79B5}" type="datetime1">
              <a:rPr lang="fi-FI" smtClean="0"/>
              <a:t>9.10.2020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D7D77BBA-8B6E-4F47-9695-F42CC253C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5E3742E4-B808-4663-91DE-005687581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5D7AE2B7-5BC9-42F8-BFD1-2BF17D56F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4B00869B-713A-4CB8-B785-5B128E4E81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30984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3EA9-CD3C-4111-BC60-55154E1F9FEB}" type="datetime1">
              <a:rPr lang="fi-FI" smtClean="0"/>
              <a:t>9.10.2020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4482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C6BA7-3CF9-4CF6-BF25-D7E2B2394986}" type="datetime1">
              <a:rPr lang="fi-FI" smtClean="0"/>
              <a:t>9.10.2020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3A76CEC0-F009-47A4-B0A2-E9BD45A99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ADF49E5B-594D-402D-905D-C898BED78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676164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li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7C43CD6-6840-4B2C-9FC9-8C60C4A94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404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09EFBFB8-9D8E-40CB-B115-63E9856A6BE7}"/>
              </a:ext>
            </a:extLst>
          </p:cNvPr>
          <p:cNvSpPr txBox="1"/>
          <p:nvPr userDrawn="1"/>
        </p:nvSpPr>
        <p:spPr>
          <a:xfrm>
            <a:off x="659981" y="5248354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1" dirty="0"/>
              <a:t>kauppakamari.fi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0DF73FA7-6A74-40D0-9433-3BFF5E1D5F4D}"/>
              </a:ext>
            </a:extLst>
          </p:cNvPr>
          <p:cNvSpPr/>
          <p:nvPr userDrawn="1"/>
        </p:nvSpPr>
        <p:spPr>
          <a:xfrm>
            <a:off x="647701" y="5987018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@K3FIN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403DCD8D-62FD-4F95-9460-F49A35E18709}"/>
              </a:ext>
            </a:extLst>
          </p:cNvPr>
          <p:cNvSpPr/>
          <p:nvPr userDrawn="1"/>
        </p:nvSpPr>
        <p:spPr>
          <a:xfrm>
            <a:off x="647701" y="5617686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#Keskuskauppakamari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2321-DAA3-4C7E-82E0-747AE8DF8DAC}" type="datetime1">
              <a:rPr lang="fi-FI" smtClean="0"/>
              <a:t>9.10.2020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D34BFFF6-FB31-4AC1-B11B-286B966667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30533" y="5220255"/>
            <a:ext cx="1794792" cy="153352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E258B078-2E19-46E8-9BF3-E48356A5D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3029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78EF-1E4B-4DCD-B008-EA0DD289CD44}" type="datetime1">
              <a:rPr lang="fi-FI" smtClean="0"/>
              <a:t>9.10.2020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250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AF23-B36E-4083-8E13-AE392CCEBF31}" type="datetime1">
              <a:rPr lang="fi-FI" smtClean="0"/>
              <a:t>9.10.2020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20" name="Otsikko 1">
            <a:extLst>
              <a:ext uri="{FF2B5EF4-FFF2-40B4-BE49-F238E27FC236}">
                <a16:creationId xmlns:a16="http://schemas.microsoft.com/office/drawing/2014/main" id="{660C4BBA-D728-4B9A-9B19-B3DF60A5B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403B93D0-AEB3-42E5-B352-9DD044D6A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614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94EFDD80-0915-47C0-A00C-A0E9CB2C9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C884C321-DDE7-4ACB-8672-204BFB2DD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4E0F2629-EBAD-41E9-B007-0ED8EA179B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5D4A0C6-82FB-4F65-AFA6-75884A77AEA4}" type="datetime1">
              <a:rPr lang="fi-FI" smtClean="0"/>
              <a:t>9.10.2020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3693DB33-6718-49C9-8A97-0FAAFEB11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D5B2C172-79D8-4597-A0F0-10B3296F6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9799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C738554-EACB-4859-9AF0-1161C6046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60681525-44B3-407E-9179-862CB4BCB3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E80CEDA-92BD-4162-80F3-B777FA7CDBF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6D519C1-DBA2-4853-BB94-BAA5D8D6F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F95B21-D280-4C07-A42D-4582F99C4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2C84588-F671-4ED1-A1BD-0CF6A4310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FD6AE44-14B0-449E-9641-29982AF2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4C7A3-6C02-4878-8B35-4AD0171090A4}" type="datetime1">
              <a:rPr lang="fi-FI" smtClean="0"/>
              <a:t>9.10.2020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36561D0-A4BD-4B87-9245-0D3AE1797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71E1C21-E92C-4225-9F43-D8C574973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084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A7EFFDB-A4A4-4A0B-BA9F-296CB1A0A1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BA301CA-F3BE-489F-A1FE-BC10079BA9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4E6D1C5-2DDC-41A6-8246-84126183D5C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9DA1A47-518C-4015-B7F7-7DA7EA40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86E39C6-FDF9-4704-BFED-6416920FF6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C82EC43-E3A7-4FD2-A7E6-A6A3BC9A8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5B3C74C-28EA-4FE5-912B-886D4AC9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BC59-86BD-488E-936A-293CF52C52EB}" type="datetime1">
              <a:rPr lang="fi-FI" smtClean="0"/>
              <a:t>9.10.2020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F300E9-3ABC-4DFC-B507-6A5514D70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BC89C4-BF92-48E0-8CA8-71526C3C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998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95D96BA-098E-411B-A6B8-A4391236B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62C610-5792-46F9-B22B-1887F16B1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32445B-485D-4A4A-9AA9-76BF4944D5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6F96E-EBF1-4200-A641-5D62C5342635}" type="datetime1">
              <a:rPr lang="fi-FI" smtClean="0"/>
              <a:t>9.10.2020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FCF603-EE67-412B-BFF8-8F3A9437D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FEC9C8-A594-43E9-AB8F-27C8913C9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885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41" r:id="rId6"/>
    <p:sldLayoutId id="2147483755" r:id="rId7"/>
    <p:sldLayoutId id="2147483716" r:id="rId8"/>
    <p:sldLayoutId id="2147483717" r:id="rId9"/>
    <p:sldLayoutId id="2147483751" r:id="rId10"/>
    <p:sldLayoutId id="2147483752" r:id="rId11"/>
    <p:sldLayoutId id="2147483753" r:id="rId12"/>
    <p:sldLayoutId id="2147483833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FEECF1B-24CD-4663-A81C-D18681E15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EB3DC5C-9508-4984-BF6A-15355A8F6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EBCAFE9-83AD-4069-A1BB-7629C73C23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E6F48-46C1-4DCB-93B7-E88DC0EB4D5F}" type="datetime1">
              <a:rPr lang="fi-FI" smtClean="0"/>
              <a:t>9.10.2020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02E98D-816C-4A84-8030-C368D3232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E4AC2E0-A08C-45EF-8A11-560F98A6D1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E0309-FE3D-45C8-9A15-89B2C10FD8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09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70" r:id="rId2"/>
    <p:sldLayoutId id="2147483771" r:id="rId3"/>
    <p:sldLayoutId id="2147483772" r:id="rId4"/>
    <p:sldLayoutId id="2147483773" r:id="rId5"/>
    <p:sldLayoutId id="2147483774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384CAFD-B017-4670-BA09-23271810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BCF2EEC-C2DC-47D4-816E-90B9C407C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BB54C6-25DC-4427-AC8A-A249B80FC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6E5AF-7078-4F48-BB75-09B7A047E573}" type="datetime1">
              <a:rPr lang="fi-FI" smtClean="0"/>
              <a:t>9.10.2020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DA8616-D585-4DFA-8103-6A08A2EBA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3BF19D-9554-42B0-9576-841D39283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08067-95A7-4DE9-A0BE-FD7614CDD7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546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62B5B5D-D6F9-4F0B-9324-5D4DB3B73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FD98A96-47F6-41DF-BA9C-CCA7AF285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FD4E139-8374-4F55-AECD-591AE2B020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FFD9C-9637-4EAF-A1AC-927B62DA30FE}" type="datetime1">
              <a:rPr lang="fi-FI" smtClean="0"/>
              <a:t>9.10.2020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A6F78C1-A459-4221-90EC-AF548E893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D3F6112-0C56-405D-8BDB-26E573E0E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C55B7-B27F-4F33-B573-7AD37FBCDE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841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6943762-9B90-46FA-97F5-D19A0F80F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2DFC3E5-E0B6-46F1-A638-2E178C2F2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3260F8-DC2D-4B26-832C-8C15B102B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09E6E-446E-4C30-8E42-2C76DFD6E44D}" type="datetime1">
              <a:rPr lang="fi-FI" smtClean="0"/>
              <a:t>9.10.2020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C044051-3718-46B3-BAFB-53A195157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72CBF57-BFAB-4BE3-A1F7-E85659992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EC5B8-5E2E-4484-BCC3-4F68CC0857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331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0E37A1-3886-455C-B76C-16A6ACD21D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Pikakysely yrityksille koronavirustilanteesta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86E1352-30A5-4675-9118-1774630AC7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8.10.2020</a:t>
            </a:r>
          </a:p>
          <a:p>
            <a:endParaRPr lang="fi-FI" dirty="0"/>
          </a:p>
          <a:p>
            <a:r>
              <a:rPr lang="fi-FI" dirty="0"/>
              <a:t>N = 2929</a:t>
            </a:r>
          </a:p>
        </p:txBody>
      </p:sp>
    </p:spTree>
    <p:extLst>
      <p:ext uri="{BB962C8B-B14F-4D97-AF65-F5344CB8AC3E}">
        <p14:creationId xmlns:p14="http://schemas.microsoft.com/office/powerpoint/2010/main" val="2948760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Miten arvioisitte koronavirusepidemian vaikuttaneen yrityksenne henkilöstön määrään (lomautusten tai irtisanomisten kautta) verrattuna normaalitilanteeseen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01AC0-AC2C-48AF-9F0A-4E0BAF02CD74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9.10.2020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9DF4BC-63D3-43FB-ACD6-9CBF08F4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1924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400" dirty="0"/>
              <a:t>Miten arvioisitte koronavirusepidemian vaikuttavan yrityksenne henkilöstön määrään (lomautusten tai irtisanomisten kautta) seuraavien 2 kuukauden aikana verrattuna normaalitilanteeseen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01AC0-AC2C-48AF-9F0A-4E0BAF02CD74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9.10.2020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9DF4BC-63D3-43FB-ACD6-9CBF08F4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00000000-0008-0000-0A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1620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Onko yrityksesi konkurssin riski noussut merkittävästi koronavirusepidemian takia?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01AC0-AC2C-48AF-9F0A-4E0BAF02CD74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9.10.2020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9DF4BC-63D3-43FB-ACD6-9CBF08F4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00000000-0008-0000-0B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8340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350A0F-F455-4DF0-9116-A85BFB0A5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933507"/>
            <a:ext cx="10515600" cy="990986"/>
          </a:xfrm>
        </p:spPr>
        <p:txBody>
          <a:bodyPr/>
          <a:lstStyle/>
          <a:p>
            <a:r>
              <a:rPr lang="fi-FI" dirty="0"/>
              <a:t>Taustakysymykset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5D4DBF2-1146-4286-B9B7-A80EADBB50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273D34A-6DB3-403C-B20A-0B7797EA8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A2D71A-A60B-45F9-B564-8B0D00C72441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9.10.2020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7548296-DD17-4CF7-82D5-8C155F165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AF4444B-6C10-4C4F-BF29-C1E8B667C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157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Minkä kauppakamarin jäsen yrityksenne on?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01AC0-AC2C-48AF-9F0A-4E0BAF02CD74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9.10.2020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9DF4BC-63D3-43FB-ACD6-9CBF08F4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16" name="Chart 1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2936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Valitse yrityksesi päätoimiala tai sopivin toimiala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01AC0-AC2C-48AF-9F0A-4E0BAF02CD74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9.10.2020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9DF4BC-63D3-43FB-ACD6-9CBF08F4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12" name="Chart 1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4392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Yrityksen henkilöstömäärä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01AC0-AC2C-48AF-9F0A-4E0BAF02CD74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9.10.2020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9DF4BC-63D3-43FB-ACD6-9CBF08F4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12" name="Chart 1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8953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Yrityksen vuosiliikevaihto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01AC0-AC2C-48AF-9F0A-4E0BAF02CD74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9.10.2020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9DF4BC-63D3-43FB-ACD6-9CBF08F4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156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F973E3A-718D-4FA8-B0D3-4BDEA93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01AC0-AC2C-48AF-9F0A-4E0BAF02CD74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9.10.2020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EE51DEB-96C2-4CDA-9CDA-0AABAD5B3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5B63082-3731-4DAC-B4B4-EABE9D347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6696B74A-CCA8-4A0B-A748-79062B726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84815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350A0F-F455-4DF0-9116-A85BFB0A5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05318"/>
            <a:ext cx="10515600" cy="1999129"/>
          </a:xfrm>
        </p:spPr>
        <p:txBody>
          <a:bodyPr>
            <a:normAutofit/>
          </a:bodyPr>
          <a:lstStyle/>
          <a:p>
            <a:r>
              <a:rPr lang="fi-FI" dirty="0"/>
              <a:t>Koronatilannetta koskevat kysymykset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5D4DBF2-1146-4286-B9B7-A80EADBB50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273D34A-6DB3-403C-B20A-0B7797EA8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A2D71A-A60B-45F9-B564-8B0D00C72441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9.10.2020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7548296-DD17-4CF7-82D5-8C155F165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AF4444B-6C10-4C4F-BF29-C1E8B667C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616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Miten hallitus on onnistunut koronaepidemian hoidossa?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01AC0-AC2C-48AF-9F0A-4E0BAF02CD74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9.10.2020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9DF4BC-63D3-43FB-ACD6-9CBF08F4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10" name="Chart 1">
            <a:extLst>
              <a:ext uri="{FF2B5EF4-FFF2-40B4-BE49-F238E27FC236}">
                <a16:creationId xmlns:a16="http://schemas.microsoft.com/office/drawing/2014/main" id="{00000000-0008-0000-0C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4068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Miten hallitus on onnistunut koronaepidemian hoidossa?</a:t>
            </a:r>
            <a:br>
              <a:rPr lang="fi-FI" sz="3600" dirty="0"/>
            </a:br>
            <a:r>
              <a:rPr lang="fi-FI" sz="3600" dirty="0"/>
              <a:t>(Vertailu 4.5. ja 8.10)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01AC0-AC2C-48AF-9F0A-4E0BAF02CD74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9.10.2020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9DF4BC-63D3-43FB-ACD6-9CBF08F4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14" name="Sisällön paikkamerkki 13">
            <a:extLst>
              <a:ext uri="{FF2B5EF4-FFF2-40B4-BE49-F238E27FC236}">
                <a16:creationId xmlns:a16="http://schemas.microsoft.com/office/drawing/2014/main" id="{9FD89D0A-E90D-4E69-BC5C-D13B23DA99D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5981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Miten hallitus on onnistunut koronaepidemian aiheuttaman talouskriisin hoidossa?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01AC0-AC2C-48AF-9F0A-4E0BAF02CD74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9.10.2020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9DF4BC-63D3-43FB-ACD6-9CBF08F4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00000000-0008-0000-0D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779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Miten hallitus on onnistunut koronaepidemian aiheuttaman talouskriisin hoidossa? (Vertailu 4.5. ja 8.10)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01AC0-AC2C-48AF-9F0A-4E0BAF02CD74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9.10.2020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9DF4BC-63D3-43FB-ACD6-9CBF08F4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9BF161D6-377D-4764-B275-3FA41453918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2235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Onko koronavirus vaikuttanut tai tuleeko vaikuttamaan yrityksesi toimintaan?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01AC0-AC2C-48AF-9F0A-4E0BAF02CD74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9.10.2020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9DF4BC-63D3-43FB-ACD6-9CBF08F4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4553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Onko koronavirusepidemia vaikuttanut liikevaihtoonne negatiivisesti?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01AC0-AC2C-48AF-9F0A-4E0BAF02CD74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9.10.2020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9DF4BC-63D3-43FB-ACD6-9CBF08F4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1723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/>
              <a:t>Odotatko koronavirusepidemian vaikuttavan liikevaihtoonne negatiivisesti seuraavan </a:t>
            </a:r>
            <a:br>
              <a:rPr lang="fi-FI" sz="3200" dirty="0"/>
            </a:br>
            <a:r>
              <a:rPr lang="fi-FI" sz="3200" dirty="0"/>
              <a:t>2 kuukauden aikana?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01AC0-AC2C-48AF-9F0A-4E0BAF02CD74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9.10.2020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9DF4BC-63D3-43FB-ACD6-9CBF08F4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4811133"/>
      </p:ext>
    </p:extLst>
  </p:cSld>
  <p:clrMapOvr>
    <a:masterClrMapping/>
  </p:clrMapOvr>
</p:sld>
</file>

<file path=ppt/theme/theme1.xml><?xml version="1.0" encoding="utf-8"?>
<a:theme xmlns:a="http://schemas.openxmlformats.org/drawingml/2006/main" name="Keskuskauppakamarin pohja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E8C04C7D-82C6-4DF8-ACCC-2740FC172D18}"/>
    </a:ext>
  </a:extLst>
</a:theme>
</file>

<file path=ppt/theme/theme2.xml><?xml version="1.0" encoding="utf-8"?>
<a:theme xmlns:a="http://schemas.openxmlformats.org/drawingml/2006/main" name="Beige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2C7B67E7-FB4A-456E-AED3-DE073EBA073C}"/>
    </a:ext>
  </a:extLst>
</a:theme>
</file>

<file path=ppt/theme/theme3.xml><?xml version="1.0" encoding="utf-8"?>
<a:theme xmlns:a="http://schemas.openxmlformats.org/drawingml/2006/main" name="Sininen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481BB80E-32AA-4047-9909-E7BB774FDD69}"/>
    </a:ext>
  </a:extLst>
</a:theme>
</file>

<file path=ppt/theme/theme4.xml><?xml version="1.0" encoding="utf-8"?>
<a:theme xmlns:a="http://schemas.openxmlformats.org/drawingml/2006/main" name="Pinkki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91B115E0-A3E2-4C01-8687-E8613304D6EC}"/>
    </a:ext>
  </a:extLst>
</a:theme>
</file>

<file path=ppt/theme/theme5.xml><?xml version="1.0" encoding="utf-8"?>
<a:theme xmlns:a="http://schemas.openxmlformats.org/drawingml/2006/main" name="Lime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D6198DA5-54A3-4D25-B90A-30C1400261F6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Keskuskauppakamari 2020</Template>
  <TotalTime>7</TotalTime>
  <Words>189</Words>
  <Application>Microsoft Office PowerPoint</Application>
  <PresentationFormat>Laajakuva</PresentationFormat>
  <Paragraphs>66</Paragraphs>
  <Slides>18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18</vt:i4>
      </vt:variant>
    </vt:vector>
  </HeadingPairs>
  <TitlesOfParts>
    <vt:vector size="26" baseType="lpstr">
      <vt:lpstr>Arial</vt:lpstr>
      <vt:lpstr>Calibri</vt:lpstr>
      <vt:lpstr>Century Gothic</vt:lpstr>
      <vt:lpstr>Keskuskauppakamarin pohja</vt:lpstr>
      <vt:lpstr>Beige</vt:lpstr>
      <vt:lpstr>Sininen</vt:lpstr>
      <vt:lpstr>Pinkki</vt:lpstr>
      <vt:lpstr>Lime</vt:lpstr>
      <vt:lpstr>Pikakysely yrityksille koronavirustilanteesta</vt:lpstr>
      <vt:lpstr>Koronatilannetta koskevat kysymykset</vt:lpstr>
      <vt:lpstr>Miten hallitus on onnistunut koronaepidemian hoidossa? </vt:lpstr>
      <vt:lpstr>Miten hallitus on onnistunut koronaepidemian hoidossa? (Vertailu 4.5. ja 8.10)</vt:lpstr>
      <vt:lpstr>Miten hallitus on onnistunut koronaepidemian aiheuttaman talouskriisin hoidossa?</vt:lpstr>
      <vt:lpstr>Miten hallitus on onnistunut koronaepidemian aiheuttaman talouskriisin hoidossa? (Vertailu 4.5. ja 8.10)</vt:lpstr>
      <vt:lpstr>Onko koronavirus vaikuttanut tai tuleeko vaikuttamaan yrityksesi toimintaan?</vt:lpstr>
      <vt:lpstr>Onko koronavirusepidemia vaikuttanut liikevaihtoonne negatiivisesti?</vt:lpstr>
      <vt:lpstr>Odotatko koronavirusepidemian vaikuttavan liikevaihtoonne negatiivisesti seuraavan  2 kuukauden aikana? </vt:lpstr>
      <vt:lpstr>Miten arvioisitte koronavirusepidemian vaikuttaneen yrityksenne henkilöstön määrään (lomautusten tai irtisanomisten kautta) verrattuna normaalitilanteeseen</vt:lpstr>
      <vt:lpstr>Miten arvioisitte koronavirusepidemian vaikuttavan yrityksenne henkilöstön määrään (lomautusten tai irtisanomisten kautta) seuraavien 2 kuukauden aikana verrattuna normaalitilanteeseen</vt:lpstr>
      <vt:lpstr>Onko yrityksesi konkurssin riski noussut merkittävästi koronavirusepidemian takia?</vt:lpstr>
      <vt:lpstr>Taustakysymykset</vt:lpstr>
      <vt:lpstr>Minkä kauppakamarin jäsen yrityksenne on?</vt:lpstr>
      <vt:lpstr>Valitse yrityksesi päätoimiala tai sopivin toimiala</vt:lpstr>
      <vt:lpstr>Yrityksen henkilöstömäärä</vt:lpstr>
      <vt:lpstr>Yrityksen vuosiliikevaihto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Pauliina Pulkkinen</dc:creator>
  <cp:keywords>Keskuskauppakamari</cp:keywords>
  <cp:lastModifiedBy>Pauliina Pulkkinen</cp:lastModifiedBy>
  <cp:revision>1</cp:revision>
  <dcterms:created xsi:type="dcterms:W3CDTF">2020-10-09T09:54:46Z</dcterms:created>
  <dcterms:modified xsi:type="dcterms:W3CDTF">2020-10-09T10:20:57Z</dcterms:modified>
</cp:coreProperties>
</file>