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  <p:sldMasterId id="2147483756" r:id="rId2"/>
    <p:sldMasterId id="2147483775" r:id="rId3"/>
    <p:sldMasterId id="2147483795" r:id="rId4"/>
    <p:sldMasterId id="2147483814" r:id="rId5"/>
  </p:sldMasterIdLst>
  <p:notesMasterIdLst>
    <p:notesMasterId r:id="rId24"/>
  </p:notesMasterIdLst>
  <p:handoutMasterIdLst>
    <p:handoutMasterId r:id="rId25"/>
  </p:handoutMasterIdLst>
  <p:sldIdLst>
    <p:sldId id="265" r:id="rId6"/>
    <p:sldId id="271" r:id="rId7"/>
    <p:sldId id="280" r:id="rId8"/>
    <p:sldId id="281" r:id="rId9"/>
    <p:sldId id="278" r:id="rId10"/>
    <p:sldId id="279" r:id="rId11"/>
    <p:sldId id="272" r:id="rId12"/>
    <p:sldId id="273" r:id="rId13"/>
    <p:sldId id="274" r:id="rId14"/>
    <p:sldId id="275" r:id="rId15"/>
    <p:sldId id="276" r:id="rId16"/>
    <p:sldId id="277" r:id="rId17"/>
    <p:sldId id="267" r:id="rId18"/>
    <p:sldId id="266" r:id="rId19"/>
    <p:sldId id="268" r:id="rId20"/>
    <p:sldId id="269" r:id="rId21"/>
    <p:sldId id="270" r:id="rId22"/>
    <p:sldId id="282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62" d="100"/>
          <a:sy n="62" d="100"/>
        </p:scale>
        <p:origin x="860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K3vs3\yhteinen\Kauppakamarien%20kyselyt%20ym\Pikakyselyt%20koronavirustilanteesta\Pikakysely%20koronavirustilanteesta%208.10\Pikakysely%20koronavirustilanteesta%208.10.%20yhteens&#228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K3vs3\yhteinen\Kauppakamarien%20kyselyt%20ym\Pikakyselyt%20koronavirustilanteesta\Pikakysely%20koronavirustilanteesta%208.10\Pikakysely%20koronavirustilanteesta%208.10.%20yhteens&#228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K3vs3\yhteinen\Kauppakamarien%20kyselyt%20ym\Pikakyselyt%20koronavirustilanteesta\Pikakysely%20koronavirustilanteesta%208.10\Pikakysely%20koronavirustilanteesta%208.10.%20yhteens&#228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K3vs3\yhteinen\Kauppakamarien%20kyselyt%20ym\Pikakyselyt%20koronavirustilanteesta\Pikakysely%20koronavirustilanteesta%208.10\Pikakysely%20koronavirustilanteesta%208.10.%20yhteens&#228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K3vs3\yhteinen\Kauppakamarien%20kyselyt%20ym\Pikakyselyt%20koronavirustilanteesta\Pikakysely%20koronavirustilanteesta%208.10\Pikakysely%20koronavirustilanteesta%208.10.%20yhteens&#228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K3vs3\yhteinen\Kauppakamarien%20kyselyt%20ym\Pikakyselyt%20koronavirustilanteesta\Pikakysely%20koronavirustilanteesta%208.10\Pikakysely%20koronavirustilanteesta%208.10.%20yhteens&#228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K3vs3\yhteinen\Kauppakamarien%20kyselyt%20ym\Pikakyselyt%20koronavirustilanteesta\Pikakysely%20koronavirustilanteesta%208.10\Pikakysely%20koronavirustilanteesta%208.10.%20yhteens&#228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K3vs3\yhteinen\Kauppakamarien%20kyselyt%20ym\Pikakyselyt%20koronavirustilanteesta\Pikakysely%20koronavirustilanteesta%208.10\Pikakysely%20koronavirustilanteesta%208.10.%20yhteens&#228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K3vs3\yhteinen\Kauppakamarien%20kyselyt%20ym\Pikakyselyt%20koronavirustilanteesta\Pikakysely%20koronavirustilanteesta%208.10\Pikakysely%20koronavirustilanteesta%208.10.%20yhteens&#228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K3vs3\yhteinen\Kauppakamarien%20kyselyt%20ym\Pikakyselyt%20koronavirustilanteesta\Pikakysely%20koronavirustilanteesta%208.10\Pikakysely%20koronavirustilanteesta%208.10.%20yhteens&#228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K3vs3\yhteinen\Kauppakamarien%20kyselyt%20ym\Pikakyselyt%20koronavirustilanteesta\Pikakysely%20koronavirustilanteesta%208.10\Pikakysely%20koronavirustilanteesta%208.10.%20yhteens&#228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K3vs3\yhteinen\Kauppakamarien%20kyselyt%20ym\Pikakyselyt%20koronavirustilanteesta\Pikakysely%20koronavirustilanteesta%208.10\Pikakysely%20koronavirustilanteesta%208.10.%20yhteens&#228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K3vs3\yhteinen\Kauppakamarien%20kyselyt%20ym\Pikakyselyt%20koronavirustilanteesta\Pikakysely%20koronavirustilanteesta%208.10\Pikakysely%20koronavirustilanteesta%208.10.%20yhteens&#228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K3vs3\yhteinen\Kauppakamarien%20kyselyt%20ym\Pikakyselyt%20koronavirustilanteesta\Pikakysely%20koronavirustilanteesta%208.10\Pikakysely%20koronavirustilanteesta%208.10.%20yhteens&#22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81C-435C-8319-DF1993FE969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81C-435C-8319-DF1993FE969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81C-435C-8319-DF1993FE969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881C-435C-8319-DF1993FE969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881C-435C-8319-DF1993FE969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881C-435C-8319-DF1993FE969F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400" u="none" baseline="0"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'13 Kysymys'!$B$34:$B$39</c:f>
              <c:strCache>
                <c:ptCount val="6"/>
                <c:pt idx="0">
                  <c:v>Paikallisen sopimisen laajempi mahdollistaminen</c:v>
                </c:pt>
                <c:pt idx="1">
                  <c:v>Työvoimakustannusten alentaminen ansiotuloverotuksen ja/tai palkkamaltin keinoin</c:v>
                </c:pt>
                <c:pt idx="2">
                  <c:v>Lomautusten ja irtisanomisten helpottamisen jatkaminen</c:v>
                </c:pt>
                <c:pt idx="3">
                  <c:v>Suorien yritystukien lisääminen</c:v>
                </c:pt>
                <c:pt idx="4">
                  <c:v>Arvonlisäveron alentaminen</c:v>
                </c:pt>
                <c:pt idx="5">
                  <c:v>Välttämättömän työmatkailun helpottaminen</c:v>
                </c:pt>
              </c:strCache>
            </c:strRef>
          </c:cat>
          <c:val>
            <c:numRef>
              <c:f>'13 Kysymys'!$C$34:$C$39</c:f>
              <c:numCache>
                <c:formatCode>0.0%</c:formatCode>
                <c:ptCount val="6"/>
                <c:pt idx="0">
                  <c:v>0.54523728234892455</c:v>
                </c:pt>
                <c:pt idx="1">
                  <c:v>0.53260498463639472</c:v>
                </c:pt>
                <c:pt idx="2">
                  <c:v>0.5104131102765449</c:v>
                </c:pt>
                <c:pt idx="3">
                  <c:v>0.40594059405940597</c:v>
                </c:pt>
                <c:pt idx="4">
                  <c:v>0.401502219187436</c:v>
                </c:pt>
                <c:pt idx="5">
                  <c:v>0.12700580402867873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81C-435C-8319-DF1993FE96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475491"/>
        <c:axId val="37510337"/>
      </c:barChart>
      <c:catAx>
        <c:axId val="54754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200" b="0" u="non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37510337"/>
        <c:crosses val="autoZero"/>
        <c:auto val="0"/>
        <c:lblAlgn val="ctr"/>
        <c:lblOffset val="100"/>
        <c:noMultiLvlLbl val="0"/>
      </c:catAx>
      <c:valAx>
        <c:axId val="37510337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5475491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79C-45DD-BCA8-6C72714537F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79C-45DD-BCA8-6C72714537F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400" u="none" baseline="0"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'10 Kysymys'!$B$34:$B$35</c:f>
              <c:strCache>
                <c:ptCount val="2"/>
                <c:pt idx="0">
                  <c:v>Kyllä</c:v>
                </c:pt>
                <c:pt idx="1">
                  <c:v>Ei</c:v>
                </c:pt>
              </c:strCache>
            </c:strRef>
          </c:cat>
          <c:val>
            <c:numRef>
              <c:f>'10 Kysymys'!$C$34:$C$35</c:f>
              <c:numCache>
                <c:formatCode>0.0%</c:formatCode>
                <c:ptCount val="2"/>
                <c:pt idx="0">
                  <c:v>0.2458953799159985</c:v>
                </c:pt>
                <c:pt idx="1">
                  <c:v>0.75410462008400159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9C-45DD-BCA8-6C7271453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4765845"/>
        <c:axId val="5435676"/>
      </c:barChart>
      <c:catAx>
        <c:axId val="2476584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200" b="0" u="non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5435676"/>
        <c:crosses val="autoZero"/>
        <c:auto val="0"/>
        <c:lblAlgn val="ctr"/>
        <c:lblOffset val="100"/>
        <c:noMultiLvlLbl val="0"/>
      </c:catAx>
      <c:valAx>
        <c:axId val="5435676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600"/>
                </a:pPr>
                <a:r>
                  <a:rPr lang="en-US" sz="1600" dirty="0" err="1"/>
                  <a:t>Prosentti</a:t>
                </a:r>
                <a:endParaRPr lang="en-US" sz="1600" dirty="0"/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24765845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43A-47A8-8540-65C7AEFE421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43A-47A8-8540-65C7AEFE421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43A-47A8-8540-65C7AEFE421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43A-47A8-8540-65C7AEFE421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343A-47A8-8540-65C7AEFE421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343A-47A8-8540-65C7AEFE421B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343A-47A8-8540-65C7AEFE421B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343A-47A8-8540-65C7AEFE421B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343A-47A8-8540-65C7AEFE421B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343A-47A8-8540-65C7AEFE421B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343A-47A8-8540-65C7AEFE421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343A-47A8-8540-65C7AEFE421B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343A-47A8-8540-65C7AEFE421B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343A-47A8-8540-65C7AEFE421B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343A-47A8-8540-65C7AEFE421B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343A-47A8-8540-65C7AEFE421B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0-343A-47A8-8540-65C7AEFE421B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2-343A-47A8-8540-65C7AEFE421B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4-343A-47A8-8540-65C7AEFE421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400" u="none" baseline="0"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 Kysymys'!$B$36:$B$54</c:f>
              <c:strCache>
                <c:ptCount val="19"/>
                <c:pt idx="0">
                  <c:v>Ålands handelskammare</c:v>
                </c:pt>
                <c:pt idx="1">
                  <c:v>Länsi-Uudenmaan kauppakamari</c:v>
                </c:pt>
                <c:pt idx="2">
                  <c:v>Rauman kauppakamari</c:v>
                </c:pt>
                <c:pt idx="3">
                  <c:v>Riihimäen-Hyvinkään kauppakamari</c:v>
                </c:pt>
                <c:pt idx="4">
                  <c:v>Etelä-Savon kauppakamari</c:v>
                </c:pt>
                <c:pt idx="5">
                  <c:v>Etelä-Karjalan kauppakamari</c:v>
                </c:pt>
                <c:pt idx="6">
                  <c:v>Kymenlaakson kauppakamari</c:v>
                </c:pt>
                <c:pt idx="7">
                  <c:v>Keski-Suomen kauppakamari</c:v>
                </c:pt>
                <c:pt idx="8">
                  <c:v>Pohjois-Karjalan kauppakamari</c:v>
                </c:pt>
                <c:pt idx="9">
                  <c:v>Etelä-Pohjanmaan kauppakamari</c:v>
                </c:pt>
                <c:pt idx="10">
                  <c:v>Lapin kauppakamari</c:v>
                </c:pt>
                <c:pt idx="11">
                  <c:v>Satakunnan kauppakamari</c:v>
                </c:pt>
                <c:pt idx="12">
                  <c:v>Kuopion alueen kauppakamari</c:v>
                </c:pt>
                <c:pt idx="13">
                  <c:v>Hämeen kauppakamari</c:v>
                </c:pt>
                <c:pt idx="14">
                  <c:v>Oulun kauppakamari</c:v>
                </c:pt>
                <c:pt idx="15">
                  <c:v>Pohjanmaan kauppakamari</c:v>
                </c:pt>
                <c:pt idx="16">
                  <c:v>Turun kauppakamari</c:v>
                </c:pt>
                <c:pt idx="17">
                  <c:v>Tampereen kauppakamari</c:v>
                </c:pt>
                <c:pt idx="18">
                  <c:v>Helsingin seudun kauppakamari</c:v>
                </c:pt>
              </c:strCache>
            </c:strRef>
          </c:cat>
          <c:val>
            <c:numRef>
              <c:f>'1 Kysymys'!$C$36:$C$54</c:f>
              <c:numCache>
                <c:formatCode>0.0%</c:formatCode>
                <c:ptCount val="19"/>
                <c:pt idx="0">
                  <c:v>6.8282690337999319E-4</c:v>
                </c:pt>
                <c:pt idx="1">
                  <c:v>1.1949470809149881E-2</c:v>
                </c:pt>
                <c:pt idx="2">
                  <c:v>1.6046432229429843E-2</c:v>
                </c:pt>
                <c:pt idx="3">
                  <c:v>1.8094912939569819E-2</c:v>
                </c:pt>
                <c:pt idx="4">
                  <c:v>2.1509047456469785E-2</c:v>
                </c:pt>
                <c:pt idx="5">
                  <c:v>2.4581768521679755E-2</c:v>
                </c:pt>
                <c:pt idx="6">
                  <c:v>2.7654489586889725E-2</c:v>
                </c:pt>
                <c:pt idx="7">
                  <c:v>2.8337316490269718E-2</c:v>
                </c:pt>
                <c:pt idx="8">
                  <c:v>2.9020143393649712E-2</c:v>
                </c:pt>
                <c:pt idx="9">
                  <c:v>3.0385797200409698E-2</c:v>
                </c:pt>
                <c:pt idx="10">
                  <c:v>3.2775691362239678E-2</c:v>
                </c:pt>
                <c:pt idx="11">
                  <c:v>3.6872652782519631E-2</c:v>
                </c:pt>
                <c:pt idx="12">
                  <c:v>3.9603960396039604E-2</c:v>
                </c:pt>
                <c:pt idx="13">
                  <c:v>4.6090815978149541E-2</c:v>
                </c:pt>
                <c:pt idx="14">
                  <c:v>6.6234209627859336E-2</c:v>
                </c:pt>
                <c:pt idx="15">
                  <c:v>6.7599863434619323E-2</c:v>
                </c:pt>
                <c:pt idx="16">
                  <c:v>9.6961420279959035E-2</c:v>
                </c:pt>
                <c:pt idx="17">
                  <c:v>0.10754523728234892</c:v>
                </c:pt>
                <c:pt idx="18">
                  <c:v>0.29805394332536705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343A-47A8-8540-65C7AEFE4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9532743"/>
        <c:axId val="40884719"/>
      </c:barChart>
      <c:catAx>
        <c:axId val="19532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200" b="0" u="non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40884719"/>
        <c:crosses val="autoZero"/>
        <c:auto val="0"/>
        <c:lblAlgn val="ctr"/>
        <c:lblOffset val="100"/>
        <c:noMultiLvlLbl val="0"/>
      </c:catAx>
      <c:valAx>
        <c:axId val="40884719"/>
        <c:scaling>
          <c:orientation val="minMax"/>
          <c:max val="0.35000000000000003"/>
          <c:min val="0"/>
        </c:scaling>
        <c:delete val="0"/>
        <c:axPos val="b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19532743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1C6-4CA2-B1A0-CB7AA44640A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1C6-4CA2-B1A0-CB7AA44640A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1C6-4CA2-B1A0-CB7AA44640A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1C6-4CA2-B1A0-CB7AA44640A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41C6-4CA2-B1A0-CB7AA44640A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41C6-4CA2-B1A0-CB7AA44640A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41C6-4CA2-B1A0-CB7AA44640A4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41C6-4CA2-B1A0-CB7AA44640A4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41C6-4CA2-B1A0-CB7AA44640A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41C6-4CA2-B1A0-CB7AA44640A4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41C6-4CA2-B1A0-CB7AA44640A4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41C6-4CA2-B1A0-CB7AA44640A4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41C6-4CA2-B1A0-CB7AA44640A4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41C6-4CA2-B1A0-CB7AA44640A4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41C6-4CA2-B1A0-CB7AA44640A4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41C6-4CA2-B1A0-CB7AA44640A4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0-41C6-4CA2-B1A0-CB7AA44640A4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2-41C6-4CA2-B1A0-CB7AA44640A4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4-41C6-4CA2-B1A0-CB7AA44640A4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6-41C6-4CA2-B1A0-CB7AA44640A4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7-41C6-4CA2-B1A0-CB7AA44640A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400" u="none" baseline="0"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'2 Kysymys'!$B$34:$B$54</c:f>
              <c:strCache>
                <c:ptCount val="21"/>
                <c:pt idx="0">
                  <c:v>Kotitalouksien toiminta työnantajina</c:v>
                </c:pt>
                <c:pt idx="1">
                  <c:v>Kansainvälisten organisaatioiden ja toimielinten toiminta</c:v>
                </c:pt>
                <c:pt idx="2">
                  <c:v>Kaivostoiminta ja louhinta</c:v>
                </c:pt>
                <c:pt idx="3">
                  <c:v>Maatalous, metsätalous ja kalatalous</c:v>
                </c:pt>
                <c:pt idx="4">
                  <c:v>Julkinen hallinto ja maanpuolustus</c:v>
                </c:pt>
                <c:pt idx="5">
                  <c:v>Vesihuolto, viemäri- ja jätevesihuolto, jätehuolto</c:v>
                </c:pt>
                <c:pt idx="6">
                  <c:v>Sähkö-, kaasu- ja lämpöhuolto, jäähdytys</c:v>
                </c:pt>
                <c:pt idx="7">
                  <c:v>Koulutus</c:v>
                </c:pt>
                <c:pt idx="8">
                  <c:v>Taiteet, viihde ja virkistys</c:v>
                </c:pt>
                <c:pt idx="9">
                  <c:v>Rahoitus- ja vakuutustoiminta</c:v>
                </c:pt>
                <c:pt idx="10">
                  <c:v>Terveys- ja sosiaalipalvelut</c:v>
                </c:pt>
                <c:pt idx="11">
                  <c:v>Ammatillinen, tieteellinen ja tekninen toiminta</c:v>
                </c:pt>
                <c:pt idx="12">
                  <c:v>Kiinteistöalan toiminta</c:v>
                </c:pt>
                <c:pt idx="13">
                  <c:v>Kuljetus ja varastointi</c:v>
                </c:pt>
                <c:pt idx="14">
                  <c:v>Hallinto- ja tukipalvelutoiminta</c:v>
                </c:pt>
                <c:pt idx="15">
                  <c:v>Majoitus- ja ravitsemistoiminta</c:v>
                </c:pt>
                <c:pt idx="16">
                  <c:v>Informaatio ja viestintä</c:v>
                </c:pt>
                <c:pt idx="17">
                  <c:v>Rakentaminen </c:v>
                </c:pt>
                <c:pt idx="18">
                  <c:v>Tukku- ja vähittäiskauppa</c:v>
                </c:pt>
                <c:pt idx="19">
                  <c:v>Muu palvelutoiminta</c:v>
                </c:pt>
                <c:pt idx="20">
                  <c:v>Teollisuus</c:v>
                </c:pt>
              </c:strCache>
            </c:strRef>
          </c:cat>
          <c:val>
            <c:numRef>
              <c:f>'2 Kysymys'!$C$34:$C$54</c:f>
              <c:numCache>
                <c:formatCode>0.0%</c:formatCode>
                <c:ptCount val="21"/>
                <c:pt idx="0">
                  <c:v>3.414134516899966E-4</c:v>
                </c:pt>
                <c:pt idx="1">
                  <c:v>2.0484807101399799E-3</c:v>
                </c:pt>
                <c:pt idx="2">
                  <c:v>3.0727210652099694E-3</c:v>
                </c:pt>
                <c:pt idx="3">
                  <c:v>6.1454421304199388E-3</c:v>
                </c:pt>
                <c:pt idx="4">
                  <c:v>7.5110959371799254E-3</c:v>
                </c:pt>
                <c:pt idx="5">
                  <c:v>8.5353362922499145E-3</c:v>
                </c:pt>
                <c:pt idx="6">
                  <c:v>1.5022191874359851E-2</c:v>
                </c:pt>
                <c:pt idx="7">
                  <c:v>2.0484807101399796E-2</c:v>
                </c:pt>
                <c:pt idx="8">
                  <c:v>2.2533287811539775E-2</c:v>
                </c:pt>
                <c:pt idx="9">
                  <c:v>2.3557528166609765E-2</c:v>
                </c:pt>
                <c:pt idx="10">
                  <c:v>2.9020143393649712E-2</c:v>
                </c:pt>
                <c:pt idx="11">
                  <c:v>3.6189825879139638E-2</c:v>
                </c:pt>
                <c:pt idx="12">
                  <c:v>3.6872652782519631E-2</c:v>
                </c:pt>
                <c:pt idx="13">
                  <c:v>4.5066575623079551E-2</c:v>
                </c:pt>
                <c:pt idx="14">
                  <c:v>5.2577671560259477E-2</c:v>
                </c:pt>
                <c:pt idx="15">
                  <c:v>5.530897917377945E-2</c:v>
                </c:pt>
                <c:pt idx="16">
                  <c:v>6.7258449982929333E-2</c:v>
                </c:pt>
                <c:pt idx="17">
                  <c:v>8.6036189825879142E-2</c:v>
                </c:pt>
                <c:pt idx="18">
                  <c:v>0.12359166951177877</c:v>
                </c:pt>
                <c:pt idx="19">
                  <c:v>0.15227039945373846</c:v>
                </c:pt>
                <c:pt idx="20">
                  <c:v>0.20655513827244795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41C6-4CA2-B1A0-CB7AA4464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5378481"/>
        <c:axId val="55621158"/>
      </c:barChart>
      <c:catAx>
        <c:axId val="2537848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200" b="0" u="non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55621158"/>
        <c:crosses val="autoZero"/>
        <c:auto val="0"/>
        <c:lblAlgn val="ctr"/>
        <c:lblOffset val="100"/>
        <c:noMultiLvlLbl val="0"/>
      </c:catAx>
      <c:valAx>
        <c:axId val="55621158"/>
        <c:scaling>
          <c:orientation val="minMax"/>
          <c:max val="0.30000000000000004"/>
          <c:min val="0"/>
        </c:scaling>
        <c:delete val="0"/>
        <c:axPos val="b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25378481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F16-46E1-987F-CB95EF6CE2F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F16-46E1-987F-CB95EF6CE2F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F16-46E1-987F-CB95EF6CE2F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F16-46E1-987F-CB95EF6CE2F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F16-46E1-987F-CB95EF6CE2F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400" u="none" baseline="0"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'3 Kysymys'!$B$34:$B$38</c:f>
              <c:strCache>
                <c:ptCount val="5"/>
                <c:pt idx="0">
                  <c:v>Yksinyrittäjä</c:v>
                </c:pt>
                <c:pt idx="1">
                  <c:v>2-9</c:v>
                </c:pt>
                <c:pt idx="2">
                  <c:v>10-49</c:v>
                </c:pt>
                <c:pt idx="3">
                  <c:v>50-249</c:v>
                </c:pt>
                <c:pt idx="4">
                  <c:v>250 tai yli</c:v>
                </c:pt>
              </c:strCache>
            </c:strRef>
          </c:cat>
          <c:val>
            <c:numRef>
              <c:f>'3 Kysymys'!$C$34:$C$38</c:f>
              <c:numCache>
                <c:formatCode>0.0%</c:formatCode>
                <c:ptCount val="5"/>
                <c:pt idx="0">
                  <c:v>7.9207920792079209E-2</c:v>
                </c:pt>
                <c:pt idx="1">
                  <c:v>0.35268009559576646</c:v>
                </c:pt>
                <c:pt idx="2">
                  <c:v>0.3513144417890065</c:v>
                </c:pt>
                <c:pt idx="3">
                  <c:v>0.14817343803345853</c:v>
                </c:pt>
                <c:pt idx="4">
                  <c:v>6.862410378968932E-2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F16-46E1-987F-CB95EF6CE2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1861549"/>
        <c:axId val="60867561"/>
      </c:barChart>
      <c:catAx>
        <c:axId val="3186154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200" b="0" u="non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60867561"/>
        <c:crosses val="autoZero"/>
        <c:auto val="0"/>
        <c:lblAlgn val="ctr"/>
        <c:lblOffset val="100"/>
        <c:noMultiLvlLbl val="0"/>
      </c:catAx>
      <c:valAx>
        <c:axId val="60867561"/>
        <c:scaling>
          <c:orientation val="minMax"/>
          <c:max val="0.4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31861549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22A-41D8-AAF2-21E8651A1D0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22A-41D8-AAF2-21E8651A1D0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22A-41D8-AAF2-21E8651A1D0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22A-41D8-AAF2-21E8651A1D0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200" u="none" baseline="0"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'4 Kysymys'!$B$34:$B$37</c:f>
              <c:strCache>
                <c:ptCount val="4"/>
                <c:pt idx="0">
                  <c:v>alle 2 miljoonaa euroa </c:v>
                </c:pt>
                <c:pt idx="1">
                  <c:v>2-10 miljoonaa euroa</c:v>
                </c:pt>
                <c:pt idx="2">
                  <c:v>11-49 miljoonaa euroa</c:v>
                </c:pt>
                <c:pt idx="3">
                  <c:v>50 miljoonaa euroa tai enemmän</c:v>
                </c:pt>
              </c:strCache>
            </c:strRef>
          </c:cat>
          <c:val>
            <c:numRef>
              <c:f>'4 Kysymys'!$C$34:$C$37</c:f>
              <c:numCache>
                <c:formatCode>0.0%</c:formatCode>
                <c:ptCount val="4"/>
                <c:pt idx="0">
                  <c:v>0.48310003414134517</c:v>
                </c:pt>
                <c:pt idx="1">
                  <c:v>0.29088426083987712</c:v>
                </c:pt>
                <c:pt idx="2">
                  <c:v>0.13793103448275862</c:v>
                </c:pt>
                <c:pt idx="3">
                  <c:v>8.8084670536019122E-2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22A-41D8-AAF2-21E8651A1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15993"/>
        <c:axId val="58105245"/>
      </c:barChart>
      <c:catAx>
        <c:axId val="41599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200" b="0" u="non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58105245"/>
        <c:crosses val="autoZero"/>
        <c:auto val="0"/>
        <c:lblAlgn val="ctr"/>
        <c:lblOffset val="100"/>
        <c:noMultiLvlLbl val="0"/>
      </c:catAx>
      <c:valAx>
        <c:axId val="58105245"/>
        <c:scaling>
          <c:orientation val="minMax"/>
          <c:max val="0.55000000000000004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415993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E35-4D01-B8C1-6915CE6B7D8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E35-4D01-B8C1-6915CE6B7D8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E35-4D01-B8C1-6915CE6B7D8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E35-4D01-B8C1-6915CE6B7D8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E35-4D01-B8C1-6915CE6B7D85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E35-4D01-B8C1-6915CE6B7D8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400" u="none" baseline="0"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'14 Kysymys'!$B$34:$B$39</c:f>
              <c:strCache>
                <c:ptCount val="6"/>
                <c:pt idx="0">
                  <c:v>Koulujen ja päiväkotien sulkeminen</c:v>
                </c:pt>
                <c:pt idx="1">
                  <c:v>Nykyiset matkustusrajoitukset tai niiden tiukentaminen </c:v>
                </c:pt>
                <c:pt idx="2">
                  <c:v>Ravintoloiden sulkeminen tai aukioloaikojen lyhentäminen entisestään</c:v>
                </c:pt>
                <c:pt idx="3">
                  <c:v>Vapaa-ajan matkustuskiellot maan sisällä</c:v>
                </c:pt>
                <c:pt idx="4">
                  <c:v>Yli 50 hengen kokoontumiskiellot</c:v>
                </c:pt>
                <c:pt idx="5">
                  <c:v>Kasvomaskien pakollinen käyttö julkisessa liikenteessä ja julkisilla paikoilla</c:v>
                </c:pt>
              </c:strCache>
            </c:strRef>
          </c:cat>
          <c:val>
            <c:numRef>
              <c:f>'14 Kysymys'!$C$34:$C$39</c:f>
              <c:numCache>
                <c:formatCode>0.0%</c:formatCode>
                <c:ptCount val="6"/>
                <c:pt idx="0">
                  <c:v>0.48583134175486514</c:v>
                </c:pt>
                <c:pt idx="1">
                  <c:v>0.46090815978149541</c:v>
                </c:pt>
                <c:pt idx="2">
                  <c:v>0.44964151587572554</c:v>
                </c:pt>
                <c:pt idx="3">
                  <c:v>0.40594059405940597</c:v>
                </c:pt>
                <c:pt idx="4">
                  <c:v>0.21509047456469785</c:v>
                </c:pt>
                <c:pt idx="5">
                  <c:v>5.0529190850119497E-2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E35-4D01-B8C1-6915CE6B7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6322346"/>
        <c:axId val="14079121"/>
      </c:barChart>
      <c:catAx>
        <c:axId val="1632234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200" b="0" u="non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14079121"/>
        <c:crosses val="autoZero"/>
        <c:auto val="0"/>
        <c:lblAlgn val="ctr"/>
        <c:lblOffset val="100"/>
        <c:noMultiLvlLbl val="0"/>
      </c:catAx>
      <c:valAx>
        <c:axId val="14079121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16322346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59B-4BE1-A756-AD047429655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59B-4BE1-A756-AD047429655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59B-4BE1-A756-AD047429655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759B-4BE1-A756-AD047429655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759B-4BE1-A756-AD047429655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400" u="none" baseline="0"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'11 Kysymys'!$B$34:$B$38</c:f>
              <c:strCache>
                <c:ptCount val="5"/>
                <c:pt idx="0">
                  <c:v>Erittäin hyvin</c:v>
                </c:pt>
                <c:pt idx="1">
                  <c:v>Melko hyvin</c:v>
                </c:pt>
                <c:pt idx="2">
                  <c:v>En osaa sanoa</c:v>
                </c:pt>
                <c:pt idx="3">
                  <c:v>Melko huonosti</c:v>
                </c:pt>
                <c:pt idx="4">
                  <c:v>Erittäin huonosti</c:v>
                </c:pt>
              </c:strCache>
            </c:strRef>
          </c:cat>
          <c:val>
            <c:numRef>
              <c:f>'11 Kysymys'!$C$34:$C$38</c:f>
              <c:numCache>
                <c:formatCode>0.0%</c:formatCode>
                <c:ptCount val="5"/>
                <c:pt idx="0">
                  <c:v>4.2335268009559578E-2</c:v>
                </c:pt>
                <c:pt idx="1">
                  <c:v>0.5165585524069648</c:v>
                </c:pt>
                <c:pt idx="2">
                  <c:v>9.6620006828269045E-2</c:v>
                </c:pt>
                <c:pt idx="3">
                  <c:v>0.2803004438374872</c:v>
                </c:pt>
                <c:pt idx="4">
                  <c:v>6.418572891771937E-2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59B-4BE1-A756-AD04742965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5525791"/>
        <c:axId val="32852820"/>
      </c:barChart>
      <c:catAx>
        <c:axId val="255257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200" b="0" u="non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32852820"/>
        <c:crosses val="autoZero"/>
        <c:auto val="0"/>
        <c:lblAlgn val="ctr"/>
        <c:lblOffset val="100"/>
        <c:noMultiLvlLbl val="0"/>
      </c:catAx>
      <c:valAx>
        <c:axId val="328528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25525791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653-46E7-B05C-8D4008277B7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653-46E7-B05C-8D4008277B7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653-46E7-B05C-8D4008277B7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653-46E7-B05C-8D4008277B7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4653-46E7-B05C-8D4008277B7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400" u="none" baseline="0"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'12 Kysymys'!$B$34:$B$38</c:f>
              <c:strCache>
                <c:ptCount val="5"/>
                <c:pt idx="0">
                  <c:v>Erittäin hyvin</c:v>
                </c:pt>
                <c:pt idx="1">
                  <c:v>Melko hyvin</c:v>
                </c:pt>
                <c:pt idx="2">
                  <c:v>En osaa sanoa</c:v>
                </c:pt>
                <c:pt idx="3">
                  <c:v>Melko huonosti</c:v>
                </c:pt>
                <c:pt idx="4">
                  <c:v>Erittäin huonosti</c:v>
                </c:pt>
              </c:strCache>
            </c:strRef>
          </c:cat>
          <c:val>
            <c:numRef>
              <c:f>'12 Kysymys'!$C$34:$C$38</c:f>
              <c:numCache>
                <c:formatCode>0.0%</c:formatCode>
                <c:ptCount val="5"/>
                <c:pt idx="0">
                  <c:v>1.3997951519289861E-2</c:v>
                </c:pt>
                <c:pt idx="1">
                  <c:v>0.20792079207920794</c:v>
                </c:pt>
                <c:pt idx="2">
                  <c:v>0.11198361215431889</c:v>
                </c:pt>
                <c:pt idx="3">
                  <c:v>0.45373847729600542</c:v>
                </c:pt>
                <c:pt idx="4">
                  <c:v>0.21235916695117787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653-46E7-B05C-8D4008277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3696042"/>
        <c:axId val="18969199"/>
      </c:barChart>
      <c:catAx>
        <c:axId val="2369604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200" b="0" u="non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18969199"/>
        <c:crosses val="autoZero"/>
        <c:auto val="0"/>
        <c:lblAlgn val="ctr"/>
        <c:lblOffset val="100"/>
        <c:noMultiLvlLbl val="0"/>
      </c:catAx>
      <c:valAx>
        <c:axId val="18969199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23696042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2E1-47DE-8279-238D2491B77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2E1-47DE-8279-238D2491B77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400" u="none" baseline="0"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'5 Kysymys'!$B$34:$B$35</c:f>
              <c:strCache>
                <c:ptCount val="2"/>
                <c:pt idx="0">
                  <c:v>Kyllä</c:v>
                </c:pt>
                <c:pt idx="1">
                  <c:v>Ei</c:v>
                </c:pt>
              </c:strCache>
            </c:strRef>
          </c:cat>
          <c:val>
            <c:numRef>
              <c:f>'5 Kysymys'!$C$34:$C$35</c:f>
              <c:numCache>
                <c:formatCode>0.0%</c:formatCode>
                <c:ptCount val="2"/>
                <c:pt idx="0">
                  <c:v>0.89416182997610094</c:v>
                </c:pt>
                <c:pt idx="1">
                  <c:v>0.10583817002389893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E1-47DE-8279-238D2491B7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1374213"/>
        <c:axId val="38498329"/>
      </c:barChart>
      <c:catAx>
        <c:axId val="4137421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200" b="0" u="non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38498329"/>
        <c:crosses val="autoZero"/>
        <c:auto val="0"/>
        <c:lblAlgn val="ctr"/>
        <c:lblOffset val="100"/>
        <c:noMultiLvlLbl val="0"/>
      </c:catAx>
      <c:valAx>
        <c:axId val="38498329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41374213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C28-4120-88E8-7D8ACAB839E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C28-4120-88E8-7D8ACAB839E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C28-4120-88E8-7D8ACAB839E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C28-4120-88E8-7D8ACAB839E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3C28-4120-88E8-7D8ACAB839E0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400" u="none" baseline="0"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'6 Kysymys'!$B$34:$B$38</c:f>
              <c:strCache>
                <c:ptCount val="5"/>
                <c:pt idx="0">
                  <c:v>Liikevaihto on pysynyt ennallaan tai kasvanut</c:v>
                </c:pt>
                <c:pt idx="1">
                  <c:v>Vähentänyt 1–25 % </c:v>
                </c:pt>
                <c:pt idx="2">
                  <c:v>Vähentänyt 25–50 % </c:v>
                </c:pt>
                <c:pt idx="3">
                  <c:v>Vähentänyt 50–75 % </c:v>
                </c:pt>
                <c:pt idx="4">
                  <c:v>Vähentänyt 75–100 % </c:v>
                </c:pt>
              </c:strCache>
            </c:strRef>
          </c:cat>
          <c:val>
            <c:numRef>
              <c:f>'6 Kysymys'!$C$34:$C$38</c:f>
              <c:numCache>
                <c:formatCode>0.0%</c:formatCode>
                <c:ptCount val="5"/>
                <c:pt idx="0">
                  <c:v>0.25505918289423446</c:v>
                </c:pt>
                <c:pt idx="1">
                  <c:v>0.47193585337915234</c:v>
                </c:pt>
                <c:pt idx="2">
                  <c:v>0.17105765559373809</c:v>
                </c:pt>
                <c:pt idx="3">
                  <c:v>5.9946544482626957E-2</c:v>
                </c:pt>
                <c:pt idx="4">
                  <c:v>4.2000763650248185E-2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C28-4120-88E8-7D8ACAB83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5272557"/>
        <c:axId val="3940387"/>
      </c:barChart>
      <c:catAx>
        <c:axId val="4527255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200" b="0" u="non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3940387"/>
        <c:crosses val="autoZero"/>
        <c:auto val="0"/>
        <c:lblAlgn val="ctr"/>
        <c:lblOffset val="100"/>
        <c:noMultiLvlLbl val="0"/>
      </c:catAx>
      <c:valAx>
        <c:axId val="3940387"/>
        <c:scaling>
          <c:orientation val="minMax"/>
          <c:max val="0.55000000000000004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45272557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83A-492E-AD09-B717ACB2AFE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83A-492E-AD09-B717ACB2AFE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83A-492E-AD09-B717ACB2AFE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83A-492E-AD09-B717ACB2AFE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483A-492E-AD09-B717ACB2AFE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400" u="none" baseline="0"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'7 Kysymys'!$B$34:$B$38</c:f>
              <c:strCache>
                <c:ptCount val="5"/>
                <c:pt idx="0">
                  <c:v>Liikevaihto pysyy ennallaan tai kasvaa </c:v>
                </c:pt>
                <c:pt idx="1">
                  <c:v>Vähentää 1–25 %</c:v>
                </c:pt>
                <c:pt idx="2">
                  <c:v>Vähentää 25–50 % </c:v>
                </c:pt>
                <c:pt idx="3">
                  <c:v>Vähentää 50–75 %</c:v>
                </c:pt>
                <c:pt idx="4">
                  <c:v>Vähentää 75–100 % </c:v>
                </c:pt>
              </c:strCache>
            </c:strRef>
          </c:cat>
          <c:val>
            <c:numRef>
              <c:f>'7 Kysymys'!$C$34:$C$38</c:f>
              <c:numCache>
                <c:formatCode>0.0%</c:formatCode>
                <c:ptCount val="5"/>
                <c:pt idx="0">
                  <c:v>0.27147766323024053</c:v>
                </c:pt>
                <c:pt idx="1">
                  <c:v>0.50210003818251248</c:v>
                </c:pt>
                <c:pt idx="2">
                  <c:v>0.13172966781214204</c:v>
                </c:pt>
                <c:pt idx="3">
                  <c:v>5.2691867124856816E-2</c:v>
                </c:pt>
                <c:pt idx="4">
                  <c:v>4.2000763650248185E-2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83A-492E-AD09-B717ACB2A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5205888"/>
        <c:axId val="50981872"/>
      </c:barChart>
      <c:catAx>
        <c:axId val="45205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200" b="0" u="non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50981872"/>
        <c:crosses val="autoZero"/>
        <c:auto val="0"/>
        <c:lblAlgn val="ctr"/>
        <c:lblOffset val="100"/>
        <c:noMultiLvlLbl val="0"/>
      </c:catAx>
      <c:valAx>
        <c:axId val="50981872"/>
        <c:scaling>
          <c:orientation val="minMax"/>
          <c:max val="0.55000000000000004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45205888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869-4202-88B0-0AC631F9E42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869-4202-88B0-0AC631F9E42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869-4202-88B0-0AC631F9E42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869-4202-88B0-0AC631F9E42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3869-4202-88B0-0AC631F9E42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400" u="none" baseline="0"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'8 Kysymys'!$B$34:$B$38</c:f>
              <c:strCache>
                <c:ptCount val="5"/>
                <c:pt idx="0">
                  <c:v>Henkilöstön määrä on pysynyt ennallaan tai kasvanut </c:v>
                </c:pt>
                <c:pt idx="1">
                  <c:v>Vähentänyt 1–25 %</c:v>
                </c:pt>
                <c:pt idx="2">
                  <c:v>Vähentänyt 25–50 % </c:v>
                </c:pt>
                <c:pt idx="3">
                  <c:v>Vähentänyt 50–75 % </c:v>
                </c:pt>
                <c:pt idx="4">
                  <c:v>Vähentänyt 75–100 % </c:v>
                </c:pt>
              </c:strCache>
            </c:strRef>
          </c:cat>
          <c:val>
            <c:numRef>
              <c:f>'8 Kysymys'!$C$34:$C$38</c:f>
              <c:numCache>
                <c:formatCode>0.0%</c:formatCode>
                <c:ptCount val="5"/>
                <c:pt idx="0">
                  <c:v>0.55784650630011456</c:v>
                </c:pt>
                <c:pt idx="1">
                  <c:v>0.32035127911416572</c:v>
                </c:pt>
                <c:pt idx="2">
                  <c:v>7.2546773577701423E-2</c:v>
                </c:pt>
                <c:pt idx="3">
                  <c:v>2.2909507445589922E-2</c:v>
                </c:pt>
                <c:pt idx="4">
                  <c:v>2.6345933562428411E-2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869-4202-88B0-0AC631F9E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4722748"/>
        <c:axId val="39774376"/>
      </c:barChart>
      <c:catAx>
        <c:axId val="447227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200" b="0" u="non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39774376"/>
        <c:crosses val="autoZero"/>
        <c:auto val="0"/>
        <c:lblAlgn val="ctr"/>
        <c:lblOffset val="100"/>
        <c:noMultiLvlLbl val="0"/>
      </c:catAx>
      <c:valAx>
        <c:axId val="39774376"/>
        <c:scaling>
          <c:orientation val="minMax"/>
          <c:max val="0.65000000000000013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44722748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672-43F8-B2B6-50DB439D401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672-43F8-B2B6-50DB439D401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672-43F8-B2B6-50DB439D401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8672-43F8-B2B6-50DB439D401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8672-43F8-B2B6-50DB439D401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400" u="none" baseline="0"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'9 Kysymys'!$B$34:$B$38</c:f>
              <c:strCache>
                <c:ptCount val="5"/>
                <c:pt idx="0">
                  <c:v>Henkilöstön määrä pysyy ennallaan tai kasvaa</c:v>
                </c:pt>
                <c:pt idx="1">
                  <c:v>Vähentää 1–25 % </c:v>
                </c:pt>
                <c:pt idx="2">
                  <c:v>Vähentää 25–50 % </c:v>
                </c:pt>
                <c:pt idx="3">
                  <c:v>Vähentää 50–75 % </c:v>
                </c:pt>
                <c:pt idx="4">
                  <c:v>Vähentää 75–100 % </c:v>
                </c:pt>
              </c:strCache>
            </c:strRef>
          </c:cat>
          <c:val>
            <c:numRef>
              <c:f>'9 Kysymys'!$C$34:$C$38</c:f>
              <c:numCache>
                <c:formatCode>0.0%</c:formatCode>
                <c:ptCount val="5"/>
                <c:pt idx="0">
                  <c:v>0.5681557846506301</c:v>
                </c:pt>
                <c:pt idx="1">
                  <c:v>0.31462390225276821</c:v>
                </c:pt>
                <c:pt idx="2">
                  <c:v>6.8346697212676596E-2</c:v>
                </c:pt>
                <c:pt idx="3">
                  <c:v>2.2145857197403591E-2</c:v>
                </c:pt>
                <c:pt idx="4">
                  <c:v>2.6727758686521576E-2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672-43F8-B2B6-50DB439D40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6709454"/>
        <c:axId val="53591007"/>
      </c:barChart>
      <c:catAx>
        <c:axId val="267094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200" b="0" u="non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53591007"/>
        <c:crosses val="autoZero"/>
        <c:auto val="0"/>
        <c:lblAlgn val="ctr"/>
        <c:lblOffset val="100"/>
        <c:noMultiLvlLbl val="0"/>
      </c:catAx>
      <c:valAx>
        <c:axId val="53591007"/>
        <c:scaling>
          <c:orientation val="minMax"/>
          <c:max val="0.65000000000000013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26709454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D13AD00-C0F7-46C4-97A0-1A156654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1D9ED9-B1D8-4F59-A4EE-7828DF5F9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65B33-1624-4EA1-90F0-5548CCE4D91F}" type="datetimeFigureOut">
              <a:rPr lang="fi-FI" smtClean="0"/>
              <a:t>12.10.2020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DD7E1E-C080-4A9B-A6B9-3C41B1210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637475-3517-4217-AF00-9C56D3AD83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3EBE3-D7EB-4F27-B056-652D08283A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057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A4EDE-2E67-4E29-A719-B79571B32F10}" type="datetimeFigureOut">
              <a:rPr lang="fi-FI" smtClean="0"/>
              <a:t>12.10.2020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D44A-A2CE-4F46-8183-3B78CFA07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060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7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6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A215-9E5C-484B-9EF8-CE7546C59170}" type="datetime1">
              <a:rPr lang="fi-FI" smtClean="0"/>
              <a:t>12.10.2020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96BCC24-BCDD-49AB-8FD9-0FA72EA8ED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F60FA21E-F841-4CEC-B1A5-C4131AF1EC68}"/>
              </a:ext>
            </a:extLst>
          </p:cNvPr>
          <p:cNvSpPr txBox="1"/>
          <p:nvPr userDrawn="1"/>
        </p:nvSpPr>
        <p:spPr>
          <a:xfrm>
            <a:off x="4882231" y="2750733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/>
              <a:t>kauppakamari.fi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0A6FEDA2-CEE8-45DB-BCDD-8D9A8210A504}"/>
              </a:ext>
            </a:extLst>
          </p:cNvPr>
          <p:cNvSpPr/>
          <p:nvPr userDrawn="1"/>
        </p:nvSpPr>
        <p:spPr>
          <a:xfrm>
            <a:off x="5482971" y="3489397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@K3FIN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C0379771-1F8D-4B6A-ADD8-52B18F9E110B}"/>
              </a:ext>
            </a:extLst>
          </p:cNvPr>
          <p:cNvSpPr/>
          <p:nvPr userDrawn="1"/>
        </p:nvSpPr>
        <p:spPr>
          <a:xfrm>
            <a:off x="4469110" y="3120065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#Keskuskauppakamari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08D179C-6CD3-400E-A1F5-BB1532E0C76B}" type="datetime1">
              <a:rPr lang="fi-FI" smtClean="0"/>
              <a:t>12.10.2020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9972191-05C2-4BB6-9C05-D4450A113C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4726" y="1744255"/>
            <a:ext cx="2622548" cy="655637"/>
          </a:xfrm>
          <a:prstGeom prst="rect">
            <a:avLst/>
          </a:prstGeom>
        </p:spPr>
      </p:pic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97ADFAD-DB62-460B-B9ED-5BBF13607061}"/>
              </a:ext>
            </a:extLst>
          </p:cNvPr>
          <p:cNvSpPr txBox="1"/>
          <p:nvPr userDrawn="1"/>
        </p:nvSpPr>
        <p:spPr>
          <a:xfrm>
            <a:off x="961530" y="4761550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BC66F7D2-1182-49B4-903B-669E144920FF}"/>
              </a:ext>
            </a:extLst>
          </p:cNvPr>
          <p:cNvSpPr/>
          <p:nvPr userDrawn="1"/>
        </p:nvSpPr>
        <p:spPr>
          <a:xfrm>
            <a:off x="1562269" y="5427532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B3608A50-A537-479B-BA63-D7AC141691AC}"/>
              </a:ext>
            </a:extLst>
          </p:cNvPr>
          <p:cNvSpPr/>
          <p:nvPr userDrawn="1"/>
        </p:nvSpPr>
        <p:spPr>
          <a:xfrm>
            <a:off x="548407" y="5094541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#Keskuskauppakamari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50B3E8B-5257-48E8-9DA2-E88712DC9E3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4" y="3811117"/>
            <a:ext cx="2250840" cy="830097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A281D5-E7B8-4B62-98D0-36D7F2AC25DB}" type="datetime1">
              <a:rPr lang="fi-FI" smtClean="0"/>
              <a:t>12.10.2020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BF11A40-E7AB-4C72-87F5-F77751B11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70580" y="5576888"/>
            <a:ext cx="2250840" cy="83009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CBCC-FF59-416C-9A1D-9D52F6500638}" type="datetime1">
              <a:rPr lang="fi-FI" smtClean="0"/>
              <a:t>12.10.2020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3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10E1D-6349-4E85-AD64-C1FBA3119F4A}" type="datetime1">
              <a:rPr lang="fi-FI" smtClean="0"/>
              <a:t>12.10.2020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5D275B4-948C-4C22-A7A6-5C35815143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3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08A1-A580-4BDB-9C4A-001F8D3CC6A1}" type="datetime1">
              <a:rPr lang="fi-FI" smtClean="0"/>
              <a:t>12.10.2020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D07E865-FB74-4290-8A5B-881FF908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A7576CE-FE1F-4D91-9D8E-EA37988E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4F0BE7-67CF-4588-93A6-08071496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06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94B0-8C78-4669-883B-BA7FD9446DC1}" type="datetime1">
              <a:rPr lang="fi-FI" smtClean="0"/>
              <a:t>12.10.2020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18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04C6-BCE6-4EB0-B6E5-BD5BB2719331}" type="datetime1">
              <a:rPr lang="fi-FI" smtClean="0"/>
              <a:t>12.10.2020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92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CCE3-DFD7-4C20-A669-ACC565B4BCF8}" type="datetime1">
              <a:rPr lang="fi-FI" smtClean="0"/>
              <a:t>12.10.2020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12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2688-A7F7-4DDE-BD3B-80021B211317}" type="datetime1">
              <a:rPr lang="fi-FI" smtClean="0"/>
              <a:t>12.10.2020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B9E95B92-8726-4930-A255-2F27AE79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BC2D19B-A6C1-479D-A508-DD2AF895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5779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12.10.2020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2130EC-EE98-4A32-9F05-6EE8D205D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B9C96C-C317-49B9-8FE0-E96EE535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0B69CC-1DF7-4B85-B176-A2417147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5111-E333-47EA-A897-6C29E5BA6EBC}" type="datetime1">
              <a:rPr lang="fi-FI" smtClean="0"/>
              <a:t>12.10.2020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C40EA8-0D3E-4614-9FA5-64E9B1F3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E612DC6-63F3-4A76-B641-971F83717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C417BAF-CDF8-435F-96DF-586296DB8B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DF97D-8C69-4125-A070-47DDE947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0917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538-99DB-4ACA-ABA2-05BA84E39266}" type="datetime1">
              <a:rPr lang="fi-FI" smtClean="0"/>
              <a:t>12.10.2020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5EFCF63-35BB-48D0-A02A-E2564CFA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0514842-8076-4A26-811E-87A3DF76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190E134-26FB-4D2C-9093-3643639B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34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1755-F379-417E-A3DC-D9B01BC04526}" type="datetime1">
              <a:rPr lang="fi-FI" smtClean="0"/>
              <a:t>12.10.2020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0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54C7-5142-4223-ACE5-D859002DD68B}" type="datetime1">
              <a:rPr lang="fi-FI" smtClean="0"/>
              <a:t>12.10.2020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7C4A680-09D1-4245-AAC6-6F66114E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F64E38F-0504-4ECC-85C8-AB59D634F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6A299EFF-99D7-423D-9AEC-773F2B69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4701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F60-89D1-435E-A10B-13EC5A38991F}" type="datetime1">
              <a:rPr lang="fi-FI" smtClean="0"/>
              <a:t>12.10.2020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9F323CED-9B21-4914-BBE0-96C93FA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608E496D-D33A-4FFC-9050-1225B563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06B83487-E6E0-4A5E-BDA7-16228C7E6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0585BE96-F63C-47EA-A810-5F5332245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8490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F89A-8BCD-473B-A52C-11F9A0377E47}" type="datetime1">
              <a:rPr lang="fi-FI" smtClean="0"/>
              <a:t>12.10.2020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FF11E3C-4A01-461B-8A49-E5305079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A0F42D-DF5D-47B7-A5B5-05E323BF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39496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sininen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496D99-066B-448D-BB23-34485EA65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73F8-CC89-4268-AB65-15E33CFE3B80}" type="datetime1">
              <a:rPr lang="fi-FI" smtClean="0"/>
              <a:t>12.10.2020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86966AF-C9DA-4719-9EBD-D4115365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165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sininen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801AD68D-BEE8-4989-AAB9-A724FF1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97FDB190-2D4D-440E-8221-51BDAC3D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6F1C7F00-6301-4C80-8C24-0AFBF769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D141CBA-7B13-4EF2-8224-C7F13D1C7605}" type="datetime1">
              <a:rPr lang="fi-FI" smtClean="0"/>
              <a:t>12.10.2020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F84A19D4-4FD1-4D1A-A191-685F923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0CB25A1B-A6D5-4E48-91EE-B04968AE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87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B2642-49FE-407A-A3F4-0600B5501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42BF88-A9F2-4E2A-B0F1-8276E9D81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FCF8F6-5F32-43A2-AC8B-954415E8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6D04-30AC-4D1D-85ED-E6F73C2D3624}" type="datetime1">
              <a:rPr lang="fi-FI" smtClean="0"/>
              <a:t>12.10.2020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48B0DC-D89C-405B-8306-443D022C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AFC798E-1C05-4E68-8FDA-47B426270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288ED8F-05AF-428B-B312-FE1E286CD8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05A476-C345-48E9-A7C5-E0794885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43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64B5535-12A2-444F-B881-BF3E072D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25BCE7-3C58-4625-B134-D4925C434C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C470-D4CD-4E29-8E91-1223DA076E22}" type="datetime1">
              <a:rPr lang="fi-FI" smtClean="0"/>
              <a:t>12.10.2020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827BA8A-BFEE-4F2C-9BB9-113EFD0D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3069FD1-4B67-4CD3-8634-B32C320E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F0056C40-F7BB-4ACC-9A82-D690301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69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D71A-A60B-45F9-B564-8B0D00C72441}" type="datetime1">
              <a:rPr lang="fi-FI" smtClean="0"/>
              <a:t>12.10.2020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5FFF-D35D-43BF-AC2E-3AAA9EA7D92C}" type="datetime1">
              <a:rPr lang="fi-FI" smtClean="0"/>
              <a:t>12.10.2020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872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3010-EC64-4810-B408-821C910BE80B}" type="datetime1">
              <a:rPr lang="fi-FI" smtClean="0"/>
              <a:t>12.10.2020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C8452E8F-A576-4F74-B1B1-2525B5F7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43F6A56-28AA-470C-A288-7B5AFE31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76F1C969-5C79-4E79-8C1B-32C1472C7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57413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E81A-79F1-4FD8-BF22-27CDDA5DF4CE}" type="datetime1">
              <a:rPr lang="fi-FI" smtClean="0"/>
              <a:t>12.10.2020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71CE3AD-73BA-4432-B14F-66834C34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0F7529ED-6E94-4F0E-9A1D-B554AD75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C194B069-2676-448D-8BAE-F6532029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A27EC461-AC56-4FB4-B3FF-DD8B3FD0C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1756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0A46-EE8A-4F56-8133-4DEEFDD9357D}" type="datetime1">
              <a:rPr lang="fi-FI" smtClean="0"/>
              <a:t>12.10.2020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AA739BF-E2F3-4B10-9B8D-06F98AC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A081EBC-78E5-4BBD-BDA9-49ADAA58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90533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17FA9958-0408-4766-A8D7-E37777BA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7200" y="0"/>
            <a:ext cx="87148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37FC-D581-4DA5-8018-F7CEECB406FD}" type="datetime1">
              <a:rPr lang="fi-FI" smtClean="0"/>
              <a:t>12.10.2020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8E22005-FACB-4E51-BC17-DBFD97942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975802D1-55CF-4772-96DA-72A0FD4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389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16D7E4C-1C6A-4E85-A20C-A25F6BDF1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A773B2D-290F-4AC0-A3AC-91F8186B54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425C37-0F88-4610-A8AF-BF4E41B46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46B017-43E4-4833-BA31-594945C3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2481BC-8F22-44EF-8464-17BFAF4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870E-886F-4242-AF35-8BA432B0CA76}" type="datetime1">
              <a:rPr lang="fi-FI" smtClean="0"/>
              <a:t>12.10.2020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A0D6D-07D7-4ED0-AF0F-FA6EEF08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37FEBF-0ECB-4AE9-AB43-304286ED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5838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326F0DF-1493-4EE5-94E2-9A3543446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5B6FA2A-CE5B-444E-AB1D-A3971E5AFB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63BF-C4AB-4462-A53B-2C511E40F690}" type="datetime1">
              <a:rPr lang="fi-FI" smtClean="0"/>
              <a:t>12.10.2020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7A62D804-0625-4D73-8C50-90A55877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92E865E3-39AF-405E-B818-2775B8F0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D5F760AC-B6C7-446B-9C00-19B3DF3C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521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6B35-A16F-482F-8BCD-2095817F0916}" type="datetime1">
              <a:rPr lang="fi-FI" smtClean="0"/>
              <a:t>12.10.2020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6303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E6E1-1610-4677-96F8-B0AAE2158D3B}" type="datetime1">
              <a:rPr lang="fi-FI" smtClean="0"/>
              <a:t>12.10.2020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5F398E1-4FEA-4C47-8DBB-67002E4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53C25F3-3EC4-4DE1-A238-4D351EE95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419D7574-E807-47CA-AE37-D5658E326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7896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8FDD-9E40-412F-8D1D-E199F51E79B5}" type="datetime1">
              <a:rPr lang="fi-FI" smtClean="0"/>
              <a:t>12.10.2020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7D77BBA-8B6E-4F47-9695-F42CC253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5E3742E4-B808-4663-91DE-00568758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5D7AE2B7-5BC9-42F8-BFD1-2BF17D56F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4B00869B-713A-4CB8-B785-5B128E4E8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984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3EA9-CD3C-4111-BC60-55154E1F9FEB}" type="datetime1">
              <a:rPr lang="fi-FI" smtClean="0"/>
              <a:t>12.10.2020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C6BA7-3CF9-4CF6-BF25-D7E2B2394986}" type="datetime1">
              <a:rPr lang="fi-FI" smtClean="0"/>
              <a:t>12.10.2020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A76CEC0-F009-47A4-B0A2-E9BD45A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DF49E5B-594D-402D-905D-C898BED7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7616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li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2321-DAA3-4C7E-82E0-747AE8DF8DAC}" type="datetime1">
              <a:rPr lang="fi-FI" smtClean="0"/>
              <a:t>12.10.2020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34BFFF6-FB31-4AC1-B11B-286B96666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0533" y="5220255"/>
            <a:ext cx="1794792" cy="15335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58B078-2E19-46E8-9BF3-E48356A5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02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78EF-1E4B-4DCD-B008-EA0DD289CD44}" type="datetime1">
              <a:rPr lang="fi-FI" smtClean="0"/>
              <a:t>12.10.2020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AF23-B36E-4083-8E13-AE392CCEBF31}" type="datetime1">
              <a:rPr lang="fi-FI" smtClean="0"/>
              <a:t>12.10.2020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5D4A0C6-82FB-4F65-AFA6-75884A77AEA4}" type="datetime1">
              <a:rPr lang="fi-FI" smtClean="0"/>
              <a:t>12.10.2020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C7A3-6C02-4878-8B35-4AD0171090A4}" type="datetime1">
              <a:rPr lang="fi-FI" smtClean="0"/>
              <a:t>12.10.2020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BC59-86BD-488E-936A-293CF52C52EB}" type="datetime1">
              <a:rPr lang="fi-FI" smtClean="0"/>
              <a:t>12.10.2020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6F96E-EBF1-4200-A641-5D62C5342635}" type="datetime1">
              <a:rPr lang="fi-FI" smtClean="0"/>
              <a:t>12.10.2020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41" r:id="rId6"/>
    <p:sldLayoutId id="2147483755" r:id="rId7"/>
    <p:sldLayoutId id="2147483716" r:id="rId8"/>
    <p:sldLayoutId id="2147483717" r:id="rId9"/>
    <p:sldLayoutId id="2147483751" r:id="rId10"/>
    <p:sldLayoutId id="2147483752" r:id="rId11"/>
    <p:sldLayoutId id="2147483753" r:id="rId12"/>
    <p:sldLayoutId id="2147483833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ECF1B-24CD-4663-A81C-D18681E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B3DC5C-9508-4984-BF6A-15355A8F6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BCAFE9-83AD-4069-A1BB-7629C73C2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E6F48-46C1-4DCB-93B7-E88DC0EB4D5F}" type="datetime1">
              <a:rPr lang="fi-FI" smtClean="0"/>
              <a:t>12.10.2020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02E98D-816C-4A84-8030-C368D3232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4AC2E0-A08C-45EF-8A11-560F98A6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0309-FE3D-45C8-9A15-89B2C10FD8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9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84CAFD-B017-4670-BA09-23271810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CF2EEC-C2DC-47D4-816E-90B9C407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BB54C6-25DC-4427-AC8A-A249B80FC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6E5AF-7078-4F48-BB75-09B7A047E573}" type="datetime1">
              <a:rPr lang="fi-FI" smtClean="0"/>
              <a:t>12.10.2020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DA8616-D585-4DFA-8103-6A08A2EBA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3BF19D-9554-42B0-9576-841D3928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4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2B5B5D-D6F9-4F0B-9324-5D4DB3B7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D98A96-47F6-41DF-BA9C-CCA7AF28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D4E139-8374-4F55-AECD-591AE2B02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FFD9C-9637-4EAF-A1AC-927B62DA30FE}" type="datetime1">
              <a:rPr lang="fi-FI" smtClean="0"/>
              <a:t>12.10.2020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6F78C1-A459-4221-90EC-AF548E893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3F6112-0C56-405D-8BDB-26E573E0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4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943762-9B90-46FA-97F5-D19A0F80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DFC3E5-E0B6-46F1-A638-2E178C2F2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3260F8-DC2D-4B26-832C-8C15B102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09E6E-446E-4C30-8E42-2C76DFD6E44D}" type="datetime1">
              <a:rPr lang="fi-FI" smtClean="0"/>
              <a:t>12.10.2020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044051-3718-46B3-BAFB-53A19515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2CBF57-BFAB-4BE3-A1F7-E8565999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31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0E37A1-3886-455C-B76C-16A6ACD2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Pikakysely koronavirustilanteesta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6E1352-30A5-4675-9118-1774630AC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8.10.2020</a:t>
            </a:r>
          </a:p>
          <a:p>
            <a:endParaRPr lang="fi-FI" dirty="0"/>
          </a:p>
          <a:p>
            <a:r>
              <a:rPr lang="fi-FI" dirty="0"/>
              <a:t>N = 2929</a:t>
            </a:r>
          </a:p>
        </p:txBody>
      </p:sp>
    </p:spTree>
    <p:extLst>
      <p:ext uri="{BB962C8B-B14F-4D97-AF65-F5344CB8AC3E}">
        <p14:creationId xmlns:p14="http://schemas.microsoft.com/office/powerpoint/2010/main" val="1598432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Miten arvioisitte koronavirusepidemian vaikuttaneen yrityksenne henkilöstön määrään (lomautusten tai irtisanomisten kautta) verrattuna normaalitilanteeseen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12.10.2020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10</a:t>
            </a:fld>
            <a:endParaRPr lang="fi-FI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219938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2064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/>
              <a:t>Miten arvioisitte koronavirusepidemian vaikuttavan yrityksenne henkilöstön määrään (lomautusten tai irtisanomisten kautta) seuraavien 2 kuukauden aikana verrattuna normaalitilanteeseen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12.10.2020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11</a:t>
            </a:fld>
            <a:endParaRPr lang="fi-FI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015166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6425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yrityksesi konkurssin riski noussut merkittävästi koronavirusepidemian takia?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12.10.2020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12</a:t>
            </a:fld>
            <a:endParaRPr lang="fi-FI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518623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1402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350A0F-F455-4DF0-9116-A85BFB0A5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33507"/>
            <a:ext cx="10515600" cy="990986"/>
          </a:xfrm>
        </p:spPr>
        <p:txBody>
          <a:bodyPr/>
          <a:lstStyle/>
          <a:p>
            <a:r>
              <a:rPr lang="fi-FI" dirty="0"/>
              <a:t>Taustakysymykset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5D4DBF2-1146-4286-B9B7-A80EADBB5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73D34A-6DB3-403C-B20A-0B7797EA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A2D71A-A60B-45F9-B564-8B0D00C72441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12.10.2020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548296-DD17-4CF7-82D5-8C155F165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AF4444B-6C10-4C4F-BF29-C1E8B667C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321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Minkä kauppakamarin jäsen yrityksenne on?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16" name="Chart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777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Valitse yrityksesi päätoimiala tai sopivin toimiala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6396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Yrityksen henkilöstömäärä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1529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Yrityksen vuosiliikevaihto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3524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F973E3A-718D-4FA8-B0D3-4BDEA93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12.10.2020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EE51DEB-96C2-4CDA-9CDA-0AABAD5B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B63082-3731-4DAC-B4B4-EABE9D347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18</a:t>
            </a:fld>
            <a:endParaRPr lang="fi-FI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6696B74A-CCA8-4A0B-A748-79062B726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9769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350A0F-F455-4DF0-9116-A85BFB0A5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05318"/>
            <a:ext cx="10515600" cy="1999129"/>
          </a:xfrm>
        </p:spPr>
        <p:txBody>
          <a:bodyPr>
            <a:normAutofit/>
          </a:bodyPr>
          <a:lstStyle/>
          <a:p>
            <a:r>
              <a:rPr lang="fi-FI" dirty="0"/>
              <a:t>Koronatilannetta koskevat kysymykset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5D4DBF2-1146-4286-B9B7-A80EADBB5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73D34A-6DB3-403C-B20A-0B7797EA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D71A-A60B-45F9-B564-8B0D00C72441}" type="datetime1">
              <a:rPr lang="fi-FI" smtClean="0"/>
              <a:t>12.10.2020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548296-DD17-4CF7-82D5-8C155F165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AF4444B-6C10-4C4F-BF29-C1E8B667C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564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Mitä toimenpiteitä toivoisit hallituksen tekevän, jotta yritykset selviäisivät lähiajat? (Valitse enintään kolme)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12.10.2020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0720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Mikä olisi haitallisin hallituksen määräämä rajoitus yrityksille? (Valitse enintään kolme)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12.10.2020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F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207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Miten hallitus on onnistunut koronaepidemian hoidossa?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935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Miten hallitus on onnistunut koronaepidemian aiheuttaman talouskriisin hoidossa?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12.10.2020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4680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koronavirus vaikuttanut tai tuleeko vaikuttamaan yrityksesi toimintaan?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12.10.2020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7</a:t>
            </a:fld>
            <a:endParaRPr lang="fi-FI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206446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0427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koronavirusepidemia vaikuttanut liikevaihtoonne negatiivisesti?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12.10.2020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8</a:t>
            </a:fld>
            <a:endParaRPr lang="fi-FI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542114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2519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Odotatko koronavirusepidemian vaikuttavan liikevaihtoonne negatiivisesti seuraavan </a:t>
            </a:r>
            <a:br>
              <a:rPr lang="fi-FI" sz="3200" dirty="0"/>
            </a:br>
            <a:r>
              <a:rPr lang="fi-FI" sz="3200" dirty="0"/>
              <a:t>2 kuukauden aikana?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12.10.2020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9</a:t>
            </a:fld>
            <a:endParaRPr lang="fi-FI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589806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9916391"/>
      </p:ext>
    </p:extLst>
  </p:cSld>
  <p:clrMapOvr>
    <a:masterClrMapping/>
  </p:clrMapOvr>
</p:sld>
</file>

<file path=ppt/theme/theme1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E8C04C7D-82C6-4DF8-ACCC-2740FC172D18}"/>
    </a:ext>
  </a:extLst>
</a:theme>
</file>

<file path=ppt/theme/theme2.xml><?xml version="1.0" encoding="utf-8"?>
<a:theme xmlns:a="http://schemas.openxmlformats.org/drawingml/2006/main" name="Beig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2C7B67E7-FB4A-456E-AED3-DE073EBA073C}"/>
    </a:ext>
  </a:extLst>
</a:theme>
</file>

<file path=ppt/theme/theme3.xml><?xml version="1.0" encoding="utf-8"?>
<a:theme xmlns:a="http://schemas.openxmlformats.org/drawingml/2006/main" name="Sininen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481BB80E-32AA-4047-9909-E7BB774FDD69}"/>
    </a:ext>
  </a:extLst>
</a:theme>
</file>

<file path=ppt/theme/theme4.xml><?xml version="1.0" encoding="utf-8"?>
<a:theme xmlns:a="http://schemas.openxmlformats.org/drawingml/2006/main" name="Pinkki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91B115E0-A3E2-4C01-8687-E8613304D6EC}"/>
    </a:ext>
  </a:extLst>
</a:theme>
</file>

<file path=ppt/theme/theme5.xml><?xml version="1.0" encoding="utf-8"?>
<a:theme xmlns:a="http://schemas.openxmlformats.org/drawingml/2006/main" name="Lim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D6198DA5-54A3-4D25-B90A-30C1400261F6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Keskuskauppakamari 2020</Template>
  <TotalTime>79</TotalTime>
  <Words>188</Words>
  <Application>Microsoft Office PowerPoint</Application>
  <PresentationFormat>Laajakuva</PresentationFormat>
  <Paragraphs>68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Keskuskauppakamarin pohja</vt:lpstr>
      <vt:lpstr>Beige</vt:lpstr>
      <vt:lpstr>Sininen</vt:lpstr>
      <vt:lpstr>Pinkki</vt:lpstr>
      <vt:lpstr>Lime</vt:lpstr>
      <vt:lpstr>Pikakysely koronavirustilanteesta</vt:lpstr>
      <vt:lpstr>Koronatilannetta koskevat kysymykset</vt:lpstr>
      <vt:lpstr>Mitä toimenpiteitä toivoisit hallituksen tekevän, jotta yritykset selviäisivät lähiajat? (Valitse enintään kolme)</vt:lpstr>
      <vt:lpstr>Mikä olisi haitallisin hallituksen määräämä rajoitus yrityksille? (Valitse enintään kolme)</vt:lpstr>
      <vt:lpstr>Miten hallitus on onnistunut koronaepidemian hoidossa? </vt:lpstr>
      <vt:lpstr>Miten hallitus on onnistunut koronaepidemian aiheuttaman talouskriisin hoidossa?</vt:lpstr>
      <vt:lpstr>Onko koronavirus vaikuttanut tai tuleeko vaikuttamaan yrityksesi toimintaan?</vt:lpstr>
      <vt:lpstr>Onko koronavirusepidemia vaikuttanut liikevaihtoonne negatiivisesti?</vt:lpstr>
      <vt:lpstr>Odotatko koronavirusepidemian vaikuttavan liikevaihtoonne negatiivisesti seuraavan  2 kuukauden aikana? </vt:lpstr>
      <vt:lpstr>Miten arvioisitte koronavirusepidemian vaikuttaneen yrityksenne henkilöstön määrään (lomautusten tai irtisanomisten kautta) verrattuna normaalitilanteeseen</vt:lpstr>
      <vt:lpstr>Miten arvioisitte koronavirusepidemian vaikuttavan yrityksenne henkilöstön määrään (lomautusten tai irtisanomisten kautta) seuraavien 2 kuukauden aikana verrattuna normaalitilanteeseen</vt:lpstr>
      <vt:lpstr>Onko yrityksesi konkurssin riski noussut merkittävästi koronavirusepidemian takia?</vt:lpstr>
      <vt:lpstr>Taustakysymykset</vt:lpstr>
      <vt:lpstr>Minkä kauppakamarin jäsen yrityksenne on?</vt:lpstr>
      <vt:lpstr>Valitse yrityksesi päätoimiala tai sopivin toimiala</vt:lpstr>
      <vt:lpstr>Yrityksen henkilöstömäärä</vt:lpstr>
      <vt:lpstr>Yrityksen vuosiliikevaihto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Pikakysely koronavirustilanteesta</dc:title>
  <dc:creator>Tanja Arvola</dc:creator>
  <cp:keywords>Keskuskauppakamari</cp:keywords>
  <cp:lastModifiedBy>Pauliina Pulkkinen</cp:lastModifiedBy>
  <cp:revision>26</cp:revision>
  <dcterms:created xsi:type="dcterms:W3CDTF">2020-06-24T06:37:38Z</dcterms:created>
  <dcterms:modified xsi:type="dcterms:W3CDTF">2020-10-12T12:59:57Z</dcterms:modified>
</cp:coreProperties>
</file>