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24"/>
  </p:notesMasterIdLst>
  <p:handoutMasterIdLst>
    <p:handoutMasterId r:id="rId25"/>
  </p:handoutMasterIdLst>
  <p:sldIdLst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23.6\Pikakysely%20koronavirustilanteesta%2023.6.%20YHTEENS&#19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6B-4C24-9A27-1B47479258E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4C6B-4C24-9A27-1B47479258E4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4C6B-4C24-9A27-1B47479258E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4C6B-4C24-9A27-1B47479258E4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4C6B-4C24-9A27-1B47479258E4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A-4C6B-4C24-9A27-1B47479258E4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C-4C6B-4C24-9A27-1B47479258E4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E-4C6B-4C24-9A27-1B47479258E4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0-4C6B-4C24-9A27-1B47479258E4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2-4C6B-4C24-9A27-1B47479258E4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4-4C6B-4C24-9A27-1B47479258E4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6-4C6B-4C24-9A27-1B47479258E4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8-4C6B-4C24-9A27-1B47479258E4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A-4C6B-4C24-9A27-1B47479258E4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C-4C6B-4C24-9A27-1B47479258E4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E-4C6B-4C24-9A27-1B47479258E4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0-4C6B-4C24-9A27-1B47479258E4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2-4C6B-4C24-9A27-1B47479258E4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4-4C6B-4C24-9A27-1B47479258E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Kysymys'!$B$36:$B$54</c:f>
              <c:strCache>
                <c:ptCount val="19"/>
                <c:pt idx="0">
                  <c:v>Ålands handelskammare</c:v>
                </c:pt>
                <c:pt idx="1">
                  <c:v>Rauman kauppakamari</c:v>
                </c:pt>
                <c:pt idx="2">
                  <c:v>Länsi-Uudenmaan kauppakamari</c:v>
                </c:pt>
                <c:pt idx="3">
                  <c:v>Riihimäen-Hyvinkään kauppakamari</c:v>
                </c:pt>
                <c:pt idx="4">
                  <c:v>Etelä-Karjalan kauppakamari</c:v>
                </c:pt>
                <c:pt idx="5">
                  <c:v>Etelä-Savon kauppakamari</c:v>
                </c:pt>
                <c:pt idx="6">
                  <c:v>Lapin kauppakamari</c:v>
                </c:pt>
                <c:pt idx="7">
                  <c:v>Kymenlaakson kauppakamari</c:v>
                </c:pt>
                <c:pt idx="8">
                  <c:v>Keski-Suomen kauppakamari</c:v>
                </c:pt>
                <c:pt idx="9">
                  <c:v>Pohjois-Karjalan kauppakamari</c:v>
                </c:pt>
                <c:pt idx="10">
                  <c:v>Etelä-Pohjanmaan kauppakamari</c:v>
                </c:pt>
                <c:pt idx="11">
                  <c:v>Satakunnan kauppakamari</c:v>
                </c:pt>
                <c:pt idx="12">
                  <c:v>Kuopion alueen kauppakamari</c:v>
                </c:pt>
                <c:pt idx="13">
                  <c:v>Hämeen kauppakamari</c:v>
                </c:pt>
                <c:pt idx="14">
                  <c:v>Oulun kauppakamari</c:v>
                </c:pt>
                <c:pt idx="15">
                  <c:v>Pohjanmaan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Kysymys'!$C$36:$C$54</c:f>
              <c:numCache>
                <c:formatCode>0.0%</c:formatCode>
                <c:ptCount val="19"/>
                <c:pt idx="0">
                  <c:v>0</c:v>
                </c:pt>
                <c:pt idx="1">
                  <c:v>1.2484394506866416E-2</c:v>
                </c:pt>
                <c:pt idx="2">
                  <c:v>1.3732833957553059E-2</c:v>
                </c:pt>
                <c:pt idx="3">
                  <c:v>1.6229712858926344E-2</c:v>
                </c:pt>
                <c:pt idx="4">
                  <c:v>1.9558884727424054E-2</c:v>
                </c:pt>
                <c:pt idx="5">
                  <c:v>2.0391177694548481E-2</c:v>
                </c:pt>
                <c:pt idx="6">
                  <c:v>2.5801081980857263E-2</c:v>
                </c:pt>
                <c:pt idx="7">
                  <c:v>2.9130253849354974E-2</c:v>
                </c:pt>
                <c:pt idx="8">
                  <c:v>2.9546400332917191E-2</c:v>
                </c:pt>
                <c:pt idx="9">
                  <c:v>2.9546400332917191E-2</c:v>
                </c:pt>
                <c:pt idx="10">
                  <c:v>3.6204744069912614E-2</c:v>
                </c:pt>
                <c:pt idx="11">
                  <c:v>4.3279234290470245E-2</c:v>
                </c:pt>
                <c:pt idx="12">
                  <c:v>4.5359966708281317E-2</c:v>
                </c:pt>
                <c:pt idx="13">
                  <c:v>5.4931335830212237E-2</c:v>
                </c:pt>
                <c:pt idx="14">
                  <c:v>5.6595921764461085E-2</c:v>
                </c:pt>
                <c:pt idx="15">
                  <c:v>6.5751144402829795E-2</c:v>
                </c:pt>
                <c:pt idx="16">
                  <c:v>8.322929671244278E-2</c:v>
                </c:pt>
                <c:pt idx="17">
                  <c:v>0.11277569704535996</c:v>
                </c:pt>
                <c:pt idx="18">
                  <c:v>0.30545151893466505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C6B-4C24-9A27-1B4747925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926843"/>
        <c:axId val="4351118"/>
      </c:barChart>
      <c:catAx>
        <c:axId val="509268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fi-FI"/>
          </a:p>
        </c:txPr>
        <c:crossAx val="4351118"/>
        <c:crosses val="autoZero"/>
        <c:auto val="0"/>
        <c:lblAlgn val="ctr"/>
        <c:lblOffset val="100"/>
        <c:noMultiLvlLbl val="0"/>
      </c:catAx>
      <c:valAx>
        <c:axId val="4351118"/>
        <c:scaling>
          <c:orientation val="minMax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5092684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EF-49CD-B3ED-B6BCED657AD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F9EF-49CD-B3ED-B6BCED657A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0.23051330798479086</c:v>
                </c:pt>
                <c:pt idx="1">
                  <c:v>0.76948669201520914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F-49CD-B3ED-B6BCED65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5988103"/>
        <c:axId val="50271619"/>
      </c:barChart>
      <c:catAx>
        <c:axId val="55988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50271619"/>
        <c:crosses val="autoZero"/>
        <c:auto val="0"/>
        <c:lblAlgn val="ctr"/>
        <c:lblOffset val="100"/>
        <c:noMultiLvlLbl val="0"/>
      </c:catAx>
      <c:valAx>
        <c:axId val="5027161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5598810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E4-426F-B625-1468151CB9A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10E4-426F-B625-1468151CB9A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Kysymys'!$B$36:$B$37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'11 Kysymys'!$C$36:$C$37</c:f>
              <c:numCache>
                <c:formatCode>0.0%</c:formatCode>
                <c:ptCount val="2"/>
                <c:pt idx="0">
                  <c:v>0.49729504785684564</c:v>
                </c:pt>
                <c:pt idx="1">
                  <c:v>0.50270495214315447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E4-426F-B625-1468151CB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664160"/>
        <c:axId val="54758134"/>
      </c:barChart>
      <c:catAx>
        <c:axId val="3466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54758134"/>
        <c:crosses val="autoZero"/>
        <c:auto val="0"/>
        <c:lblAlgn val="ctr"/>
        <c:lblOffset val="100"/>
        <c:noMultiLvlLbl val="0"/>
      </c:catAx>
      <c:valAx>
        <c:axId val="54758134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3466416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AE-4228-8EFD-A87715E38EC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4AE-4228-8EFD-A87715E38EC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64AE-4228-8EFD-A87715E38ECE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64AE-4228-8EFD-A87715E38EC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'12 Kysymys'!$B$34:$B$37</c:f>
              <c:strCache>
                <c:ptCount val="4"/>
                <c:pt idx="0">
                  <c:v>Vähentyneet 1-25 %</c:v>
                </c:pt>
                <c:pt idx="1">
                  <c:v>Vähentyneet 25–50 %</c:v>
                </c:pt>
                <c:pt idx="2">
                  <c:v>Vähentyneet 50–75 %</c:v>
                </c:pt>
                <c:pt idx="3">
                  <c:v>Vähentyneet 75–100 %</c:v>
                </c:pt>
              </c:strCache>
            </c:strRef>
          </c:cat>
          <c:val>
            <c:numRef>
              <c:f>'12 Kysymys'!$C$34:$C$37</c:f>
              <c:numCache>
                <c:formatCode>0.0%</c:formatCode>
                <c:ptCount val="4"/>
                <c:pt idx="0">
                  <c:v>0.46108786610878666</c:v>
                </c:pt>
                <c:pt idx="1">
                  <c:v>0.19079497907949791</c:v>
                </c:pt>
                <c:pt idx="2">
                  <c:v>0.12552301255230125</c:v>
                </c:pt>
                <c:pt idx="3">
                  <c:v>0.22259414225941423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AE-4228-8EFD-A87715E3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4794042"/>
        <c:axId val="66920240"/>
      </c:barChart>
      <c:catAx>
        <c:axId val="6479404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66920240"/>
        <c:crosses val="autoZero"/>
        <c:auto val="0"/>
        <c:lblAlgn val="ctr"/>
        <c:lblOffset val="100"/>
        <c:noMultiLvlLbl val="0"/>
      </c:catAx>
      <c:valAx>
        <c:axId val="66920240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6479404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580-4FFB-8C58-D7F2B805940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580-4FFB-8C58-D7F2B805940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6580-4FFB-8C58-D7F2B8059406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6580-4FFB-8C58-D7F2B805940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6580-4FFB-8C58-D7F2B80594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'13 Kysymys'!$B$34:$B$38</c:f>
              <c:strCache>
                <c:ptCount val="5"/>
                <c:pt idx="0">
                  <c:v>Pysyy nykytasolla tai kasvaa</c:v>
                </c:pt>
                <c:pt idx="1">
                  <c:v>Vähentyvät 1-25 %</c:v>
                </c:pt>
                <c:pt idx="2">
                  <c:v>Vähentyvät 25-50 %</c:v>
                </c:pt>
                <c:pt idx="3">
                  <c:v>Vähentyvät 50-75 %</c:v>
                </c:pt>
                <c:pt idx="4">
                  <c:v>Vähentyvät 75–100 %</c:v>
                </c:pt>
              </c:strCache>
            </c:strRef>
          </c:cat>
          <c:val>
            <c:numRef>
              <c:f>'13 Kysymys'!$C$34:$C$38</c:f>
              <c:numCache>
                <c:formatCode>0.0%</c:formatCode>
                <c:ptCount val="5"/>
                <c:pt idx="0">
                  <c:v>0.29790794979079499</c:v>
                </c:pt>
                <c:pt idx="1">
                  <c:v>0.34811715481171546</c:v>
                </c:pt>
                <c:pt idx="2">
                  <c:v>0.1389121338912134</c:v>
                </c:pt>
                <c:pt idx="3">
                  <c:v>9.0376569037656909E-2</c:v>
                </c:pt>
                <c:pt idx="4">
                  <c:v>0.12468619246861926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80-4FFB-8C58-D7F2B8059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878195"/>
        <c:axId val="35697478"/>
      </c:barChart>
      <c:catAx>
        <c:axId val="178781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35697478"/>
        <c:crosses val="autoZero"/>
        <c:auto val="0"/>
        <c:lblAlgn val="ctr"/>
        <c:lblOffset val="100"/>
        <c:noMultiLvlLbl val="0"/>
      </c:catAx>
      <c:valAx>
        <c:axId val="35697478"/>
        <c:scaling>
          <c:orientation val="minMax"/>
          <c:max val="0.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1787819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5D-446D-BB30-6255E2D134E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335D-446D-BB30-6255E2D134E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335D-446D-BB30-6255E2D134E7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335D-446D-BB30-6255E2D134E7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335D-446D-BB30-6255E2D134E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'14 Kysymys'!$B$34:$B$38</c:f>
              <c:strCache>
                <c:ptCount val="5"/>
                <c:pt idx="0">
                  <c:v>Heikentynyt kysyntätilanne</c:v>
                </c:pt>
                <c:pt idx="1">
                  <c:v>Koronapandemiaan liittyvä yleinen epävarmuus</c:v>
                </c:pt>
                <c:pt idx="2">
                  <c:v>Hallituksen asettamat rajoitukset</c:v>
                </c:pt>
                <c:pt idx="3">
                  <c:v>Osaavan työvoiman puute</c:v>
                </c:pt>
                <c:pt idx="4">
                  <c:v>Muut yrityksen toimintaan liittyvät syyt</c:v>
                </c:pt>
              </c:strCache>
            </c:strRef>
          </c:cat>
          <c:val>
            <c:numRef>
              <c:f>'14 Kysymys'!$C$34:$C$38</c:f>
              <c:numCache>
                <c:formatCode>0.0%</c:formatCode>
                <c:ptCount val="5"/>
                <c:pt idx="0">
                  <c:v>0.37322175732217572</c:v>
                </c:pt>
                <c:pt idx="1">
                  <c:v>0.48619246861924686</c:v>
                </c:pt>
                <c:pt idx="2">
                  <c:v>6.9456066945606701E-2</c:v>
                </c:pt>
                <c:pt idx="3">
                  <c:v>1.3389121338912135E-2</c:v>
                </c:pt>
                <c:pt idx="4">
                  <c:v>5.7740585774058578E-2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5D-446D-BB30-6255E2D13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6018746"/>
        <c:axId val="58269279"/>
      </c:barChart>
      <c:catAx>
        <c:axId val="5601874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58269279"/>
        <c:crosses val="autoZero"/>
        <c:auto val="0"/>
        <c:lblAlgn val="ctr"/>
        <c:lblOffset val="100"/>
        <c:noMultiLvlLbl val="0"/>
      </c:catAx>
      <c:valAx>
        <c:axId val="58269279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5601874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1F-4DF7-819D-D6C0070DB89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821F-4DF7-819D-D6C0070DB893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821F-4DF7-819D-D6C0070DB893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821F-4DF7-819D-D6C0070DB89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821F-4DF7-819D-D6C0070DB893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A-821F-4DF7-819D-D6C0070DB893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C-821F-4DF7-819D-D6C0070DB893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E-821F-4DF7-819D-D6C0070DB893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0-821F-4DF7-819D-D6C0070DB893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2-821F-4DF7-819D-D6C0070DB893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4-821F-4DF7-819D-D6C0070DB893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6-821F-4DF7-819D-D6C0070DB893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8-821F-4DF7-819D-D6C0070DB8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A-821F-4DF7-819D-D6C0070DB8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C-821F-4DF7-819D-D6C0070DB893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E-821F-4DF7-819D-D6C0070DB893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0-821F-4DF7-819D-D6C0070DB8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2-821F-4DF7-819D-D6C0070DB893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4-821F-4DF7-819D-D6C0070DB893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26-821F-4DF7-819D-D6C0070DB893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821F-4DF7-819D-D6C0070DB89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Kysymys'!$B$34:$B$54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Julkinen hallinto ja maanpuolustus</c:v>
                </c:pt>
                <c:pt idx="4">
                  <c:v>Maatalous, metsätalous ja kalatalous</c:v>
                </c:pt>
                <c:pt idx="5">
                  <c:v>Vesihuolto, viemäri- ja jätevesihuolto, jätehuolto</c:v>
                </c:pt>
                <c:pt idx="6">
                  <c:v>Sähkö-, kaasu- ja lämpöhuolto</c:v>
                </c:pt>
                <c:pt idx="7">
                  <c:v>Rahoitus- ja vakuutustoiminta</c:v>
                </c:pt>
                <c:pt idx="8">
                  <c:v>Koulutus</c:v>
                </c:pt>
                <c:pt idx="9">
                  <c:v>Taiteet, viihde ja virkistys</c:v>
                </c:pt>
                <c:pt idx="10">
                  <c:v>Terveys- ja sosiaalipalvelut</c:v>
                </c:pt>
                <c:pt idx="11">
                  <c:v>Kiinteistöalan toiminta</c:v>
                </c:pt>
                <c:pt idx="12">
                  <c:v>Ammatillinen, tieteellinen ja tekninen toiminta</c:v>
                </c:pt>
                <c:pt idx="13">
                  <c:v>Kuljetus ja varastointi</c:v>
                </c:pt>
                <c:pt idx="14">
                  <c:v>Majoitus- ja ravitsemistoiminta</c:v>
                </c:pt>
                <c:pt idx="15">
                  <c:v>Hallinto- ja tukipalvelutoiminta</c:v>
                </c:pt>
                <c:pt idx="16">
                  <c:v>Informaatio ja viestintä</c:v>
                </c:pt>
                <c:pt idx="17">
                  <c:v>Rakentaminen 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Kysymys'!$C$34:$C$54</c:f>
              <c:numCache>
                <c:formatCode>0.0%</c:formatCode>
                <c:ptCount val="21"/>
                <c:pt idx="0">
                  <c:v>0</c:v>
                </c:pt>
                <c:pt idx="1">
                  <c:v>8.3229296712442774E-4</c:v>
                </c:pt>
                <c:pt idx="2">
                  <c:v>3.7453183520599256E-3</c:v>
                </c:pt>
                <c:pt idx="3">
                  <c:v>7.0744902205576365E-3</c:v>
                </c:pt>
                <c:pt idx="4">
                  <c:v>8.7390761548064924E-3</c:v>
                </c:pt>
                <c:pt idx="5">
                  <c:v>9.9875156054931337E-3</c:v>
                </c:pt>
                <c:pt idx="6">
                  <c:v>1.7894298793175199E-2</c:v>
                </c:pt>
                <c:pt idx="7">
                  <c:v>1.9975031210986267E-2</c:v>
                </c:pt>
                <c:pt idx="8">
                  <c:v>2.3304203079483981E-2</c:v>
                </c:pt>
                <c:pt idx="9">
                  <c:v>2.7049521431543905E-2</c:v>
                </c:pt>
                <c:pt idx="10">
                  <c:v>3.1210986267166042E-2</c:v>
                </c:pt>
                <c:pt idx="11">
                  <c:v>3.5788597586350397E-2</c:v>
                </c:pt>
                <c:pt idx="12">
                  <c:v>3.9950062421972535E-2</c:v>
                </c:pt>
                <c:pt idx="13">
                  <c:v>4.5776113191843534E-2</c:v>
                </c:pt>
                <c:pt idx="14">
                  <c:v>4.6608406158967962E-2</c:v>
                </c:pt>
                <c:pt idx="15">
                  <c:v>5.9092800665834382E-2</c:v>
                </c:pt>
                <c:pt idx="16">
                  <c:v>6.9912609238451939E-2</c:v>
                </c:pt>
                <c:pt idx="17">
                  <c:v>8.1148564294631714E-2</c:v>
                </c:pt>
                <c:pt idx="18">
                  <c:v>0.10903037869330004</c:v>
                </c:pt>
                <c:pt idx="19">
                  <c:v>0.14856429463171036</c:v>
                </c:pt>
                <c:pt idx="20">
                  <c:v>0.21431543903454014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21F-4DF7-819D-D6C0070DB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1900031"/>
        <c:axId val="49780759"/>
      </c:barChart>
      <c:catAx>
        <c:axId val="619000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49780759"/>
        <c:crosses val="autoZero"/>
        <c:auto val="0"/>
        <c:lblAlgn val="ctr"/>
        <c:lblOffset val="100"/>
        <c:noMultiLvlLbl val="0"/>
      </c:catAx>
      <c:valAx>
        <c:axId val="49780759"/>
        <c:scaling>
          <c:orientation val="minMax"/>
          <c:max val="0.25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6190003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EA-4E93-BE32-2B5FA903FB3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70EA-4E93-BE32-2B5FA903FB3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70EA-4E93-BE32-2B5FA903FB3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70EA-4E93-BE32-2B5FA903FB3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70EA-4E93-BE32-2B5FA903FB3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8.073241781106949E-2</c:v>
                </c:pt>
                <c:pt idx="1">
                  <c:v>0.34290470245526428</c:v>
                </c:pt>
                <c:pt idx="2">
                  <c:v>0.34706616729088641</c:v>
                </c:pt>
                <c:pt idx="3">
                  <c:v>0.14481897627965046</c:v>
                </c:pt>
                <c:pt idx="4">
                  <c:v>8.4477736163129424E-2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EA-4E93-BE32-2B5FA903F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767493"/>
        <c:axId val="37115377"/>
      </c:barChart>
      <c:catAx>
        <c:axId val="4076749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4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37115377"/>
        <c:crosses val="autoZero"/>
        <c:auto val="0"/>
        <c:lblAlgn val="ctr"/>
        <c:lblOffset val="100"/>
        <c:noMultiLvlLbl val="0"/>
      </c:catAx>
      <c:valAx>
        <c:axId val="37115377"/>
        <c:scaling>
          <c:orientation val="minMax"/>
          <c:max val="0.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4076749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6E-42FB-B421-B11E4759BAF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46E-42FB-B421-B11E4759BAF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646E-42FB-B421-B11E4759BAF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646E-42FB-B421-B11E4759BAF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 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0.46233874323761964</c:v>
                </c:pt>
                <c:pt idx="1">
                  <c:v>0.3025384935497295</c:v>
                </c:pt>
                <c:pt idx="2">
                  <c:v>0.13774448605909281</c:v>
                </c:pt>
                <c:pt idx="3">
                  <c:v>9.7378277153558068E-2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6E-42FB-B421-B11E4759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437021"/>
        <c:axId val="10156065"/>
      </c:barChart>
      <c:catAx>
        <c:axId val="2343702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10156065"/>
        <c:crosses val="autoZero"/>
        <c:auto val="0"/>
        <c:lblAlgn val="ctr"/>
        <c:lblOffset val="100"/>
        <c:noMultiLvlLbl val="0"/>
      </c:catAx>
      <c:valAx>
        <c:axId val="10156065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2343702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26-4652-9967-502A64965D3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026-4652-9967-502A64965D3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0.87557220141489811</c:v>
                </c:pt>
                <c:pt idx="1">
                  <c:v>0.12442779858510195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26-4652-9967-502A64965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487269"/>
        <c:axId val="16024893"/>
      </c:barChart>
      <c:catAx>
        <c:axId val="3348726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16024893"/>
        <c:crosses val="autoZero"/>
        <c:auto val="0"/>
        <c:lblAlgn val="ctr"/>
        <c:lblOffset val="100"/>
        <c:noMultiLvlLbl val="0"/>
      </c:catAx>
      <c:valAx>
        <c:axId val="16024893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3348726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C9-4527-8014-C906B96849C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DCC9-4527-8014-C906B96849C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DCC9-4527-8014-C906B96849C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DCC9-4527-8014-C906B96849C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DCC9-4527-8014-C906B96849C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0.20342205323193918</c:v>
                </c:pt>
                <c:pt idx="1">
                  <c:v>0.44201520912547532</c:v>
                </c:pt>
                <c:pt idx="2">
                  <c:v>0.18441064638783269</c:v>
                </c:pt>
                <c:pt idx="3">
                  <c:v>9.2205323193916347E-2</c:v>
                </c:pt>
                <c:pt idx="4">
                  <c:v>7.7946768060836502E-2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C9-4527-8014-C906B9684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747529"/>
        <c:axId val="38960619"/>
      </c:barChart>
      <c:catAx>
        <c:axId val="2174752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38960619"/>
        <c:crosses val="autoZero"/>
        <c:auto val="0"/>
        <c:lblAlgn val="ctr"/>
        <c:lblOffset val="100"/>
        <c:noMultiLvlLbl val="0"/>
      </c:catAx>
      <c:valAx>
        <c:axId val="38960619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2174752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AC-4AF9-AFF5-36E1FE20655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CAC-4AF9-AFF5-36E1FE20655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6CAC-4AF9-AFF5-36E1FE20655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6CAC-4AF9-AFF5-36E1FE20655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6CAC-4AF9-AFF5-36E1FE20655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0.26235741444866922</c:v>
                </c:pt>
                <c:pt idx="1">
                  <c:v>0.47243346007604564</c:v>
                </c:pt>
                <c:pt idx="2">
                  <c:v>0.1634980988593156</c:v>
                </c:pt>
                <c:pt idx="3">
                  <c:v>6.1787072243346008E-2</c:v>
                </c:pt>
                <c:pt idx="4">
                  <c:v>3.9923954372623575E-2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AC-4AF9-AFF5-36E1FE206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283209"/>
        <c:axId val="15003234"/>
      </c:barChart>
      <c:catAx>
        <c:axId val="3528320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15003234"/>
        <c:crosses val="autoZero"/>
        <c:auto val="0"/>
        <c:lblAlgn val="ctr"/>
        <c:lblOffset val="100"/>
        <c:noMultiLvlLbl val="0"/>
      </c:catAx>
      <c:valAx>
        <c:axId val="15003234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3528320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CE-4AEB-90E1-77D87DF5CAB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1ACE-4AEB-90E1-77D87DF5CAB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1ACE-4AEB-90E1-77D87DF5CAB0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1ACE-4AEB-90E1-77D87DF5CAB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1ACE-4AEB-90E1-77D87DF5CAB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0.54562737642585557</c:v>
                </c:pt>
                <c:pt idx="1">
                  <c:v>0.27946768060836502</c:v>
                </c:pt>
                <c:pt idx="2">
                  <c:v>8.0798479087452468E-2</c:v>
                </c:pt>
                <c:pt idx="3">
                  <c:v>4.7528517110266164E-2</c:v>
                </c:pt>
                <c:pt idx="4">
                  <c:v>4.6577946768060839E-2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CE-4AEB-90E1-77D87DF5C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529970"/>
        <c:axId val="34415590"/>
      </c:barChart>
      <c:catAx>
        <c:axId val="2352997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34415590"/>
        <c:crosses val="autoZero"/>
        <c:auto val="0"/>
        <c:lblAlgn val="ctr"/>
        <c:lblOffset val="100"/>
        <c:noMultiLvlLbl val="0"/>
      </c:catAx>
      <c:valAx>
        <c:axId val="3441559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2352997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05-40BB-BC74-1A941375DD1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AC05-40BB-BC74-1A941375DD1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AC05-40BB-BC74-1A941375DD1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AC05-40BB-BC74-1A941375DD1C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AC05-40BB-BC74-1A941375DD1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+mj-lt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0.58697718631178708</c:v>
                </c:pt>
                <c:pt idx="1">
                  <c:v>0.29515209125475284</c:v>
                </c:pt>
                <c:pt idx="2">
                  <c:v>6.5589353612167306E-2</c:v>
                </c:pt>
                <c:pt idx="3">
                  <c:v>3.0893536121673004E-2</c:v>
                </c:pt>
                <c:pt idx="4">
                  <c:v>2.1387832699619771E-2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05-40BB-BC74-1A941375D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6990306"/>
        <c:axId val="43411023"/>
      </c:barChart>
      <c:catAx>
        <c:axId val="5699030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fi-FI"/>
          </a:p>
        </c:txPr>
        <c:crossAx val="43411023"/>
        <c:crosses val="autoZero"/>
        <c:auto val="0"/>
        <c:lblAlgn val="ctr"/>
        <c:lblOffset val="100"/>
        <c:noMultiLvlLbl val="0"/>
      </c:catAx>
      <c:valAx>
        <c:axId val="43411023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fi-FI"/>
          </a:p>
        </c:txPr>
        <c:crossAx val="5699030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24.6.2020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24.6.2020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24.6.2020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24.6.2020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24.6.2020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24.6.2020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24.6.2020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24.6.2020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24.6.2020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24.6.2020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24.6.2020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24.6.2020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24.6.2020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24.6.2020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24.6.2020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Pikakysely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24.6.2020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</a:t>
            </a:r>
            <a:br>
              <a:rPr lang="fi-FI" sz="3200" dirty="0"/>
            </a:br>
            <a:r>
              <a:rPr lang="fi-FI" sz="3200" dirty="0"/>
              <a:t>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5241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91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95543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6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4670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20850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0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Suomi tarvitsee yksityisiä investointeja päästäkseen takaisiin kasvun tielle. Onko yrityksesi investointien (aineellisten tai aineettomien) kokonaismäärä vähentynyt verrattuna tilanteeseen ennen koronakriisiä?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83832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98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Kuinka paljon investointien (aineellisten tai aineettomien) määrä on vähentynyt koronakriisin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7574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23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Kuinka paljon odotatte investointien (aineellisten tai aineettomien) määrän kasvavan loppuvuoden aikana?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5672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87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Mikä on keskeisin syy investointienne pienempään määrään vuonna 2020?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6088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81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67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946696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22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835789"/>
              </p:ext>
            </p:extLst>
          </p:nvPr>
        </p:nvGraphicFramePr>
        <p:xfrm>
          <a:off x="1600200" y="1825624"/>
          <a:ext cx="9686925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7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91065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74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3199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48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24.6.2020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2829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24.6.2020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52140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1976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36</TotalTime>
  <Words>202</Words>
  <Application>Microsoft Office PowerPoint</Application>
  <PresentationFormat>Laajakuva</PresentationFormat>
  <Paragraphs>66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Pikakysely koronavirustilanteesta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Koronatilannetta koskevat kysymykset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Suomi tarvitsee yksityisiä investointeja päästäkseen takaisiin kasvun tielle. Onko yrityksesi investointien (aineellisten tai aineettomien) kokonaismäärä vähentynyt verrattuna tilanteeseen ennen koronakriisiä?</vt:lpstr>
      <vt:lpstr>Kuinka paljon investointien (aineellisten tai aineettomien) määrä on vähentynyt koronakriisin takia?</vt:lpstr>
      <vt:lpstr>Kuinka paljon odotatte investointien (aineellisten tai aineettomien) määrän kasvavan loppuvuoden aikana?</vt:lpstr>
      <vt:lpstr>Mikä on keskeisin syy investointienne pienempään määrään vuonna 2020?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Pikakysely koronavirustilanteesta</dc:title>
  <dc:creator>Tanja Arvola</dc:creator>
  <cp:keywords>Keskuskauppakamari</cp:keywords>
  <cp:lastModifiedBy>Tanja Arvola</cp:lastModifiedBy>
  <cp:revision>17</cp:revision>
  <dcterms:created xsi:type="dcterms:W3CDTF">2020-06-24T06:37:38Z</dcterms:created>
  <dcterms:modified xsi:type="dcterms:W3CDTF">2020-06-24T07:15:06Z</dcterms:modified>
</cp:coreProperties>
</file>