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3"/>
  </p:notesMasterIdLst>
  <p:handoutMasterIdLst>
    <p:handoutMasterId r:id="rId24"/>
  </p:handoutMasterIdLst>
  <p:sldIdLst>
    <p:sldId id="265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7" r:id="rId17"/>
    <p:sldId id="266" r:id="rId18"/>
    <p:sldId id="268" r:id="rId19"/>
    <p:sldId id="269" r:id="rId20"/>
    <p:sldId id="270" r:id="rId21"/>
    <p:sldId id="282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EF11B-2364-4492-8DF2-D0CF67DDEA06}" v="58" dt="2021-02-03T11:06:38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.2.2021/Pikakysely_koronavirustilanteesta_0202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.2.2021/Pikakysely_koronavirustilanteesta_0202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.2.2021/Pikakysely_koronavirustilanteesta_0202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.2.2021/Pikakysely_koronavirustilanteesta_0202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.2.2021/Pikakysely_koronavirustilanteesta_0202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.2.2021/Pikakysely_koronavirustilanteesta_0202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.2.2021/Pikakysely_koronavirustilanteesta_0202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A9C7-4786-AD35-DC0A1FFE7F8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A9C7-4786-AD35-DC0A1FFE7F8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'5 Kysymys'!$C$34:$C$35</c:f>
              <c:numCache>
                <c:formatCode>0.0%</c:formatCode>
                <c:ptCount val="2"/>
                <c:pt idx="0">
                  <c:v>0.85864709636247605</c:v>
                </c:pt>
                <c:pt idx="1">
                  <c:v>0.14135290363752395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7-4786-AD35-DC0A1FFE7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759323"/>
        <c:axId val="64771932"/>
      </c:barChart>
      <c:catAx>
        <c:axId val="347593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4771932"/>
        <c:crosses val="autoZero"/>
        <c:auto val="0"/>
        <c:lblAlgn val="ctr"/>
        <c:lblOffset val="100"/>
        <c:noMultiLvlLbl val="0"/>
      </c:catAx>
      <c:valAx>
        <c:axId val="64771932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475932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67-4C7A-8578-3F6B26AD41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67-4C7A-8578-3F6B26AD41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767-4C7A-8578-3F6B26AD41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767-4C7A-8578-3F6B26AD414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Kysymys'!$B$34:$B$37</c:f>
              <c:strCache>
                <c:ptCount val="4"/>
                <c:pt idx="0">
                  <c:v>alle 2 miljoonaa euroa 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'4 Kysymys'!$C$34:$C$37</c:f>
              <c:numCache>
                <c:formatCode>0.0%</c:formatCode>
                <c:ptCount val="4"/>
                <c:pt idx="0">
                  <c:v>0.50319081046585834</c:v>
                </c:pt>
                <c:pt idx="1">
                  <c:v>0.29355456285896619</c:v>
                </c:pt>
                <c:pt idx="2">
                  <c:v>0.12635609444798979</c:v>
                </c:pt>
                <c:pt idx="3">
                  <c:v>7.6898532227185706E-2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67-4C7A-8578-3F6B26AD4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538466"/>
        <c:axId val="4004957"/>
      </c:barChart>
      <c:catAx>
        <c:axId val="1253846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004957"/>
        <c:crosses val="autoZero"/>
        <c:auto val="0"/>
        <c:lblAlgn val="ctr"/>
        <c:lblOffset val="100"/>
        <c:noMultiLvlLbl val="0"/>
      </c:catAx>
      <c:valAx>
        <c:axId val="4004957"/>
        <c:scaling>
          <c:orientation val="minMax"/>
          <c:max val="0.60000000000000009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253846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D3-4A83-8EDE-8672201D47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BD3-4A83-8EDE-8672201D47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BD3-4A83-8EDE-8672201D476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BD3-4A83-8EDE-8672201D476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BD3-4A83-8EDE-8672201D476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Kysymys'!$B$34:$B$38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'6 Kysymys'!$C$34:$C$38</c:f>
              <c:numCache>
                <c:formatCode>0.0%</c:formatCode>
                <c:ptCount val="5"/>
                <c:pt idx="0">
                  <c:v>0.30583426235600147</c:v>
                </c:pt>
                <c:pt idx="1">
                  <c:v>0.43887030843552582</c:v>
                </c:pt>
                <c:pt idx="2">
                  <c:v>0.1549609810479376</c:v>
                </c:pt>
                <c:pt idx="3">
                  <c:v>5.9829059829059832E-2</c:v>
                </c:pt>
                <c:pt idx="4">
                  <c:v>4.0505388331475288E-2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D3-4A83-8EDE-8672201D4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734304"/>
        <c:axId val="58951015"/>
      </c:barChart>
      <c:catAx>
        <c:axId val="1873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58951015"/>
        <c:crosses val="autoZero"/>
        <c:auto val="0"/>
        <c:lblAlgn val="ctr"/>
        <c:lblOffset val="100"/>
        <c:noMultiLvlLbl val="0"/>
      </c:catAx>
      <c:valAx>
        <c:axId val="58951015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873430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E7-43E1-AC69-4F2C465C2F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0E7-43E1-AC69-4F2C465C2FF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0E7-43E1-AC69-4F2C465C2FF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0E7-43E1-AC69-4F2C465C2FF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0E7-43E1-AC69-4F2C465C2F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Kysymys'!$B$34:$B$38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'7 Kysymys'!$C$34:$C$38</c:f>
              <c:numCache>
                <c:formatCode>0.0%</c:formatCode>
                <c:ptCount val="5"/>
                <c:pt idx="0">
                  <c:v>0.37866963953920474</c:v>
                </c:pt>
                <c:pt idx="1">
                  <c:v>0.42437755481233741</c:v>
                </c:pt>
                <c:pt idx="2">
                  <c:v>0.10776662950575995</c:v>
                </c:pt>
                <c:pt idx="3">
                  <c:v>4.4593088071348944E-2</c:v>
                </c:pt>
                <c:pt idx="4">
                  <c:v>4.4593088071348944E-2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E7-43E1-AC69-4F2C465C2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6148017"/>
        <c:axId val="64354430"/>
      </c:barChart>
      <c:catAx>
        <c:axId val="3614801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4354430"/>
        <c:crosses val="autoZero"/>
        <c:auto val="0"/>
        <c:lblAlgn val="ctr"/>
        <c:lblOffset val="100"/>
        <c:noMultiLvlLbl val="0"/>
      </c:catAx>
      <c:valAx>
        <c:axId val="64354430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6148017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77-4B13-9FFA-129A083537A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77-4B13-9FFA-129A083537A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777-4B13-9FFA-129A083537A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777-4B13-9FFA-129A083537A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777-4B13-9FFA-129A083537A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Kysymys'!$B$34:$B$38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'8 Kysymys'!$C$34:$C$38</c:f>
              <c:numCache>
                <c:formatCode>0.0%</c:formatCode>
                <c:ptCount val="5"/>
                <c:pt idx="0">
                  <c:v>0.57264957264957272</c:v>
                </c:pt>
                <c:pt idx="1">
                  <c:v>0.30137495354886656</c:v>
                </c:pt>
                <c:pt idx="2">
                  <c:v>7.0977331846897071E-2</c:v>
                </c:pt>
                <c:pt idx="3">
                  <c:v>3.2701597918989224E-2</c:v>
                </c:pt>
                <c:pt idx="4">
                  <c:v>2.2296544035674472E-2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77-4B13-9FFA-129A08353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265294"/>
        <c:axId val="9568929"/>
      </c:barChart>
      <c:catAx>
        <c:axId val="526529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568929"/>
        <c:crosses val="autoZero"/>
        <c:auto val="0"/>
        <c:lblAlgn val="ctr"/>
        <c:lblOffset val="100"/>
        <c:noMultiLvlLbl val="0"/>
      </c:catAx>
      <c:valAx>
        <c:axId val="9568929"/>
        <c:scaling>
          <c:orientation val="minMax"/>
          <c:max val="0.60000000000000009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26529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E0-4560-8A76-2DEDE6F1D3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E0-4560-8A76-2DEDE6F1D3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4E0-4560-8A76-2DEDE6F1D36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4E0-4560-8A76-2DEDE6F1D36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4E0-4560-8A76-2DEDE6F1D36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Kysymys'!$B$34:$B$38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'9 Kysymys'!$C$34:$C$38</c:f>
              <c:numCache>
                <c:formatCode>0.0%</c:formatCode>
                <c:ptCount val="5"/>
                <c:pt idx="0">
                  <c:v>0.66815310293571173</c:v>
                </c:pt>
                <c:pt idx="1">
                  <c:v>0.23820141211445561</c:v>
                </c:pt>
                <c:pt idx="2">
                  <c:v>4.6822742474916391E-2</c:v>
                </c:pt>
                <c:pt idx="3">
                  <c:v>2.4526198439241916E-2</c:v>
                </c:pt>
                <c:pt idx="4">
                  <c:v>2.2296544035674472E-2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E0-4560-8A76-2DEDE6F1D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864119"/>
        <c:axId val="17888720"/>
      </c:barChart>
      <c:catAx>
        <c:axId val="348641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7888720"/>
        <c:crosses val="autoZero"/>
        <c:auto val="0"/>
        <c:lblAlgn val="ctr"/>
        <c:lblOffset val="100"/>
        <c:noMultiLvlLbl val="0"/>
      </c:catAx>
      <c:valAx>
        <c:axId val="17888720"/>
        <c:scaling>
          <c:orientation val="minMax"/>
          <c:max val="0.70000000000000007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486411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23B8-4C43-9AB0-372A9749AF6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3B8-4C43-9AB0-372A9749AF6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'10 Kysymys'!$C$34:$C$35</c:f>
              <c:numCache>
                <c:formatCode>0.0%</c:formatCode>
                <c:ptCount val="2"/>
                <c:pt idx="0">
                  <c:v>0.23411371237458195</c:v>
                </c:pt>
                <c:pt idx="1">
                  <c:v>0.76588628762541811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B8-4C43-9AB0-372A9749A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9971052"/>
        <c:axId val="13050891"/>
      </c:barChart>
      <c:catAx>
        <c:axId val="299710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3050891"/>
        <c:crosses val="autoZero"/>
        <c:auto val="0"/>
        <c:lblAlgn val="ctr"/>
        <c:lblOffset val="100"/>
        <c:noMultiLvlLbl val="0"/>
      </c:catAx>
      <c:valAx>
        <c:axId val="13050891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9971052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Kysymys'!$E$36:$E$54</c:f>
              <c:strCache>
                <c:ptCount val="19"/>
                <c:pt idx="0">
                  <c:v>Ålands handelskammare</c:v>
                </c:pt>
                <c:pt idx="1">
                  <c:v>Rauman kauppakamari</c:v>
                </c:pt>
                <c:pt idx="2">
                  <c:v>Länsi-Uudenmaan kauppakamari</c:v>
                </c:pt>
                <c:pt idx="3">
                  <c:v>Riihimäen-Hyvinkään kauppakamari</c:v>
                </c:pt>
                <c:pt idx="4">
                  <c:v>Etelä-Karjalan kauppakamari</c:v>
                </c:pt>
                <c:pt idx="5">
                  <c:v>Etelä-Savon kauppakamari</c:v>
                </c:pt>
                <c:pt idx="6">
                  <c:v>Lapin kauppakamari</c:v>
                </c:pt>
                <c:pt idx="7">
                  <c:v>Kymenlaakson kauppakamari</c:v>
                </c:pt>
                <c:pt idx="8">
                  <c:v>Pohjois-Karjalan kauppakamari</c:v>
                </c:pt>
                <c:pt idx="9">
                  <c:v>Keski-Suomen kauppakamari</c:v>
                </c:pt>
                <c:pt idx="10">
                  <c:v>Satakunnan kauppakamari</c:v>
                </c:pt>
                <c:pt idx="11">
                  <c:v>Etelä-Pohjanmaan kauppakamari</c:v>
                </c:pt>
                <c:pt idx="12">
                  <c:v>Kuopion alueen kauppakamari</c:v>
                </c:pt>
                <c:pt idx="13">
                  <c:v>Hämeen kauppakamari</c:v>
                </c:pt>
                <c:pt idx="14">
                  <c:v>Pohjanmaan kauppakamari</c:v>
                </c:pt>
                <c:pt idx="15">
                  <c:v>Oulun kauppakamari</c:v>
                </c:pt>
                <c:pt idx="16">
                  <c:v>Turun kauppakamari</c:v>
                </c:pt>
                <c:pt idx="17">
                  <c:v>Tampereen kauppakamari</c:v>
                </c:pt>
                <c:pt idx="18">
                  <c:v>Helsingin seudun kauppakamari</c:v>
                </c:pt>
              </c:strCache>
            </c:strRef>
          </c:cat>
          <c:val>
            <c:numRef>
              <c:f>'1 Kysymys'!$F$36:$F$54</c:f>
              <c:numCache>
                <c:formatCode>0.0%</c:formatCode>
                <c:ptCount val="19"/>
                <c:pt idx="0">
                  <c:v>0</c:v>
                </c:pt>
                <c:pt idx="1">
                  <c:v>1.3082322910019146E-2</c:v>
                </c:pt>
                <c:pt idx="2">
                  <c:v>1.3401403956604977E-2</c:v>
                </c:pt>
                <c:pt idx="3">
                  <c:v>1.691129546904914E-2</c:v>
                </c:pt>
                <c:pt idx="4">
                  <c:v>2.3611997447351631E-2</c:v>
                </c:pt>
                <c:pt idx="5">
                  <c:v>2.3931078493937462E-2</c:v>
                </c:pt>
                <c:pt idx="6">
                  <c:v>2.7760051052967454E-2</c:v>
                </c:pt>
                <c:pt idx="7">
                  <c:v>3.0312699425654118E-2</c:v>
                </c:pt>
                <c:pt idx="8">
                  <c:v>3.2546266751754947E-2</c:v>
                </c:pt>
                <c:pt idx="9">
                  <c:v>3.3184428844926617E-2</c:v>
                </c:pt>
                <c:pt idx="10">
                  <c:v>3.3184428844926617E-2</c:v>
                </c:pt>
                <c:pt idx="11">
                  <c:v>3.5417996171027442E-2</c:v>
                </c:pt>
                <c:pt idx="12">
                  <c:v>4.3395022335673265E-2</c:v>
                </c:pt>
                <c:pt idx="13">
                  <c:v>5.4881940012763246E-2</c:v>
                </c:pt>
                <c:pt idx="14">
                  <c:v>5.8391831525207404E-2</c:v>
                </c:pt>
                <c:pt idx="15">
                  <c:v>6.3497128270580724E-2</c:v>
                </c:pt>
                <c:pt idx="16">
                  <c:v>8.9023611997447349E-2</c:v>
                </c:pt>
                <c:pt idx="17">
                  <c:v>9.1895341416719845E-2</c:v>
                </c:pt>
                <c:pt idx="18">
                  <c:v>0.31557115507338868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E-444B-9023-CAC0DB4CB5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0364144"/>
        <c:axId val="802121088"/>
      </c:barChart>
      <c:catAx>
        <c:axId val="162036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2121088"/>
        <c:crosses val="autoZero"/>
        <c:auto val="1"/>
        <c:lblAlgn val="ctr"/>
        <c:lblOffset val="100"/>
        <c:noMultiLvlLbl val="0"/>
      </c:catAx>
      <c:valAx>
        <c:axId val="80212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2036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Kysymys'!$F$34:$F$54</c:f>
              <c:strCache>
                <c:ptCount val="21"/>
                <c:pt idx="0">
                  <c:v>Kotitalouksien toiminta työnantajina</c:v>
                </c:pt>
                <c:pt idx="1">
                  <c:v>Kansainvälisten organisaatioiden ja toimielinten toiminta</c:v>
                </c:pt>
                <c:pt idx="2">
                  <c:v>Kaivostoiminta ja louhinta</c:v>
                </c:pt>
                <c:pt idx="3">
                  <c:v>Julkinen hallinto ja maanpuolustus</c:v>
                </c:pt>
                <c:pt idx="4">
                  <c:v>Maatalous, metsätalous ja kalatalous</c:v>
                </c:pt>
                <c:pt idx="5">
                  <c:v>Vesihuolto, viemäri- ja jätevesihuolto, jätehuolto</c:v>
                </c:pt>
                <c:pt idx="6">
                  <c:v>Sähkö-, kaasu- ja lämpöhuolto, jäähdytysliiketoiminta</c:v>
                </c:pt>
                <c:pt idx="7">
                  <c:v>Terveys- ja sosiaalipalvelut</c:v>
                </c:pt>
                <c:pt idx="8">
                  <c:v>Rahoitus- ja vakuutustoiminta</c:v>
                </c:pt>
                <c:pt idx="9">
                  <c:v>Taiteet, viihde ja virkistys</c:v>
                </c:pt>
                <c:pt idx="10">
                  <c:v>Koulutus</c:v>
                </c:pt>
                <c:pt idx="11">
                  <c:v>Kiinteistöalan toiminta</c:v>
                </c:pt>
                <c:pt idx="12">
                  <c:v>Kuljetus ja varastointi</c:v>
                </c:pt>
                <c:pt idx="13">
                  <c:v>Ammatillinen, tieteellinen ja tekninen toiminta</c:v>
                </c:pt>
                <c:pt idx="14">
                  <c:v>Majoitus- ja ravitsemistoiminta</c:v>
                </c:pt>
                <c:pt idx="15">
                  <c:v>Hallinto- ja tukipalvelutoiminta</c:v>
                </c:pt>
                <c:pt idx="16">
                  <c:v>Informaatio ja viestintä</c:v>
                </c:pt>
                <c:pt idx="17">
                  <c:v>Rakentaminen </c:v>
                </c:pt>
                <c:pt idx="18">
                  <c:v>Tukku- ja vähittäiskauppa</c:v>
                </c:pt>
                <c:pt idx="19">
                  <c:v>Muu palvelutoiminta</c:v>
                </c:pt>
                <c:pt idx="20">
                  <c:v>Teollisuus</c:v>
                </c:pt>
              </c:strCache>
            </c:strRef>
          </c:cat>
          <c:val>
            <c:numRef>
              <c:f>'2 Kysymys'!$G$34:$G$54</c:f>
              <c:numCache>
                <c:formatCode>0.0%</c:formatCode>
                <c:ptCount val="21"/>
                <c:pt idx="0">
                  <c:v>0</c:v>
                </c:pt>
                <c:pt idx="1">
                  <c:v>2.5526483726866626E-3</c:v>
                </c:pt>
                <c:pt idx="2">
                  <c:v>3.1908104658583281E-3</c:v>
                </c:pt>
                <c:pt idx="3">
                  <c:v>5.1052967453733252E-3</c:v>
                </c:pt>
                <c:pt idx="4">
                  <c:v>8.2961072112316542E-3</c:v>
                </c:pt>
                <c:pt idx="5">
                  <c:v>8.6151882578174854E-3</c:v>
                </c:pt>
                <c:pt idx="6">
                  <c:v>1.691129546904914E-2</c:v>
                </c:pt>
                <c:pt idx="7">
                  <c:v>2.3611997447351631E-2</c:v>
                </c:pt>
                <c:pt idx="8">
                  <c:v>2.4888321633694963E-2</c:v>
                </c:pt>
                <c:pt idx="9">
                  <c:v>2.5845564773452456E-2</c:v>
                </c:pt>
                <c:pt idx="10">
                  <c:v>2.7440970006381623E-2</c:v>
                </c:pt>
                <c:pt idx="11">
                  <c:v>3.414167198468411E-2</c:v>
                </c:pt>
                <c:pt idx="12">
                  <c:v>4.2118698149329926E-2</c:v>
                </c:pt>
                <c:pt idx="13">
                  <c:v>4.4352265475430759E-2</c:v>
                </c:pt>
                <c:pt idx="14">
                  <c:v>4.8181238034460755E-2</c:v>
                </c:pt>
                <c:pt idx="15">
                  <c:v>5.743458838544991E-2</c:v>
                </c:pt>
                <c:pt idx="16">
                  <c:v>6.5730695596681571E-2</c:v>
                </c:pt>
                <c:pt idx="17">
                  <c:v>9.061901723037652E-2</c:v>
                </c:pt>
                <c:pt idx="18">
                  <c:v>0.12061263560944481</c:v>
                </c:pt>
                <c:pt idx="19">
                  <c:v>0.15124441608168476</c:v>
                </c:pt>
                <c:pt idx="20">
                  <c:v>0.1991065730695597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8-4A99-9981-CE9CE2F5BC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0678368"/>
        <c:axId val="1621881760"/>
      </c:barChart>
      <c:catAx>
        <c:axId val="162067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21881760"/>
        <c:crosses val="autoZero"/>
        <c:auto val="1"/>
        <c:lblAlgn val="ctr"/>
        <c:lblOffset val="100"/>
        <c:noMultiLvlLbl val="0"/>
      </c:catAx>
      <c:valAx>
        <c:axId val="162188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2067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C47-4C1B-9D20-FA640E4C5C1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47-4C1B-9D20-FA640E4C5C1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47-4C1B-9D20-FA640E4C5C1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47-4C1B-9D20-FA640E4C5C1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C47-4C1B-9D20-FA640E4C5C1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Kysymys'!$B$34:$B$38</c:f>
              <c:strCache>
                <c:ptCount val="5"/>
                <c:pt idx="0">
                  <c:v>Yksinyrittäjä</c:v>
                </c:pt>
                <c:pt idx="1">
                  <c:v>2-9</c:v>
                </c:pt>
                <c:pt idx="2">
                  <c:v>10-49</c:v>
                </c:pt>
                <c:pt idx="3">
                  <c:v>50-249</c:v>
                </c:pt>
                <c:pt idx="4">
                  <c:v>250 tai yli</c:v>
                </c:pt>
              </c:strCache>
            </c:strRef>
          </c:cat>
          <c:val>
            <c:numRef>
              <c:f>'3 Kysymys'!$C$34:$C$38</c:f>
              <c:numCache>
                <c:formatCode>0.0%</c:formatCode>
                <c:ptCount val="5"/>
                <c:pt idx="0">
                  <c:v>9.5086151882578171E-2</c:v>
                </c:pt>
                <c:pt idx="1">
                  <c:v>0.37141033822590941</c:v>
                </c:pt>
                <c:pt idx="2">
                  <c:v>0.3375877472878111</c:v>
                </c:pt>
                <c:pt idx="3">
                  <c:v>0.13241863433312062</c:v>
                </c:pt>
                <c:pt idx="4">
                  <c:v>6.3497128270580724E-2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47-4C1B-9D20-FA640E4C5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4123061"/>
        <c:axId val="43876970"/>
      </c:barChart>
      <c:catAx>
        <c:axId val="5412306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3876970"/>
        <c:crosses val="autoZero"/>
        <c:auto val="0"/>
        <c:lblAlgn val="ctr"/>
        <c:lblOffset val="100"/>
        <c:noMultiLvlLbl val="0"/>
      </c:catAx>
      <c:valAx>
        <c:axId val="43876970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412306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4.2.2021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4.2.2021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4.2.2021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4.2.2021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4.2.2021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4.2.2021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4.2.2021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4.2.2021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4.2.2021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4.2.2021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4.2.2021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4.2.2021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4.2.2021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4.2.2021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Kysely koronavirustilanteesta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2.2.2021</a:t>
            </a:r>
          </a:p>
          <a:p>
            <a:endParaRPr lang="fi-FI" dirty="0"/>
          </a:p>
          <a:p>
            <a:r>
              <a:rPr lang="fi-FI" dirty="0"/>
              <a:t>N = 3134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kauppakamarin jäsen yrityksenne on?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FCC133B-3786-42D8-A9C7-FEC523C74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886098"/>
              </p:ext>
            </p:extLst>
          </p:nvPr>
        </p:nvGraphicFramePr>
        <p:xfrm>
          <a:off x="1600200" y="1825625"/>
          <a:ext cx="9686925" cy="482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77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yrityksesi päätoimiala tai sopivin 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5AEC6AE-8579-4F78-8BBE-57BB14A2E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54542"/>
              </p:ext>
            </p:extLst>
          </p:nvPr>
        </p:nvGraphicFramePr>
        <p:xfrm>
          <a:off x="1600200" y="1825625"/>
          <a:ext cx="968692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39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9996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52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0015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52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973E3A-718D-4FA8-B0D3-4BDEA93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E51DEB-96C2-4CDA-9CDA-0AABAD5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63082-3731-4DAC-B4B4-EABE9D3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696B74A-CCA8-4A0B-A748-79062B7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76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5318"/>
            <a:ext cx="10515600" cy="1999129"/>
          </a:xfrm>
        </p:spPr>
        <p:txBody>
          <a:bodyPr>
            <a:normAutofit/>
          </a:bodyPr>
          <a:lstStyle/>
          <a:p>
            <a:r>
              <a:rPr lang="fi-FI" dirty="0"/>
              <a:t>Koronatilannetta koskevat 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64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09016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42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75841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51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</a:t>
            </a:r>
            <a:br>
              <a:rPr lang="fi-FI" sz="3200" dirty="0"/>
            </a:br>
            <a:r>
              <a:rPr lang="fi-FI" sz="3200" dirty="0"/>
              <a:t>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51137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91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18849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06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229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42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2546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40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D71A-A60B-45F9-B564-8B0D00C7244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21929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2" ma:contentTypeDescription="Luo uusi asiakirja." ma:contentTypeScope="" ma:versionID="447cfb979009e25726314b3006457bb0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90380f6e6036b4c9450b86ab76dcff89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B06DCD-9B30-4739-BE2A-09B2AD98F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EC0C1D-FD73-49B9-B0D5-58FF0D9B1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CCA874-FC73-4DBA-8E40-0DBEAE3C9A92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17e892d1-d202-4cf4-9210-22d4ce3b54e5"/>
    <ds:schemaRef ds:uri="http://schemas.microsoft.com/office/infopath/2007/PartnerControls"/>
    <ds:schemaRef ds:uri="http://purl.org/dc/terms/"/>
    <ds:schemaRef ds:uri="29c900ee-4407-47ec-8d07-5c6835b0d808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145</TotalTime>
  <Words>129</Words>
  <Application>Microsoft Office PowerPoint</Application>
  <PresentationFormat>Laajakuva</PresentationFormat>
  <Paragraphs>50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Kysely koronavirustilanteesta</vt:lpstr>
      <vt:lpstr>Koronatilannetta koskevat kysymykset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Taustakysymykset</vt:lpstr>
      <vt:lpstr>Minkä kauppakamarin jäsen yrityksenne on?</vt:lpstr>
      <vt:lpstr>Valitse yrityksesi päätoimiala tai sopivin toimiala</vt:lpstr>
      <vt:lpstr>Yrityksen henkilöstömäärä</vt:lpstr>
      <vt:lpstr>Yrityksen vuosiliikevaihto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Pikakysely koronavirustilanteesta</dc:title>
  <dc:creator>Tanja Arvola</dc:creator>
  <cp:keywords>Keskuskauppakamari</cp:keywords>
  <cp:lastModifiedBy>Pauliina Pulkkinen</cp:lastModifiedBy>
  <cp:revision>34</cp:revision>
  <dcterms:created xsi:type="dcterms:W3CDTF">2020-06-24T06:37:38Z</dcterms:created>
  <dcterms:modified xsi:type="dcterms:W3CDTF">2021-02-04T09:57:26Z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23686500</vt:r8>
  </property>
</Properties>
</file>