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1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71" r:id="rId3"/>
    <p:sldId id="284" r:id="rId4"/>
    <p:sldId id="285" r:id="rId5"/>
    <p:sldId id="286" r:id="rId6"/>
    <p:sldId id="287" r:id="rId7"/>
    <p:sldId id="272" r:id="rId8"/>
    <p:sldId id="288" r:id="rId9"/>
    <p:sldId id="273" r:id="rId10"/>
    <p:sldId id="274" r:id="rId11"/>
    <p:sldId id="275" r:id="rId12"/>
    <p:sldId id="276" r:id="rId13"/>
    <p:sldId id="277" r:id="rId14"/>
    <p:sldId id="267" r:id="rId15"/>
    <p:sldId id="266" r:id="rId16"/>
    <p:sldId id="268" r:id="rId17"/>
    <p:sldId id="269" r:id="rId18"/>
    <p:sldId id="270" r:id="rId19"/>
    <p:sldId id="282" r:id="rId2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2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kauppakamari.sharepoint.com/sites/k3files/Yhteiset/8.%20VIESTINT&#196;/Kauppakamarien%20kyselyt%20ym/Pikakyselyt%20koronavirustilanteesta/Pikakysely%20koronavirustilanteesta%2016.3.2021/Pikakysely_koronavirustilanteesta_16.3._YHTEENS&#196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https://kauppakamari.sharepoint.com/sites/k3files/Yhteiset/8.%20VIESTINT&#196;/Kauppakamarien%20kyselyt%20ym/Pikakyselyt%20koronavirustilanteesta/Pikakysely%20koronavirustilanteesta%2016.3.2021/Pikakysely_koronavirustilanteesta_16.3._YHTEENS&#196;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https://kauppakamari.sharepoint.com/sites/k3files/Yhteiset/8.%20VIESTINT&#196;/Kauppakamarien%20kyselyt%20ym/Pikakyselyt%20koronavirustilanteesta/Pikakysely%20koronavirustilanteesta%2016.3.2021/Pikakysely_koronavirustilanteesta_16.3._YHTEENS&#196;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https://kauppakamari.sharepoint.com/sites/k3files/Yhteiset/8.%20VIESTINT&#196;/Kauppakamarien%20kyselyt%20ym/Pikakyselyt%20koronavirustilanteesta/Pikakysely%20koronavirustilanteesta%2016.3.2021/Pikakysely_koronavirustilanteesta_16.3._YHTEENS&#196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ttps://kauppakamari.sharepoint.com/sites/k3files/Yhteiset/8.%20VIESTINT&#196;/Kauppakamarien%20kyselyt%20ym/Pikakyselyt%20koronavirustilanteesta/Pikakysely%20koronavirustilanteesta%2016.3.2021/Pikakysely_koronavirustilanteesta_16.3._YHTEENS&#196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https://kauppakamari.sharepoint.com/sites/k3files/Yhteiset/8.%20VIESTINT&#196;/Kauppakamarien%20kyselyt%20ym/Pikakyselyt%20koronavirustilanteesta/Pikakysely%20koronavirustilanteesta%2016.3.2021/Pikakysely_koronavirustilanteesta_16.3._YHTEENS&#196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https://kauppakamari.sharepoint.com/sites/k3files/Yhteiset/8.%20VIESTINT&#196;/Kauppakamarien%20kyselyt%20ym/Pikakyselyt%20koronavirustilanteesta/Pikakysely%20koronavirustilanteesta%2016.3.2021/Pikakysely_koronavirustilanteesta_16.3._YHTEENS&#196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https://kauppakamari.sharepoint.com/sites/k3files/Yhteiset/8.%20VIESTINT&#196;/Kauppakamarien%20kyselyt%20ym/Pikakyselyt%20koronavirustilanteesta/Pikakysely%20koronavirustilanteesta%2016.3.2021/Pikakysely_koronavirustilanteesta_16.3._YHTEENS&#196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https://kauppakamari.sharepoint.com/sites/k3files/Yhteiset/8.%20VIESTINT&#196;/Kauppakamarien%20kyselyt%20ym/Pikakyselyt%20koronavirustilanteesta/Pikakysely%20koronavirustilanteesta%2016.3.2021/Pikakysely_koronavirustilanteesta_16.3._YHTEENS&#196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https://kauppakamari.sharepoint.com/sites/k3files/Yhteiset/8.%20VIESTINT&#196;/Kauppakamarien%20kyselyt%20ym/Pikakyselyt%20koronavirustilanteesta/Pikakysely%20koronavirustilanteesta%2016.3.2021/Pikakysely_koronavirustilanteesta_16.3._YHTEENS&#196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https://kauppakamari.sharepoint.com/sites/k3files/Yhteiset/8.%20VIESTINT&#196;/Kauppakamarien%20kyselyt%20ym/Pikakyselyt%20koronavirustilanteesta/Pikakysely%20koronavirustilanteesta%2016.3.2021/Pikakysely_koronavirustilanteesta_16.3._YHTEENS&#196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https://kauppakamari.sharepoint.com/sites/k3files/Yhteiset/8.%20VIESTINT&#196;/Kauppakamarien%20kyselyt%20ym/Pikakyselyt%20koronavirustilanteesta/Pikakysely%20koronavirustilanteesta%2016.3.2021/Pikakysely_koronavirustilanteesta_16.3._YHTEENS&#196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934-4039-99E8-D3C2473D6901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D934-4039-99E8-D3C2473D6901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D934-4039-99E8-D3C2473D6901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D934-4039-99E8-D3C2473D6901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D934-4039-99E8-D3C2473D6901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D934-4039-99E8-D3C2473D6901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sz="16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'12 Kysymys'!$B$34:$B$39</c:f>
              <c:strCache>
                <c:ptCount val="6"/>
                <c:pt idx="0">
                  <c:v>Ei ole</c:v>
                </c:pt>
                <c:pt idx="1">
                  <c:v>0-20 %</c:v>
                </c:pt>
                <c:pt idx="2">
                  <c:v>21-40 %</c:v>
                </c:pt>
                <c:pt idx="3">
                  <c:v>41-60 %</c:v>
                </c:pt>
                <c:pt idx="4">
                  <c:v>61-80 %</c:v>
                </c:pt>
                <c:pt idx="5">
                  <c:v>Yli 80 %</c:v>
                </c:pt>
              </c:strCache>
            </c:strRef>
          </c:cat>
          <c:val>
            <c:numRef>
              <c:f>'12 Kysymys'!$C$34:$C$39</c:f>
              <c:numCache>
                <c:formatCode>0.0%</c:formatCode>
                <c:ptCount val="6"/>
                <c:pt idx="0">
                  <c:v>0.80283265001863591</c:v>
                </c:pt>
                <c:pt idx="1">
                  <c:v>0.11330600074543422</c:v>
                </c:pt>
                <c:pt idx="2">
                  <c:v>4.6216921356690276E-2</c:v>
                </c:pt>
                <c:pt idx="3">
                  <c:v>2.1990309355199404E-2</c:v>
                </c:pt>
                <c:pt idx="4">
                  <c:v>6.7089079388743941E-3</c:v>
                </c:pt>
                <c:pt idx="5">
                  <c:v>8.9452105851658588E-3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934-4039-99E8-D3C2473D69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29981844"/>
        <c:axId val="66690524"/>
      </c:barChart>
      <c:catAx>
        <c:axId val="299818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66690524"/>
        <c:crosses val="autoZero"/>
        <c:auto val="0"/>
        <c:lblAlgn val="ctr"/>
        <c:lblOffset val="100"/>
        <c:noMultiLvlLbl val="0"/>
      </c:catAx>
      <c:valAx>
        <c:axId val="66690524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 algn="ctr">
                  <a:defRPr sz="1200"/>
                </a:pPr>
                <a:r>
                  <a:rPr lang="en-US" sz="1200"/>
                  <a:t>Prosentti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fi-FI"/>
          </a:p>
        </c:txPr>
        <c:crossAx val="29981844"/>
        <c:crosses val="autoZero"/>
        <c:crossBetween val="between"/>
      </c:valAx>
      <c:spPr>
        <a:solidFill>
          <a:srgbClr val="FFFFFF"/>
        </a:solidFill>
        <a:ln w="12700">
          <a:noFill/>
        </a:ln>
      </c:spPr>
    </c:plotArea>
    <c:plotVisOnly val="0"/>
    <c:dispBlanksAs val="gap"/>
    <c:showDLblsOverMax val="0"/>
  </c:chart>
  <c:txPr>
    <a:bodyPr rot="0" vert="horz"/>
    <a:lstStyle/>
    <a:p>
      <a:pPr>
        <a:defRPr lang="en-US" sz="1100" b="0" u="none" baseline="0">
          <a:solidFill>
            <a:srgbClr val="000000"/>
          </a:solidFill>
          <a:latin typeface="Century Gothic" panose="020B0502020202020204" pitchFamily="34" charset="0"/>
          <a:ea typeface="Calibri"/>
          <a:cs typeface="Calibri"/>
        </a:defRPr>
      </a:pPr>
      <a:endParaRPr lang="fi-FI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D60-40FE-9444-48491FD669D9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BD60-40FE-9444-48491FD669D9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sz="16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'10 Kysymys'!$B$34:$B$35</c:f>
              <c:strCache>
                <c:ptCount val="2"/>
                <c:pt idx="0">
                  <c:v>Kyllä</c:v>
                </c:pt>
                <c:pt idx="1">
                  <c:v>Ei</c:v>
                </c:pt>
              </c:strCache>
            </c:strRef>
          </c:cat>
          <c:val>
            <c:numRef>
              <c:f>'10 Kysymys'!$C$34:$C$35</c:f>
              <c:numCache>
                <c:formatCode>0.0%</c:formatCode>
                <c:ptCount val="2"/>
                <c:pt idx="0">
                  <c:v>0.23911187019641331</c:v>
                </c:pt>
                <c:pt idx="1">
                  <c:v>0.76088812980358678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D60-40FE-9444-48491FD669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32242132"/>
        <c:axId val="49846785"/>
      </c:barChart>
      <c:catAx>
        <c:axId val="322421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49846785"/>
        <c:crosses val="autoZero"/>
        <c:auto val="0"/>
        <c:lblAlgn val="ctr"/>
        <c:lblOffset val="100"/>
        <c:noMultiLvlLbl val="0"/>
      </c:catAx>
      <c:valAx>
        <c:axId val="49846785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 algn="ctr">
                  <a:defRPr sz="1200"/>
                </a:pPr>
                <a:r>
                  <a:rPr lang="en-US" sz="1200"/>
                  <a:t>Prosentti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fi-FI"/>
          </a:p>
        </c:txPr>
        <c:crossAx val="32242132"/>
        <c:crosses val="autoZero"/>
        <c:crossBetween val="between"/>
      </c:valAx>
      <c:spPr>
        <a:solidFill>
          <a:srgbClr val="FFFFFF"/>
        </a:solidFill>
        <a:ln w="12700">
          <a:noFill/>
        </a:ln>
      </c:spPr>
    </c:plotArea>
    <c:plotVisOnly val="0"/>
    <c:dispBlanksAs val="gap"/>
    <c:showDLblsOverMax val="0"/>
  </c:chart>
  <c:txPr>
    <a:bodyPr rot="0" vert="horz"/>
    <a:lstStyle/>
    <a:p>
      <a:pPr>
        <a:defRPr lang="en-US" sz="1100" b="0" u="none" baseline="0">
          <a:solidFill>
            <a:srgbClr val="000000"/>
          </a:solidFill>
          <a:latin typeface="Century Gothic" panose="020B0502020202020204" pitchFamily="34" charset="0"/>
          <a:ea typeface="Calibri"/>
          <a:cs typeface="Calibri"/>
        </a:defRPr>
      </a:pPr>
      <a:endParaRPr lang="fi-FI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Kysymys'!$B$36:$B$54</c:f>
              <c:strCache>
                <c:ptCount val="19"/>
                <c:pt idx="0">
                  <c:v>Ålands handelskammare</c:v>
                </c:pt>
                <c:pt idx="1">
                  <c:v>Länsi-Uudenmaan kauppakamari</c:v>
                </c:pt>
                <c:pt idx="2">
                  <c:v>Rauman kauppakamari</c:v>
                </c:pt>
                <c:pt idx="3">
                  <c:v>Etelä-Savon kauppakamari</c:v>
                </c:pt>
                <c:pt idx="4">
                  <c:v>Riihimäen-Hyvinkään kauppakamari</c:v>
                </c:pt>
                <c:pt idx="5">
                  <c:v>Etelä-Karjalan kauppakamari</c:v>
                </c:pt>
                <c:pt idx="6">
                  <c:v>Lapin kauppakamari</c:v>
                </c:pt>
                <c:pt idx="7">
                  <c:v>Pohjois-Karjalan kauppakamari</c:v>
                </c:pt>
                <c:pt idx="8">
                  <c:v>Satakunnan kauppakamari</c:v>
                </c:pt>
                <c:pt idx="9">
                  <c:v>Etelä-Pohjanmaan kauppakamari</c:v>
                </c:pt>
                <c:pt idx="10">
                  <c:v>Kymenlaakson kauppakamari</c:v>
                </c:pt>
                <c:pt idx="11">
                  <c:v>Keski-Suomen kauppakamari</c:v>
                </c:pt>
                <c:pt idx="12">
                  <c:v>Kuopion alueen kauppakamari</c:v>
                </c:pt>
                <c:pt idx="13">
                  <c:v>Oulun kauppakamari</c:v>
                </c:pt>
                <c:pt idx="14">
                  <c:v>Pohjanmaan kauppakamari</c:v>
                </c:pt>
                <c:pt idx="15">
                  <c:v>Hämeen kauppakamari</c:v>
                </c:pt>
                <c:pt idx="16">
                  <c:v>Turun kauppakamari</c:v>
                </c:pt>
                <c:pt idx="17">
                  <c:v>Tampereen kauppakamari</c:v>
                </c:pt>
                <c:pt idx="18">
                  <c:v>Helsingin seudun kauppakamari</c:v>
                </c:pt>
              </c:strCache>
            </c:strRef>
          </c:cat>
          <c:val>
            <c:numRef>
              <c:f>'1 Kysymys'!$C$36:$C$54</c:f>
              <c:numCache>
                <c:formatCode>0.0%</c:formatCode>
                <c:ptCount val="19"/>
                <c:pt idx="0">
                  <c:v>3.729951510630362E-4</c:v>
                </c:pt>
                <c:pt idx="1">
                  <c:v>1.380082058933234E-2</c:v>
                </c:pt>
                <c:pt idx="2">
                  <c:v>1.4173815740395376E-2</c:v>
                </c:pt>
                <c:pt idx="3">
                  <c:v>1.9022752704214847E-2</c:v>
                </c:pt>
                <c:pt idx="4">
                  <c:v>2.3125699365908244E-2</c:v>
                </c:pt>
                <c:pt idx="5">
                  <c:v>2.6109660574412531E-2</c:v>
                </c:pt>
                <c:pt idx="6">
                  <c:v>2.946661693397986E-2</c:v>
                </c:pt>
                <c:pt idx="7">
                  <c:v>2.946661693397986E-2</c:v>
                </c:pt>
                <c:pt idx="8">
                  <c:v>3.0958597538232005E-2</c:v>
                </c:pt>
                <c:pt idx="9">
                  <c:v>3.2823573293547188E-2</c:v>
                </c:pt>
                <c:pt idx="10">
                  <c:v>3.4688549048862365E-2</c:v>
                </c:pt>
                <c:pt idx="11">
                  <c:v>4.0283476314807908E-2</c:v>
                </c:pt>
                <c:pt idx="12">
                  <c:v>4.1029466616933984E-2</c:v>
                </c:pt>
                <c:pt idx="13">
                  <c:v>6.0425214472211865E-2</c:v>
                </c:pt>
                <c:pt idx="14">
                  <c:v>6.2663185378590086E-2</c:v>
                </c:pt>
                <c:pt idx="15">
                  <c:v>8.2058933233867967E-2</c:v>
                </c:pt>
                <c:pt idx="16">
                  <c:v>8.9891831406191725E-2</c:v>
                </c:pt>
                <c:pt idx="17">
                  <c:v>0.11301753077209997</c:v>
                </c:pt>
                <c:pt idx="18">
                  <c:v>0.2566206639313689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A9-4AB2-81BE-961D8CF2787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698499903"/>
        <c:axId val="688152159"/>
      </c:barChart>
      <c:catAx>
        <c:axId val="69849990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fi-FI"/>
          </a:p>
        </c:txPr>
        <c:crossAx val="688152159"/>
        <c:crosses val="autoZero"/>
        <c:auto val="1"/>
        <c:lblAlgn val="ctr"/>
        <c:lblOffset val="100"/>
        <c:noMultiLvlLbl val="0"/>
      </c:catAx>
      <c:valAx>
        <c:axId val="68815215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fi-FI"/>
          </a:p>
        </c:txPr>
        <c:crossAx val="6984999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fi-FI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 Kysymys'!$B$34:$B$54</c:f>
              <c:strCache>
                <c:ptCount val="21"/>
                <c:pt idx="0">
                  <c:v>Kotitalouksien toiminta työnantajina</c:v>
                </c:pt>
                <c:pt idx="1">
                  <c:v>Kansainvälisten organisaatioiden ja toimielinten toiminta</c:v>
                </c:pt>
                <c:pt idx="2">
                  <c:v>Kaivostoiminta ja louhinta</c:v>
                </c:pt>
                <c:pt idx="3">
                  <c:v>Julkinen hallinto ja maanpuolustus</c:v>
                </c:pt>
                <c:pt idx="4">
                  <c:v>Vesihuolto, viemäri- ja jätevesihuolto</c:v>
                </c:pt>
                <c:pt idx="5">
                  <c:v>Maatalous, metsätalous ja kalatalous</c:v>
                </c:pt>
                <c:pt idx="6">
                  <c:v>Sähkö-, kaasu- ja lämpöhuolto</c:v>
                </c:pt>
                <c:pt idx="7">
                  <c:v>Koulutus</c:v>
                </c:pt>
                <c:pt idx="8">
                  <c:v>Rahoitus- ja vakuutustoiminta</c:v>
                </c:pt>
                <c:pt idx="9">
                  <c:v>Taiteet, viihde ja virkistys</c:v>
                </c:pt>
                <c:pt idx="10">
                  <c:v>Terveys- ja sosiaalipalvelut</c:v>
                </c:pt>
                <c:pt idx="11">
                  <c:v>Kuljetus ja varastointi</c:v>
                </c:pt>
                <c:pt idx="12">
                  <c:v>Ammatillinen, tieteellinen ja tekninen toiminta</c:v>
                </c:pt>
                <c:pt idx="13">
                  <c:v>Kiinteistöalan toiminta</c:v>
                </c:pt>
                <c:pt idx="14">
                  <c:v>Hallinto- ja tukipalvelutoiminta</c:v>
                </c:pt>
                <c:pt idx="15">
                  <c:v>Majoitus- ja ravitsemistoiminta</c:v>
                </c:pt>
                <c:pt idx="16">
                  <c:v>Informaatio ja viestintä</c:v>
                </c:pt>
                <c:pt idx="17">
                  <c:v>Rakentaminen</c:v>
                </c:pt>
                <c:pt idx="18">
                  <c:v>Tukku- ja vähittäiskauppa</c:v>
                </c:pt>
                <c:pt idx="19">
                  <c:v>Muu palvelutoiminta</c:v>
                </c:pt>
                <c:pt idx="20">
                  <c:v>Teollisuus</c:v>
                </c:pt>
              </c:strCache>
            </c:strRef>
          </c:cat>
          <c:val>
            <c:numRef>
              <c:f>'2 Kysymys'!$C$34:$C$54</c:f>
              <c:numCache>
                <c:formatCode>0.0%</c:formatCode>
                <c:ptCount val="21"/>
                <c:pt idx="0">
                  <c:v>3.729951510630362E-4</c:v>
                </c:pt>
                <c:pt idx="1">
                  <c:v>1.1189854531891087E-3</c:v>
                </c:pt>
                <c:pt idx="2">
                  <c:v>2.6109660574412533E-3</c:v>
                </c:pt>
                <c:pt idx="3">
                  <c:v>4.4759418127564348E-3</c:v>
                </c:pt>
                <c:pt idx="4">
                  <c:v>8.2058933233867971E-3</c:v>
                </c:pt>
                <c:pt idx="5">
                  <c:v>8.5788884744498316E-3</c:v>
                </c:pt>
                <c:pt idx="6">
                  <c:v>1.6411786646773591E-2</c:v>
                </c:pt>
                <c:pt idx="7">
                  <c:v>2.0514733308466992E-2</c:v>
                </c:pt>
                <c:pt idx="8">
                  <c:v>2.1260723610593061E-2</c:v>
                </c:pt>
                <c:pt idx="9">
                  <c:v>2.4617679970160386E-2</c:v>
                </c:pt>
                <c:pt idx="10">
                  <c:v>2.6855650876538604E-2</c:v>
                </c:pt>
                <c:pt idx="11">
                  <c:v>4.6251398731816488E-2</c:v>
                </c:pt>
                <c:pt idx="12">
                  <c:v>4.6997389033942558E-2</c:v>
                </c:pt>
                <c:pt idx="13">
                  <c:v>4.8862364789257741E-2</c:v>
                </c:pt>
                <c:pt idx="14">
                  <c:v>4.960835509138381E-2</c:v>
                </c:pt>
                <c:pt idx="15">
                  <c:v>5.5576277508392391E-2</c:v>
                </c:pt>
                <c:pt idx="16">
                  <c:v>6.2663185378590086E-2</c:v>
                </c:pt>
                <c:pt idx="17">
                  <c:v>8.1685938082804929E-2</c:v>
                </c:pt>
                <c:pt idx="18">
                  <c:v>0.11973144349123462</c:v>
                </c:pt>
                <c:pt idx="19">
                  <c:v>0.144349123461395</c:v>
                </c:pt>
                <c:pt idx="20">
                  <c:v>0.20925027974636332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42-41F4-9775-67A477880D5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48774399"/>
        <c:axId val="251943791"/>
      </c:barChart>
      <c:catAx>
        <c:axId val="24877439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fi-FI"/>
          </a:p>
        </c:txPr>
        <c:crossAx val="251943791"/>
        <c:crosses val="autoZero"/>
        <c:auto val="1"/>
        <c:lblAlgn val="ctr"/>
        <c:lblOffset val="100"/>
        <c:noMultiLvlLbl val="0"/>
      </c:catAx>
      <c:valAx>
        <c:axId val="25194379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fi-FI"/>
          </a:p>
        </c:txPr>
        <c:crossAx val="2487743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fi-FI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5B1-40FE-B344-BA0E315AA005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55B1-40FE-B344-BA0E315AA005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55B1-40FE-B344-BA0E315AA005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55B1-40FE-B344-BA0E315AA005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55B1-40FE-B344-BA0E315AA005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sz="16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'3 Kysymys'!$B$34:$B$38</c:f>
              <c:strCache>
                <c:ptCount val="5"/>
                <c:pt idx="0">
                  <c:v>Yksinyrittäjä</c:v>
                </c:pt>
                <c:pt idx="1">
                  <c:v>2-9</c:v>
                </c:pt>
                <c:pt idx="2">
                  <c:v>10-49</c:v>
                </c:pt>
                <c:pt idx="3">
                  <c:v>50-249</c:v>
                </c:pt>
                <c:pt idx="4">
                  <c:v>250 tai yli</c:v>
                </c:pt>
              </c:strCache>
            </c:strRef>
          </c:cat>
          <c:val>
            <c:numRef>
              <c:f>'3 Kysymys'!$C$34:$C$38</c:f>
              <c:numCache>
                <c:formatCode>0.0%</c:formatCode>
                <c:ptCount val="5"/>
                <c:pt idx="0">
                  <c:v>8.0193957478552791E-2</c:v>
                </c:pt>
                <c:pt idx="1">
                  <c:v>0.36665423349496457</c:v>
                </c:pt>
                <c:pt idx="2">
                  <c:v>0.35695635956732563</c:v>
                </c:pt>
                <c:pt idx="3">
                  <c:v>0.13502424468481908</c:v>
                </c:pt>
                <c:pt idx="4">
                  <c:v>6.1171204774337934E-2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5B1-40FE-B344-BA0E315AA0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56820495"/>
        <c:axId val="25735036"/>
      </c:barChart>
      <c:catAx>
        <c:axId val="5682049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25735036"/>
        <c:crosses val="autoZero"/>
        <c:auto val="0"/>
        <c:lblAlgn val="ctr"/>
        <c:lblOffset val="100"/>
        <c:noMultiLvlLbl val="0"/>
      </c:catAx>
      <c:valAx>
        <c:axId val="25735036"/>
        <c:scaling>
          <c:orientation val="minMax"/>
          <c:max val="0.5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 algn="ctr">
                  <a:defRPr sz="1200"/>
                </a:pPr>
                <a:r>
                  <a:rPr lang="en-US" sz="1200"/>
                  <a:t>Prosentti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fi-FI"/>
          </a:p>
        </c:txPr>
        <c:crossAx val="56820495"/>
        <c:crosses val="autoZero"/>
        <c:crossBetween val="between"/>
      </c:valAx>
      <c:spPr>
        <a:solidFill>
          <a:srgbClr val="FFFFFF"/>
        </a:solidFill>
        <a:ln w="12700">
          <a:noFill/>
        </a:ln>
      </c:spPr>
    </c:plotArea>
    <c:plotVisOnly val="0"/>
    <c:dispBlanksAs val="gap"/>
    <c:showDLblsOverMax val="0"/>
  </c:chart>
  <c:txPr>
    <a:bodyPr rot="0" vert="horz"/>
    <a:lstStyle/>
    <a:p>
      <a:pPr>
        <a:defRPr lang="en-US" sz="1100" b="0" u="none" baseline="0">
          <a:solidFill>
            <a:srgbClr val="000000"/>
          </a:solidFill>
          <a:latin typeface="Century Gothic" panose="020B0502020202020204" pitchFamily="34" charset="0"/>
          <a:ea typeface="Calibri"/>
          <a:cs typeface="Calibri"/>
        </a:defRPr>
      </a:pPr>
      <a:endParaRPr lang="fi-FI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A3A-474F-B662-0C7B693C501C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A3A-474F-B662-0C7B693C501C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2A3A-474F-B662-0C7B693C501C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2A3A-474F-B662-0C7B693C501C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sz="16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'4 Kysymys'!$B$34:$B$37</c:f>
              <c:strCache>
                <c:ptCount val="4"/>
                <c:pt idx="0">
                  <c:v>alle 2 miljoonaa euroa</c:v>
                </c:pt>
                <c:pt idx="1">
                  <c:v>2-10 miljoonaa euroa</c:v>
                </c:pt>
                <c:pt idx="2">
                  <c:v>11-49 miljoonaa euroa</c:v>
                </c:pt>
                <c:pt idx="3">
                  <c:v>50 miljoonaa euroa tai enemmän</c:v>
                </c:pt>
              </c:strCache>
            </c:strRef>
          </c:cat>
          <c:val>
            <c:numRef>
              <c:f>'4 Kysymys'!$C$34:$C$37</c:f>
              <c:numCache>
                <c:formatCode>0.0%</c:formatCode>
                <c:ptCount val="4"/>
                <c:pt idx="0">
                  <c:v>0.49011562849682955</c:v>
                </c:pt>
                <c:pt idx="1">
                  <c:v>0.30399104811637451</c:v>
                </c:pt>
                <c:pt idx="2">
                  <c:v>0.12271540469973891</c:v>
                </c:pt>
                <c:pt idx="3">
                  <c:v>8.3177918687057067E-2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A3A-474F-B662-0C7B693C50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4761461"/>
        <c:axId val="277484"/>
      </c:barChart>
      <c:catAx>
        <c:axId val="476146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277484"/>
        <c:crosses val="autoZero"/>
        <c:auto val="0"/>
        <c:lblAlgn val="ctr"/>
        <c:lblOffset val="100"/>
        <c:noMultiLvlLbl val="0"/>
      </c:catAx>
      <c:valAx>
        <c:axId val="277484"/>
        <c:scaling>
          <c:orientation val="minMax"/>
          <c:max val="0.55000000000000004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 algn="ctr">
                  <a:defRPr sz="1200"/>
                </a:pPr>
                <a:r>
                  <a:rPr lang="en-US" sz="1200"/>
                  <a:t>Prosentti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fi-FI"/>
          </a:p>
        </c:txPr>
        <c:crossAx val="4761461"/>
        <c:crosses val="autoZero"/>
        <c:crossBetween val="between"/>
      </c:valAx>
      <c:spPr>
        <a:solidFill>
          <a:srgbClr val="FFFFFF"/>
        </a:solidFill>
        <a:ln w="12700">
          <a:noFill/>
        </a:ln>
      </c:spPr>
    </c:plotArea>
    <c:plotVisOnly val="0"/>
    <c:dispBlanksAs val="gap"/>
    <c:showDLblsOverMax val="0"/>
  </c:chart>
  <c:txPr>
    <a:bodyPr rot="0" vert="horz"/>
    <a:lstStyle/>
    <a:p>
      <a:pPr>
        <a:defRPr lang="en-US" sz="1100" b="0" u="none" baseline="0">
          <a:solidFill>
            <a:srgbClr val="000000"/>
          </a:solidFill>
          <a:latin typeface="Century Gothic" panose="020B0502020202020204" pitchFamily="34" charset="0"/>
          <a:ea typeface="Calibri"/>
          <a:cs typeface="Calibri"/>
        </a:defRPr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C1C-4F07-93BE-EFC5A537524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BC1C-4F07-93BE-EFC5A537524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BC1C-4F07-93BE-EFC5A537524F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BC1C-4F07-93BE-EFC5A537524F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BC1C-4F07-93BE-EFC5A537524F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BC1C-4F07-93BE-EFC5A537524F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sz="16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'13 Kysymys'!$B$34:$B$39</c:f>
              <c:strCache>
                <c:ptCount val="6"/>
                <c:pt idx="0">
                  <c:v>Ei ole</c:v>
                </c:pt>
                <c:pt idx="1">
                  <c:v>0-20 %</c:v>
                </c:pt>
                <c:pt idx="2">
                  <c:v>21-40 %</c:v>
                </c:pt>
                <c:pt idx="3">
                  <c:v>41-60 %</c:v>
                </c:pt>
                <c:pt idx="4">
                  <c:v>61-80 %</c:v>
                </c:pt>
                <c:pt idx="5">
                  <c:v>Yli 80 %</c:v>
                </c:pt>
              </c:strCache>
            </c:strRef>
          </c:cat>
          <c:val>
            <c:numRef>
              <c:f>'13 Kysymys'!$C$34:$C$39</c:f>
              <c:numCache>
                <c:formatCode>0.0%</c:formatCode>
                <c:ptCount val="6"/>
                <c:pt idx="0">
                  <c:v>0.61759224748415964</c:v>
                </c:pt>
                <c:pt idx="1">
                  <c:v>0.30935519940365264</c:v>
                </c:pt>
                <c:pt idx="2">
                  <c:v>4.6962355572120765E-2</c:v>
                </c:pt>
                <c:pt idx="3">
                  <c:v>1.2299664554603056E-2</c:v>
                </c:pt>
                <c:pt idx="4">
                  <c:v>8.572493477450616E-3</c:v>
                </c:pt>
                <c:pt idx="5">
                  <c:v>5.2180395080134176E-3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C1C-4F07-93BE-EFC5A53752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8122943"/>
        <c:axId val="4484393"/>
      </c:barChart>
      <c:catAx>
        <c:axId val="812294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4484393"/>
        <c:crosses val="autoZero"/>
        <c:auto val="0"/>
        <c:lblAlgn val="ctr"/>
        <c:lblOffset val="100"/>
        <c:noMultiLvlLbl val="0"/>
      </c:catAx>
      <c:valAx>
        <c:axId val="4484393"/>
        <c:scaling>
          <c:orientation val="minMax"/>
          <c:max val="0.70000000000000007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 algn="ctr">
                  <a:defRPr sz="1200"/>
                </a:pPr>
                <a:r>
                  <a:rPr lang="en-US" sz="1200"/>
                  <a:t>Prosentti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fi-FI"/>
          </a:p>
        </c:txPr>
        <c:crossAx val="8122943"/>
        <c:crosses val="autoZero"/>
        <c:crossBetween val="between"/>
      </c:valAx>
      <c:spPr>
        <a:solidFill>
          <a:srgbClr val="FFFFFF"/>
        </a:solidFill>
        <a:ln w="12700">
          <a:noFill/>
        </a:ln>
      </c:spPr>
    </c:plotArea>
    <c:plotVisOnly val="0"/>
    <c:dispBlanksAs val="gap"/>
    <c:showDLblsOverMax val="0"/>
  </c:chart>
  <c:txPr>
    <a:bodyPr rot="0" vert="horz"/>
    <a:lstStyle/>
    <a:p>
      <a:pPr>
        <a:defRPr lang="en-US" sz="1100" b="0" u="none" baseline="0">
          <a:solidFill>
            <a:srgbClr val="000000"/>
          </a:solidFill>
          <a:latin typeface="Century Gothic" panose="020B0502020202020204" pitchFamily="34" charset="0"/>
          <a:ea typeface="Calibri"/>
          <a:cs typeface="Calibri"/>
        </a:defRPr>
      </a:pPr>
      <a:endParaRPr lang="fi-F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44B-488D-940E-D440C32E4211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144B-488D-940E-D440C32E4211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144B-488D-940E-D440C32E4211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sz="16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'14 Kysymys'!$B$34:$B$36</c:f>
              <c:strCache>
                <c:ptCount val="3"/>
                <c:pt idx="0">
                  <c:v>Ei ole</c:v>
                </c:pt>
                <c:pt idx="1">
                  <c:v>On vähän</c:v>
                </c:pt>
                <c:pt idx="2">
                  <c:v>On merkittävästi</c:v>
                </c:pt>
              </c:strCache>
            </c:strRef>
          </c:cat>
          <c:val>
            <c:numRef>
              <c:f>'14 Kysymys'!$C$34:$C$36</c:f>
              <c:numCache>
                <c:formatCode>0.0%</c:formatCode>
                <c:ptCount val="3"/>
                <c:pt idx="0">
                  <c:v>0.75139768915393224</c:v>
                </c:pt>
                <c:pt idx="1">
                  <c:v>0.22325754752143123</c:v>
                </c:pt>
                <c:pt idx="2">
                  <c:v>2.5344763324636602E-2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44B-488D-940E-D440C32E42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28319775"/>
        <c:axId val="33665413"/>
      </c:barChart>
      <c:catAx>
        <c:axId val="2831977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33665413"/>
        <c:crosses val="autoZero"/>
        <c:auto val="0"/>
        <c:lblAlgn val="ctr"/>
        <c:lblOffset val="100"/>
        <c:noMultiLvlLbl val="0"/>
      </c:catAx>
      <c:valAx>
        <c:axId val="33665413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 algn="ctr">
                  <a:defRPr sz="1200"/>
                </a:pPr>
                <a:r>
                  <a:rPr lang="en-US" sz="1200"/>
                  <a:t>Prosentti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fi-FI"/>
          </a:p>
        </c:txPr>
        <c:crossAx val="28319775"/>
        <c:crosses val="autoZero"/>
        <c:crossBetween val="between"/>
      </c:valAx>
      <c:spPr>
        <a:solidFill>
          <a:srgbClr val="FFFFFF"/>
        </a:solidFill>
        <a:ln w="12700">
          <a:noFill/>
        </a:ln>
      </c:spPr>
    </c:plotArea>
    <c:plotVisOnly val="0"/>
    <c:dispBlanksAs val="gap"/>
    <c:showDLblsOverMax val="0"/>
  </c:chart>
  <c:txPr>
    <a:bodyPr rot="0" vert="horz"/>
    <a:lstStyle/>
    <a:p>
      <a:pPr>
        <a:defRPr lang="en-US" sz="1100" b="0" u="none" baseline="0">
          <a:solidFill>
            <a:srgbClr val="000000"/>
          </a:solidFill>
          <a:latin typeface="Century Gothic" panose="020B0502020202020204" pitchFamily="34" charset="0"/>
          <a:ea typeface="Calibri"/>
          <a:cs typeface="Calibri"/>
        </a:defRPr>
      </a:pPr>
      <a:endParaRPr lang="fi-F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009-406C-87AD-790EDE1B3D3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D009-406C-87AD-790EDE1B3D3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D009-406C-87AD-790EDE1B3D34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sz="16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'15 Kysymys'!$B$34:$B$36</c:f>
              <c:strCache>
                <c:ptCount val="3"/>
                <c:pt idx="0">
                  <c:v>Kyllä</c:v>
                </c:pt>
                <c:pt idx="1">
                  <c:v>Ei</c:v>
                </c:pt>
                <c:pt idx="2">
                  <c:v>Yrityksemme ei ole tarvinnut ylimääräistä rahoitusta koronakriisin takia</c:v>
                </c:pt>
              </c:strCache>
            </c:strRef>
          </c:cat>
          <c:val>
            <c:numRef>
              <c:f>'15 Kysymys'!$C$34:$C$36</c:f>
              <c:numCache>
                <c:formatCode>0.0%</c:formatCode>
                <c:ptCount val="3"/>
                <c:pt idx="0">
                  <c:v>0.12225121133060007</c:v>
                </c:pt>
                <c:pt idx="1">
                  <c:v>0.32985464032799111</c:v>
                </c:pt>
                <c:pt idx="2">
                  <c:v>0.54789414834140893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009-406C-87AD-790EDE1B3D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49202834"/>
        <c:axId val="25386676"/>
      </c:barChart>
      <c:catAx>
        <c:axId val="4920283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25386676"/>
        <c:crosses val="autoZero"/>
        <c:auto val="0"/>
        <c:lblAlgn val="ctr"/>
        <c:lblOffset val="100"/>
        <c:noMultiLvlLbl val="0"/>
      </c:catAx>
      <c:valAx>
        <c:axId val="25386676"/>
        <c:scaling>
          <c:orientation val="minMax"/>
          <c:max val="0.60000000000000009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 algn="ctr">
                  <a:defRPr sz="1200"/>
                </a:pPr>
                <a:r>
                  <a:rPr lang="en-US" sz="1200"/>
                  <a:t>Prosentti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fi-FI"/>
          </a:p>
        </c:txPr>
        <c:crossAx val="49202834"/>
        <c:crosses val="autoZero"/>
        <c:crossBetween val="between"/>
      </c:valAx>
      <c:spPr>
        <a:solidFill>
          <a:srgbClr val="FFFFFF"/>
        </a:solidFill>
        <a:ln w="12700">
          <a:noFill/>
        </a:ln>
      </c:spPr>
    </c:plotArea>
    <c:plotVisOnly val="0"/>
    <c:dispBlanksAs val="gap"/>
    <c:showDLblsOverMax val="0"/>
  </c:chart>
  <c:txPr>
    <a:bodyPr rot="0" vert="horz"/>
    <a:lstStyle/>
    <a:p>
      <a:pPr>
        <a:defRPr lang="en-US" sz="1100" b="0" u="none" baseline="0">
          <a:solidFill>
            <a:srgbClr val="000000"/>
          </a:solidFill>
          <a:latin typeface="Century Gothic" panose="020B0502020202020204" pitchFamily="34" charset="0"/>
          <a:ea typeface="Calibri"/>
          <a:cs typeface="Calibri"/>
        </a:defRPr>
      </a:pPr>
      <a:endParaRPr lang="fi-FI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46D-486D-92EC-56FD0F9D90A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E46D-486D-92EC-56FD0F9D90AB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sz="16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'5 Kysymys'!$B$34:$B$35</c:f>
              <c:strCache>
                <c:ptCount val="2"/>
                <c:pt idx="0">
                  <c:v>Kyllä</c:v>
                </c:pt>
                <c:pt idx="1">
                  <c:v>Ei</c:v>
                </c:pt>
              </c:strCache>
            </c:strRef>
          </c:cat>
          <c:val>
            <c:numRef>
              <c:f>'5 Kysymys'!$C$34:$C$35</c:f>
              <c:numCache>
                <c:formatCode>0.0%</c:formatCode>
                <c:ptCount val="2"/>
                <c:pt idx="0">
                  <c:v>0.87355464378963077</c:v>
                </c:pt>
                <c:pt idx="1">
                  <c:v>0.12644535621036926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46D-486D-92EC-56FD0F9D90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39125299"/>
        <c:axId val="13740324"/>
      </c:barChart>
      <c:catAx>
        <c:axId val="3912529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13740324"/>
        <c:crosses val="autoZero"/>
        <c:auto val="0"/>
        <c:lblAlgn val="ctr"/>
        <c:lblOffset val="100"/>
        <c:noMultiLvlLbl val="0"/>
      </c:catAx>
      <c:valAx>
        <c:axId val="13740324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 algn="ctr">
                  <a:defRPr sz="1200"/>
                </a:pPr>
                <a:r>
                  <a:rPr lang="en-US" sz="1200"/>
                  <a:t>Prosentti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fi-FI"/>
          </a:p>
        </c:txPr>
        <c:crossAx val="39125299"/>
        <c:crosses val="autoZero"/>
        <c:crossBetween val="between"/>
      </c:valAx>
      <c:spPr>
        <a:solidFill>
          <a:srgbClr val="FFFFFF"/>
        </a:solidFill>
        <a:ln w="12700">
          <a:noFill/>
        </a:ln>
      </c:spPr>
    </c:plotArea>
    <c:plotVisOnly val="0"/>
    <c:dispBlanksAs val="gap"/>
    <c:showDLblsOverMax val="0"/>
  </c:chart>
  <c:txPr>
    <a:bodyPr rot="0" vert="horz"/>
    <a:lstStyle/>
    <a:p>
      <a:pPr>
        <a:defRPr lang="en-US" sz="1100" b="0" u="none" baseline="0">
          <a:solidFill>
            <a:srgbClr val="000000"/>
          </a:solidFill>
          <a:latin typeface="Century Gothic" panose="020B0502020202020204" pitchFamily="34" charset="0"/>
          <a:ea typeface="Calibri"/>
          <a:cs typeface="Calibri"/>
        </a:defRPr>
      </a:pPr>
      <a:endParaRPr lang="fi-F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06B-47E9-B23B-27DD26A76D8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E06B-47E9-B23B-27DD26A76D8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E06B-47E9-B23B-27DD26A76D8F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E06B-47E9-B23B-27DD26A76D8F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E06B-47E9-B23B-27DD26A76D8F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sz="16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'6 Kysymys'!$B$34:$B$38</c:f>
              <c:strCache>
                <c:ptCount val="5"/>
                <c:pt idx="0">
                  <c:v>Liikevaihto on pysynyt ennallaan tai kasvanut</c:v>
                </c:pt>
                <c:pt idx="1">
                  <c:v>Vähentänyt 1–25 %</c:v>
                </c:pt>
                <c:pt idx="2">
                  <c:v>Vähentänyt 25–50 %</c:v>
                </c:pt>
                <c:pt idx="3">
                  <c:v>Vähentänyt 50–75 %</c:v>
                </c:pt>
                <c:pt idx="4">
                  <c:v>Vähentänyt 75–100 %</c:v>
                </c:pt>
              </c:strCache>
            </c:strRef>
          </c:cat>
          <c:val>
            <c:numRef>
              <c:f>'6 Kysymys'!$C$34:$C$38</c:f>
              <c:numCache>
                <c:formatCode>0.0%</c:formatCode>
                <c:ptCount val="5"/>
                <c:pt idx="0">
                  <c:v>0.31596925704526047</c:v>
                </c:pt>
                <c:pt idx="1">
                  <c:v>0.41673783091374889</c:v>
                </c:pt>
                <c:pt idx="2">
                  <c:v>0.15841161400512385</c:v>
                </c:pt>
                <c:pt idx="3">
                  <c:v>6.3620836891545685E-2</c:v>
                </c:pt>
                <c:pt idx="4">
                  <c:v>4.5260461144321092E-2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06B-47E9-B23B-27DD26A76D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58337525"/>
        <c:axId val="38309625"/>
      </c:barChart>
      <c:catAx>
        <c:axId val="5833752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38309625"/>
        <c:crosses val="autoZero"/>
        <c:auto val="0"/>
        <c:lblAlgn val="ctr"/>
        <c:lblOffset val="100"/>
        <c:noMultiLvlLbl val="0"/>
      </c:catAx>
      <c:valAx>
        <c:axId val="38309625"/>
        <c:scaling>
          <c:orientation val="minMax"/>
          <c:max val="0.5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 algn="ctr">
                  <a:defRPr sz="1200"/>
                </a:pPr>
                <a:r>
                  <a:rPr lang="en-US" sz="1200"/>
                  <a:t>Prosentti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fi-FI"/>
          </a:p>
        </c:txPr>
        <c:crossAx val="58337525"/>
        <c:crosses val="autoZero"/>
        <c:crossBetween val="between"/>
      </c:valAx>
      <c:spPr>
        <a:solidFill>
          <a:srgbClr val="FFFFFF"/>
        </a:solidFill>
        <a:ln w="12700">
          <a:noFill/>
        </a:ln>
      </c:spPr>
    </c:plotArea>
    <c:plotVisOnly val="0"/>
    <c:dispBlanksAs val="gap"/>
    <c:showDLblsOverMax val="0"/>
  </c:chart>
  <c:txPr>
    <a:bodyPr rot="0" vert="horz"/>
    <a:lstStyle/>
    <a:p>
      <a:pPr>
        <a:defRPr lang="en-US" sz="1100" b="0" u="none" baseline="0">
          <a:solidFill>
            <a:srgbClr val="000000"/>
          </a:solidFill>
          <a:latin typeface="Century Gothic" panose="020B0502020202020204" pitchFamily="34" charset="0"/>
          <a:ea typeface="Calibri"/>
          <a:cs typeface="Calibri"/>
        </a:defRPr>
      </a:pPr>
      <a:endParaRPr lang="fi-FI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536-4CB4-8AB8-F3DDA27B5382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5536-4CB4-8AB8-F3DDA27B5382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5536-4CB4-8AB8-F3DDA27B5382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5536-4CB4-8AB8-F3DDA27B5382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5536-4CB4-8AB8-F3DDA27B5382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sz="16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'7 Kysymys'!$B$34:$B$38</c:f>
              <c:strCache>
                <c:ptCount val="5"/>
                <c:pt idx="0">
                  <c:v>Liikevaihto pysyy ennallaan tai kasvaa</c:v>
                </c:pt>
                <c:pt idx="1">
                  <c:v>Vähentää 1–25 %</c:v>
                </c:pt>
                <c:pt idx="2">
                  <c:v>Vähentää 25–50 %</c:v>
                </c:pt>
                <c:pt idx="3">
                  <c:v>Vähentää 50–75 %</c:v>
                </c:pt>
                <c:pt idx="4">
                  <c:v>Vähentää 75–100 %</c:v>
                </c:pt>
              </c:strCache>
            </c:strRef>
          </c:cat>
          <c:val>
            <c:numRef>
              <c:f>'7 Kysymys'!$C$34:$C$38</c:f>
              <c:numCache>
                <c:formatCode>0.0%</c:formatCode>
                <c:ptCount val="5"/>
                <c:pt idx="0">
                  <c:v>0.38129803586678052</c:v>
                </c:pt>
                <c:pt idx="1">
                  <c:v>0.39752348420153721</c:v>
                </c:pt>
                <c:pt idx="2">
                  <c:v>0.12724167378309137</c:v>
                </c:pt>
                <c:pt idx="3">
                  <c:v>4.397950469684031E-2</c:v>
                </c:pt>
                <c:pt idx="4">
                  <c:v>4.9957301451750646E-2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536-4CB4-8AB8-F3DDA27B53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32948121"/>
        <c:axId val="15173555"/>
      </c:barChart>
      <c:catAx>
        <c:axId val="3294812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15173555"/>
        <c:crosses val="autoZero"/>
        <c:auto val="0"/>
        <c:lblAlgn val="ctr"/>
        <c:lblOffset val="100"/>
        <c:noMultiLvlLbl val="0"/>
      </c:catAx>
      <c:valAx>
        <c:axId val="15173555"/>
        <c:scaling>
          <c:orientation val="minMax"/>
          <c:max val="0.5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 algn="ctr">
                  <a:defRPr sz="1200"/>
                </a:pPr>
                <a:r>
                  <a:rPr lang="en-US" sz="1200"/>
                  <a:t>Prosentti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fi-FI"/>
          </a:p>
        </c:txPr>
        <c:crossAx val="32948121"/>
        <c:crosses val="autoZero"/>
        <c:crossBetween val="between"/>
      </c:valAx>
      <c:spPr>
        <a:solidFill>
          <a:srgbClr val="FFFFFF"/>
        </a:solidFill>
        <a:ln w="12700">
          <a:noFill/>
        </a:ln>
      </c:spPr>
    </c:plotArea>
    <c:plotVisOnly val="0"/>
    <c:dispBlanksAs val="gap"/>
    <c:showDLblsOverMax val="0"/>
  </c:chart>
  <c:txPr>
    <a:bodyPr rot="0" vert="horz"/>
    <a:lstStyle/>
    <a:p>
      <a:pPr>
        <a:defRPr lang="en-US" sz="1100" b="0" u="none" baseline="0">
          <a:solidFill>
            <a:srgbClr val="000000"/>
          </a:solidFill>
          <a:latin typeface="Century Gothic" panose="020B0502020202020204" pitchFamily="34" charset="0"/>
          <a:ea typeface="Calibri"/>
          <a:cs typeface="Calibri"/>
        </a:defRPr>
      </a:pPr>
      <a:endParaRPr lang="fi-F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0A2-4F8F-B68A-232CB005605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0A2-4F8F-B68A-232CB005605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00A2-4F8F-B68A-232CB0056054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00A2-4F8F-B68A-232CB0056054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00A2-4F8F-B68A-232CB0056054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sz="16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'8 Kysymys'!$B$34:$B$38</c:f>
              <c:strCache>
                <c:ptCount val="5"/>
                <c:pt idx="0">
                  <c:v>Henkilöstön määrä on pysynyt ennallaan tai kasvanut</c:v>
                </c:pt>
                <c:pt idx="1">
                  <c:v>Vähentänyt 1–25 %</c:v>
                </c:pt>
                <c:pt idx="2">
                  <c:v>Vähentänyt 25–50 %</c:v>
                </c:pt>
                <c:pt idx="3">
                  <c:v>Vähentänyt 50–75 %</c:v>
                </c:pt>
                <c:pt idx="4">
                  <c:v>Vähentänyt 75–100 %</c:v>
                </c:pt>
              </c:strCache>
            </c:strRef>
          </c:cat>
          <c:val>
            <c:numRef>
              <c:f>'8 Kysymys'!$C$34:$C$38</c:f>
              <c:numCache>
                <c:formatCode>0.0%</c:formatCode>
                <c:ptCount val="5"/>
                <c:pt idx="0">
                  <c:v>0.57386848847139194</c:v>
                </c:pt>
                <c:pt idx="1">
                  <c:v>0.28693424423569597</c:v>
                </c:pt>
                <c:pt idx="2">
                  <c:v>7.0025619128949612E-2</c:v>
                </c:pt>
                <c:pt idx="3">
                  <c:v>3.8855678906917171E-2</c:v>
                </c:pt>
                <c:pt idx="4">
                  <c:v>3.0315969257045262E-2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0A2-4F8F-B68A-232CB00560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59096495"/>
        <c:axId val="11106694"/>
      </c:barChart>
      <c:catAx>
        <c:axId val="5909649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11106694"/>
        <c:crosses val="autoZero"/>
        <c:auto val="0"/>
        <c:lblAlgn val="ctr"/>
        <c:lblOffset val="100"/>
        <c:noMultiLvlLbl val="0"/>
      </c:catAx>
      <c:valAx>
        <c:axId val="11106694"/>
        <c:scaling>
          <c:orientation val="minMax"/>
          <c:max val="0.65000000000000013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 algn="ctr">
                  <a:defRPr sz="1200"/>
                </a:pPr>
                <a:r>
                  <a:rPr lang="en-US" sz="1200"/>
                  <a:t>Prosentti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fi-FI"/>
          </a:p>
        </c:txPr>
        <c:crossAx val="59096495"/>
        <c:crosses val="autoZero"/>
        <c:crossBetween val="between"/>
      </c:valAx>
      <c:spPr>
        <a:solidFill>
          <a:srgbClr val="FFFFFF"/>
        </a:solidFill>
        <a:ln w="12700">
          <a:noFill/>
        </a:ln>
      </c:spPr>
    </c:plotArea>
    <c:plotVisOnly val="0"/>
    <c:dispBlanksAs val="gap"/>
    <c:showDLblsOverMax val="0"/>
  </c:chart>
  <c:txPr>
    <a:bodyPr rot="0" vert="horz"/>
    <a:lstStyle/>
    <a:p>
      <a:pPr>
        <a:defRPr lang="en-US" sz="1100" b="0" u="none" baseline="0">
          <a:solidFill>
            <a:srgbClr val="000000"/>
          </a:solidFill>
          <a:latin typeface="Century Gothic" panose="020B0502020202020204" pitchFamily="34" charset="0"/>
          <a:ea typeface="Calibri"/>
          <a:cs typeface="Calibri"/>
        </a:defRPr>
      </a:pPr>
      <a:endParaRPr lang="fi-FI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714-4D64-8572-2F32F02BCDFC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5714-4D64-8572-2F32F02BCDFC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5714-4D64-8572-2F32F02BCDFC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5714-4D64-8572-2F32F02BCDFC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5714-4D64-8572-2F32F02BCDFC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sz="16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'9 Kysymys'!$B$34:$B$38</c:f>
              <c:strCache>
                <c:ptCount val="5"/>
                <c:pt idx="0">
                  <c:v>Henkilöstön määrä pysyy ennallaan tai kasvaa</c:v>
                </c:pt>
                <c:pt idx="1">
                  <c:v>Vähentää 1–25 %</c:v>
                </c:pt>
                <c:pt idx="2">
                  <c:v>Vähentää 25–50 %</c:v>
                </c:pt>
                <c:pt idx="3">
                  <c:v>Vähentää 50–75 %</c:v>
                </c:pt>
                <c:pt idx="4">
                  <c:v>Vähentää 75–100 %</c:v>
                </c:pt>
              </c:strCache>
            </c:strRef>
          </c:cat>
          <c:val>
            <c:numRef>
              <c:f>'9 Kysymys'!$C$34:$C$38</c:f>
              <c:numCache>
                <c:formatCode>0.0%</c:formatCode>
                <c:ptCount val="5"/>
                <c:pt idx="0">
                  <c:v>0.65029888983774553</c:v>
                </c:pt>
                <c:pt idx="1">
                  <c:v>0.23356105892399659</c:v>
                </c:pt>
                <c:pt idx="2">
                  <c:v>5.7643040136635362E-2</c:v>
                </c:pt>
                <c:pt idx="3">
                  <c:v>3.1169940222032455E-2</c:v>
                </c:pt>
                <c:pt idx="4">
                  <c:v>2.7327070879590097E-2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714-4D64-8572-2F32F02BCD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22540019"/>
        <c:axId val="24026137"/>
      </c:barChart>
      <c:catAx>
        <c:axId val="2254001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24026137"/>
        <c:crosses val="autoZero"/>
        <c:auto val="0"/>
        <c:lblAlgn val="ctr"/>
        <c:lblOffset val="100"/>
        <c:noMultiLvlLbl val="0"/>
      </c:catAx>
      <c:valAx>
        <c:axId val="24026137"/>
        <c:scaling>
          <c:orientation val="minMax"/>
          <c:max val="0.7500000000000001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 algn="ctr">
                  <a:defRPr sz="1200"/>
                </a:pPr>
                <a:r>
                  <a:rPr lang="en-US" sz="1200"/>
                  <a:t>Prosentti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fi-FI"/>
          </a:p>
        </c:txPr>
        <c:crossAx val="22540019"/>
        <c:crosses val="autoZero"/>
        <c:crossBetween val="between"/>
      </c:valAx>
      <c:spPr>
        <a:solidFill>
          <a:srgbClr val="FFFFFF"/>
        </a:solidFill>
        <a:ln w="12700">
          <a:noFill/>
        </a:ln>
      </c:spPr>
    </c:plotArea>
    <c:plotVisOnly val="0"/>
    <c:dispBlanksAs val="gap"/>
    <c:showDLblsOverMax val="0"/>
  </c:chart>
  <c:txPr>
    <a:bodyPr rot="0" vert="horz"/>
    <a:lstStyle/>
    <a:p>
      <a:pPr>
        <a:defRPr lang="en-US" sz="1100" b="0" u="none" baseline="0">
          <a:solidFill>
            <a:srgbClr val="000000"/>
          </a:solidFill>
          <a:latin typeface="Century Gothic" panose="020B0502020202020204" pitchFamily="34" charset="0"/>
          <a:ea typeface="Calibri"/>
          <a:cs typeface="Calibri"/>
        </a:defRPr>
      </a:pPr>
      <a:endParaRPr lang="fi-FI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7" Type="http://schemas.openxmlformats.org/officeDocument/2006/relationships/image" Target="../media/image4.sv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1.png"/><Relationship Id="rId11" Type="http://schemas.openxmlformats.org/officeDocument/2006/relationships/image" Target="../media/image46.svg"/><Relationship Id="rId5" Type="http://schemas.openxmlformats.org/officeDocument/2006/relationships/image" Target="../media/image40.sv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7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6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sv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7E3618-2530-4EE0-B6C3-C11F412FE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1E253EB-4EB0-4935-A939-99BF0B7A0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873FFCD-7566-4AC7-91A9-7D34999A0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0A215-9E5C-484B-9EF8-CE7546C59170}" type="datetime1">
              <a:rPr lang="fi-FI" smtClean="0"/>
              <a:t>25.3.2021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BC3D4B1-CDC4-47B7-8A96-D3F50DB7D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FB3FA6-778B-4C7B-B37A-D18E1C7ED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452812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EBF66D2-1CFA-450D-A129-5488E7C660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B96BCC24-BCDD-49AB-8FD9-0FA72EA8ED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4726" y="5619750"/>
            <a:ext cx="2622548" cy="65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881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AD32259C-5089-4DFC-AAEC-ACD866E8EC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1298713"/>
            <a:ext cx="3056893" cy="5565113"/>
          </a:xfrm>
          <a:prstGeom prst="rect">
            <a:avLst/>
          </a:prstGeom>
        </p:spPr>
      </p:pic>
      <p:sp>
        <p:nvSpPr>
          <p:cNvPr id="16" name="Tekstiruutu 15">
            <a:extLst>
              <a:ext uri="{FF2B5EF4-FFF2-40B4-BE49-F238E27FC236}">
                <a16:creationId xmlns:a16="http://schemas.microsoft.com/office/drawing/2014/main" id="{F60FA21E-F841-4CEC-B1A5-C4131AF1EC68}"/>
              </a:ext>
            </a:extLst>
          </p:cNvPr>
          <p:cNvSpPr txBox="1"/>
          <p:nvPr userDrawn="1"/>
        </p:nvSpPr>
        <p:spPr>
          <a:xfrm>
            <a:off x="4882231" y="2750733"/>
            <a:ext cx="242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800" b="1" dirty="0"/>
              <a:t>kauppakamari.fi</a:t>
            </a: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0A6FEDA2-CEE8-45DB-BCDD-8D9A8210A504}"/>
              </a:ext>
            </a:extLst>
          </p:cNvPr>
          <p:cNvSpPr/>
          <p:nvPr userDrawn="1"/>
        </p:nvSpPr>
        <p:spPr>
          <a:xfrm>
            <a:off x="5482971" y="3489397"/>
            <a:ext cx="1226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800" dirty="0"/>
              <a:t>@K3FIN</a:t>
            </a:r>
          </a:p>
        </p:txBody>
      </p:sp>
      <p:sp>
        <p:nvSpPr>
          <p:cNvPr id="18" name="Suorakulmio 17">
            <a:extLst>
              <a:ext uri="{FF2B5EF4-FFF2-40B4-BE49-F238E27FC236}">
                <a16:creationId xmlns:a16="http://schemas.microsoft.com/office/drawing/2014/main" id="{C0379771-1F8D-4B6A-ADD8-52B18F9E110B}"/>
              </a:ext>
            </a:extLst>
          </p:cNvPr>
          <p:cNvSpPr/>
          <p:nvPr userDrawn="1"/>
        </p:nvSpPr>
        <p:spPr>
          <a:xfrm>
            <a:off x="4469110" y="3120065"/>
            <a:ext cx="3253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800" dirty="0"/>
              <a:t>#Keskuskauppakamari</a:t>
            </a:r>
          </a:p>
        </p:txBody>
      </p:sp>
      <p:pic>
        <p:nvPicPr>
          <p:cNvPr id="21" name="Kuva 20">
            <a:extLst>
              <a:ext uri="{FF2B5EF4-FFF2-40B4-BE49-F238E27FC236}">
                <a16:creationId xmlns:a16="http://schemas.microsoft.com/office/drawing/2014/main" id="{0373A784-1E92-4F2F-99D8-BC219553F0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71962" y="157045"/>
            <a:ext cx="1556595" cy="1495661"/>
          </a:xfrm>
          <a:prstGeom prst="rect">
            <a:avLst/>
          </a:prstGeom>
        </p:spPr>
      </p:pic>
      <p:sp>
        <p:nvSpPr>
          <p:cNvPr id="11" name="Päivämäärän paikkamerkki 2">
            <a:extLst>
              <a:ext uri="{FF2B5EF4-FFF2-40B4-BE49-F238E27FC236}">
                <a16:creationId xmlns:a16="http://schemas.microsoft.com/office/drawing/2014/main" id="{7378932E-2B8E-48A5-8B3B-0783120B2F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08D179C-6CD3-400E-A1F5-BB1532E0C76B}" type="datetime1">
              <a:rPr lang="fi-FI" smtClean="0"/>
              <a:t>25.3.2021</a:t>
            </a:fld>
            <a:endParaRPr lang="fi-FI"/>
          </a:p>
        </p:txBody>
      </p:sp>
      <p:sp>
        <p:nvSpPr>
          <p:cNvPr id="12" name="Alatunnisteen paikkamerkki 3">
            <a:extLst>
              <a:ext uri="{FF2B5EF4-FFF2-40B4-BE49-F238E27FC236}">
                <a16:creationId xmlns:a16="http://schemas.microsoft.com/office/drawing/2014/main" id="{0539E262-07A6-48E6-86FE-942DFCA12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4" name="Dian numeron paikkamerkki 4">
            <a:extLst>
              <a:ext uri="{FF2B5EF4-FFF2-40B4-BE49-F238E27FC236}">
                <a16:creationId xmlns:a16="http://schemas.microsoft.com/office/drawing/2014/main" id="{8F88A8F5-53C4-40B4-A8EF-BFCB0D1D3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19972191-05C2-4BB6-9C05-D4450A113C6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84726" y="1744255"/>
            <a:ext cx="2622548" cy="655637"/>
          </a:xfrm>
          <a:prstGeom prst="rect">
            <a:avLst/>
          </a:prstGeom>
        </p:spPr>
      </p:pic>
      <p:sp>
        <p:nvSpPr>
          <p:cNvPr id="23" name="Otsikko 1">
            <a:extLst>
              <a:ext uri="{FF2B5EF4-FFF2-40B4-BE49-F238E27FC236}">
                <a16:creationId xmlns:a16="http://schemas.microsoft.com/office/drawing/2014/main" id="{11396BA1-0447-4882-B00F-5D1591B1DD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4726" y="4321004"/>
            <a:ext cx="4543425" cy="120373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8672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02B87ECA-4C1C-43B8-95DC-31D54347D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1791" y="0"/>
            <a:ext cx="6860209" cy="6860209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34E3AEA7-AD9C-45DB-AA69-6B27570416C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0" y="4770119"/>
            <a:ext cx="5393693" cy="2087881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3383DC0D-EA75-4640-9145-D945491E56E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32100" y="6477552"/>
            <a:ext cx="1601052" cy="380448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9C2DC9C2-3B15-4D8D-A81A-EEF51E52AC0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007" y="-8834"/>
            <a:ext cx="8878711" cy="3352800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B97ADFAD-DB62-460B-B9ED-5BBF13607061}"/>
              </a:ext>
            </a:extLst>
          </p:cNvPr>
          <p:cNvSpPr txBox="1"/>
          <p:nvPr userDrawn="1"/>
        </p:nvSpPr>
        <p:spPr>
          <a:xfrm>
            <a:off x="961530" y="4761550"/>
            <a:ext cx="242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800" b="1" dirty="0"/>
              <a:t>kauppakamari.fi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BC66F7D2-1182-49B4-903B-669E144920FF}"/>
              </a:ext>
            </a:extLst>
          </p:cNvPr>
          <p:cNvSpPr/>
          <p:nvPr userDrawn="1"/>
        </p:nvSpPr>
        <p:spPr>
          <a:xfrm>
            <a:off x="1562269" y="5427532"/>
            <a:ext cx="1226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800" dirty="0"/>
              <a:t>@K3FIN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B3608A50-A537-479B-BA63-D7AC141691AC}"/>
              </a:ext>
            </a:extLst>
          </p:cNvPr>
          <p:cNvSpPr/>
          <p:nvPr userDrawn="1"/>
        </p:nvSpPr>
        <p:spPr>
          <a:xfrm>
            <a:off x="548407" y="5094541"/>
            <a:ext cx="3253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800" dirty="0"/>
              <a:t>#Keskuskauppakamari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D50B3E8B-5257-48E8-9DA2-E88712DC9E3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49874" y="3811117"/>
            <a:ext cx="2250840" cy="830097"/>
          </a:xfrm>
          <a:prstGeom prst="rect">
            <a:avLst/>
          </a:prstGeom>
        </p:spPr>
      </p:pic>
      <p:sp>
        <p:nvSpPr>
          <p:cNvPr id="15" name="Päivämäärän paikkamerkki 2">
            <a:extLst>
              <a:ext uri="{FF2B5EF4-FFF2-40B4-BE49-F238E27FC236}">
                <a16:creationId xmlns:a16="http://schemas.microsoft.com/office/drawing/2014/main" id="{CABFEE31-1B3D-46EE-88B4-9306A06B46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4DA281D5-E7B8-4B62-98D0-36D7F2AC25DB}" type="datetime1">
              <a:rPr lang="fi-FI" smtClean="0"/>
              <a:t>25.3.2021</a:t>
            </a:fld>
            <a:endParaRPr lang="fi-FI"/>
          </a:p>
        </p:txBody>
      </p:sp>
      <p:sp>
        <p:nvSpPr>
          <p:cNvPr id="19" name="Alatunnisteen paikkamerkki 3">
            <a:extLst>
              <a:ext uri="{FF2B5EF4-FFF2-40B4-BE49-F238E27FC236}">
                <a16:creationId xmlns:a16="http://schemas.microsoft.com/office/drawing/2014/main" id="{270ADD0D-885C-452E-BE47-16145F0CA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20" name="Dian numeron paikkamerkki 4">
            <a:extLst>
              <a:ext uri="{FF2B5EF4-FFF2-40B4-BE49-F238E27FC236}">
                <a16:creationId xmlns:a16="http://schemas.microsoft.com/office/drawing/2014/main" id="{58FB19F6-3ACF-4F7F-B39F-B54E2432C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22" name="Otsikko 1">
            <a:extLst>
              <a:ext uri="{FF2B5EF4-FFF2-40B4-BE49-F238E27FC236}">
                <a16:creationId xmlns:a16="http://schemas.microsoft.com/office/drawing/2014/main" id="{0F085BB7-9BE3-4CB4-9D6C-C8D37D99F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8025" y="3171825"/>
            <a:ext cx="4543425" cy="120373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86017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atio ratas_esityksen alkuun tai loppu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uva, joka sisältää kohteen peili&#10;&#10;Kuvaus luotu automaattisesti">
            <a:extLst>
              <a:ext uri="{FF2B5EF4-FFF2-40B4-BE49-F238E27FC236}">
                <a16:creationId xmlns:a16="http://schemas.microsoft.com/office/drawing/2014/main" id="{9721A0EE-F1BE-4508-9173-1027A57158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450" y="1281112"/>
            <a:ext cx="3857625" cy="3857625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6BF11A40-E7AB-4C72-87F5-F77751B117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70580" y="5576888"/>
            <a:ext cx="2250840" cy="830097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994A2891-E156-4FC8-9438-3255557622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3375" y="3162300"/>
            <a:ext cx="2943225" cy="232768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5025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BE2F5594-8E92-41BC-8867-CBBC14BD0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1CBCC-FF59-416C-9A1D-9D52F6500638}" type="datetime1">
              <a:rPr lang="fi-FI" smtClean="0"/>
              <a:t>25.3.2021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9B835E5-8A7B-412C-8B37-523754DC5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AE894E2-455F-417B-AE61-AFE4517F1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2117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F1C66BC-6772-40F5-934A-AABDBD434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0DE08C1-5FDE-4B8C-92AA-5CCC06B9B4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4AB1D4E-9FD0-406C-BD3D-F36510C6D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BED7F0D-4E7C-4918-8926-FB4764BC5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25.3.2021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04046189-E7D0-4EB2-9A7F-9A70486A1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8658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2D71A-A60B-45F9-B564-8B0D00C72441}" type="datetime1">
              <a:rPr lang="fi-FI" smtClean="0"/>
              <a:t>25.3.2021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143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D1577AF8-DD86-4024-93E2-7E1A51C738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38B27854-73B8-4FFC-8F83-62F8B7C924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10CD2C3-62B1-408D-97B3-9188FE536FC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30908ED-3482-4FBF-B121-C4420B8C6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27FFB0-6391-4A75-8B78-C7629EDD47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CB2CD6C-89CB-4290-8245-E9CDBB2F9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10A0DB2-00AB-4AB4-AE88-21856CF0C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B3EA9-CD3C-4111-BC60-55154E1F9FEB}" type="datetime1">
              <a:rPr lang="fi-FI" smtClean="0"/>
              <a:t>25.3.2021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F0851F6-DB17-418D-8ACA-61B6C8DD3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75FFE64-F4AD-4C4F-A49D-18AF7B0B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4973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C3B0F693-8620-4238-9BCB-CBC0B37C74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B9796154-1B81-4CDE-8768-921EBEF853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A6CC50A6-FA20-42EB-A63B-816674AA37D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3E29281-DB2F-46E3-9F61-9B264F9D3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057B119-54A3-48B7-91E1-DFD79B37D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3CAB312-19D1-4983-A280-148507C78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9583713-393A-4BD7-A8DB-EC5705D445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78EF-1E4B-4DCD-B008-EA0DD289CD44}" type="datetime1">
              <a:rPr lang="fi-FI" smtClean="0"/>
              <a:t>25.3.2021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206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AF23-B36E-4083-8E13-AE392CCEBF31}" type="datetime1">
              <a:rPr lang="fi-FI" smtClean="0"/>
              <a:t>25.3.2021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20" name="Otsikko 1">
            <a:extLst>
              <a:ext uri="{FF2B5EF4-FFF2-40B4-BE49-F238E27FC236}">
                <a16:creationId xmlns:a16="http://schemas.microsoft.com/office/drawing/2014/main" id="{660C4BBA-D728-4B9A-9B19-B3DF60A5B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21" name="Sisällön paikkamerkki 2">
            <a:extLst>
              <a:ext uri="{FF2B5EF4-FFF2-40B4-BE49-F238E27FC236}">
                <a16:creationId xmlns:a16="http://schemas.microsoft.com/office/drawing/2014/main" id="{403B93D0-AEB3-42E5-B352-9DD044D6A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27525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eksti kuvall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56784D06-670D-490B-BAA5-EFEC2CE90D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3541" y="4387980"/>
            <a:ext cx="1078459" cy="247002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6B4BE9E-097E-4FD9-9E92-F564B6C5CC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52951" y="382992"/>
            <a:ext cx="3761307" cy="3761307"/>
          </a:xfrm>
          <a:prstGeom prst="rect">
            <a:avLst/>
          </a:prstGeom>
        </p:spPr>
      </p:pic>
      <p:sp>
        <p:nvSpPr>
          <p:cNvPr id="28" name="Ellipsi 27">
            <a:extLst>
              <a:ext uri="{FF2B5EF4-FFF2-40B4-BE49-F238E27FC236}">
                <a16:creationId xmlns:a16="http://schemas.microsoft.com/office/drawing/2014/main" id="{9ED2D882-D299-42CD-B2B7-E36862595D62}"/>
              </a:ext>
            </a:extLst>
          </p:cNvPr>
          <p:cNvSpPr/>
          <p:nvPr userDrawn="1"/>
        </p:nvSpPr>
        <p:spPr>
          <a:xfrm>
            <a:off x="-552655" y="1643979"/>
            <a:ext cx="3656833" cy="3656833"/>
          </a:xfrm>
          <a:prstGeom prst="ellipse">
            <a:avLst/>
          </a:prstGeom>
          <a:blipFill>
            <a:blip r:embed="rId6"/>
            <a:stretch>
              <a:fillRect t="-25000" b="-25000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52D14F5-1ABA-4EC3-9215-88DC65B9042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10126" y="1557188"/>
            <a:ext cx="1432663" cy="1302422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94EFDD80-0915-47C0-A00C-A0E9CB2C9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7791" y="365251"/>
            <a:ext cx="8209306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C884C321-DDE7-4ACB-8672-204BFB2DD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7791" y="1825625"/>
            <a:ext cx="8209305" cy="39862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3" name="Päivämäärän paikkamerkki 2">
            <a:extLst>
              <a:ext uri="{FF2B5EF4-FFF2-40B4-BE49-F238E27FC236}">
                <a16:creationId xmlns:a16="http://schemas.microsoft.com/office/drawing/2014/main" id="{4E0F2629-EBAD-41E9-B007-0ED8EA179B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5D4A0C6-82FB-4F65-AFA6-75884A77AEA4}" type="datetime1">
              <a:rPr lang="fi-FI" smtClean="0"/>
              <a:t>25.3.2021</a:t>
            </a:fld>
            <a:endParaRPr lang="fi-FI"/>
          </a:p>
        </p:txBody>
      </p:sp>
      <p:sp>
        <p:nvSpPr>
          <p:cNvPr id="14" name="Alatunnisteen paikkamerkki 3">
            <a:extLst>
              <a:ext uri="{FF2B5EF4-FFF2-40B4-BE49-F238E27FC236}">
                <a16:creationId xmlns:a16="http://schemas.microsoft.com/office/drawing/2014/main" id="{3693DB33-6718-49C9-8A97-0FAAFEB11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D5B2C172-79D8-4597-A0F0-10B3296F6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8574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CC738554-EACB-4859-9AF0-1161C60469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60681525-44B3-407E-9179-862CB4BCB35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5E80CEDA-92BD-4162-80F3-B777FA7CDBF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6D519C1-DBA2-4853-BB94-BAA5D8D6F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AF95B21-D280-4C07-A42D-4582F99C4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2C84588-F671-4ED1-A1BD-0CF6A43104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FD6AE44-14B0-449E-9641-29982AF2C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4C7A3-6C02-4878-8B35-4AD0171090A4}" type="datetime1">
              <a:rPr lang="fi-FI" smtClean="0"/>
              <a:t>25.3.2021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36561D0-A4BD-4B87-9245-0D3AE1797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71E1C21-E92C-4225-9F43-D8C574973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7787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CA7EFFDB-A4A4-4A0B-BA9F-296CB1A0A1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BA301CA-F3BE-489F-A1FE-BC10079BA9C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E4E6D1C5-2DDC-41A6-8246-84126183D5C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9DA1A47-518C-4015-B7F7-7DA7EA40D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C86E39C6-FDF9-4704-BFED-6416920FF6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C82EC43-E3A7-4FD2-A7E6-A6A3BC9A88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5B3C74C-28EA-4FE5-912B-886D4AC9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ABC59-86BD-488E-936A-293CF52C52EB}" type="datetime1">
              <a:rPr lang="fi-FI" smtClean="0"/>
              <a:t>25.3.2021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1F300E9-3ABC-4DFC-B507-6A5514D70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DBC89C4-BF92-48E0-8CA8-71526C3C0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8554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95D96BA-098E-411B-A6B8-A4391236B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762C610-5792-46F9-B22B-1887F16B1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32445B-485D-4A4A-9AA9-76BF4944D5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6F96E-EBF1-4200-A641-5D62C5342635}" type="datetime1">
              <a:rPr lang="fi-FI" smtClean="0"/>
              <a:t>25.3.2021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DFCF603-EE67-412B-BFF8-8F3A9437D7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9FEC9C8-A594-43E9-AB8F-27C8913C96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4460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0E37A1-3886-455C-B76C-16A6ACD21D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Kysely koronavirustilanteesta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86E1352-30A5-4675-9118-1774630AC7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16.3.2021</a:t>
            </a:r>
          </a:p>
          <a:p>
            <a:endParaRPr lang="fi-FI" dirty="0"/>
          </a:p>
          <a:p>
            <a:r>
              <a:rPr lang="fi-FI" dirty="0"/>
              <a:t>N = 2683</a:t>
            </a:r>
          </a:p>
        </p:txBody>
      </p:sp>
    </p:spTree>
    <p:extLst>
      <p:ext uri="{BB962C8B-B14F-4D97-AF65-F5344CB8AC3E}">
        <p14:creationId xmlns:p14="http://schemas.microsoft.com/office/powerpoint/2010/main" val="1598432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2CAFE5-524E-464C-9F13-F0FAC2FC8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200" dirty="0"/>
              <a:t>Odotatko koronavirusepidemian vaikuttavan liikevaihtoonne negatiivisesti seuraavan 2 kuukauden aikana?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4751086-C0C3-4A41-B675-B4ABBDFA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701AC0-AC2C-48AF-9F0A-4E0BAF02CD74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25.3.2021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69DF4BC-63D3-43FB-ACD6-9CBF08F4F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5684DC9-F5AC-4067-A787-8039CF50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10" name="Chart 1">
            <a:extLst>
              <a:ext uri="{FF2B5EF4-FFF2-40B4-BE49-F238E27FC236}">
                <a16:creationId xmlns:a16="http://schemas.microsoft.com/office/drawing/2014/main" id="{00000000-0008-0000-0800-0000020000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79916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2CAFE5-524E-464C-9F13-F0FAC2FC8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Miten arvioisitte koronavirusepidemian vaikuttaneen yrityksenne henkilöstön määrään (lomautusten tai irtisanomisten kautta) verrattuna normaalitilanteeseen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4751086-C0C3-4A41-B675-B4ABBDFA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701AC0-AC2C-48AF-9F0A-4E0BAF02CD74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25.3.2021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69DF4BC-63D3-43FB-ACD6-9CBF08F4F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5684DC9-F5AC-4067-A787-8039CF50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10" name="Chart 1">
            <a:extLst>
              <a:ext uri="{FF2B5EF4-FFF2-40B4-BE49-F238E27FC236}">
                <a16:creationId xmlns:a16="http://schemas.microsoft.com/office/drawing/2014/main" id="{00000000-0008-0000-0900-0000020000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2064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2CAFE5-524E-464C-9F13-F0FAC2FC8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400" dirty="0"/>
              <a:t>Miten arvioisitte koronavirusepidemian vaikuttavan yrityksenne henkilöstön määrään (lomautusten tai irtisanomisten kautta) seuraavien 2 kuukauden aikana verrattuna normaalitilanteeseen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4751086-C0C3-4A41-B675-B4ABBDFA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701AC0-AC2C-48AF-9F0A-4E0BAF02CD74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25.3.2021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69DF4BC-63D3-43FB-ACD6-9CBF08F4F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5684DC9-F5AC-4067-A787-8039CF50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12" name="Chart 1">
            <a:extLst>
              <a:ext uri="{FF2B5EF4-FFF2-40B4-BE49-F238E27FC236}">
                <a16:creationId xmlns:a16="http://schemas.microsoft.com/office/drawing/2014/main" id="{00000000-0008-0000-0A00-0000020000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46425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2CAFE5-524E-464C-9F13-F0FAC2FC8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600" dirty="0"/>
              <a:t>Onko yrityksesi konkurssin riski noussut merkittävästi koronavirusepidemian takia?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4751086-C0C3-4A41-B675-B4ABBDFA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701AC0-AC2C-48AF-9F0A-4E0BAF02CD74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25.3.2021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69DF4BC-63D3-43FB-ACD6-9CBF08F4F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5684DC9-F5AC-4067-A787-8039CF50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10" name="Chart 1">
            <a:extLst>
              <a:ext uri="{FF2B5EF4-FFF2-40B4-BE49-F238E27FC236}">
                <a16:creationId xmlns:a16="http://schemas.microsoft.com/office/drawing/2014/main" id="{00000000-0008-0000-0B00-0000020000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71402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3350A0F-F455-4DF0-9116-A85BFB0A5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933507"/>
            <a:ext cx="10515600" cy="990986"/>
          </a:xfrm>
        </p:spPr>
        <p:txBody>
          <a:bodyPr/>
          <a:lstStyle/>
          <a:p>
            <a:r>
              <a:rPr lang="fi-FI" dirty="0"/>
              <a:t>Taustakysymykset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5D4DBF2-1146-4286-B9B7-A80EADBB50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273D34A-6DB3-403C-B20A-0B7797EA8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A2D71A-A60B-45F9-B564-8B0D00C72441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25.3.2021</a:t>
            </a:fld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7548296-DD17-4CF7-82D5-8C155F165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AF4444B-6C10-4C4F-BF29-C1E8B667C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7321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2CAFE5-524E-464C-9F13-F0FAC2FC8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Minkä kauppakamarin jäsen yrityksenne on?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4751086-C0C3-4A41-B675-B4ABBDFA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701AC0-AC2C-48AF-9F0A-4E0BAF02CD74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25.3.2021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5684DC9-F5AC-4067-A787-8039CF50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09FF1AF9-E76E-4E1A-9B86-A408D31BA54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9777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2CAFE5-524E-464C-9F13-F0FAC2FC8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Valitse yrityksesi päätoimiala tai sopivin toimiala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4751086-C0C3-4A41-B675-B4ABBDFA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701AC0-AC2C-48AF-9F0A-4E0BAF02CD74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25.3.2021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5684DC9-F5AC-4067-A787-8039CF50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17" name="Sisällön paikkamerkki 16">
            <a:extLst>
              <a:ext uri="{FF2B5EF4-FFF2-40B4-BE49-F238E27FC236}">
                <a16:creationId xmlns:a16="http://schemas.microsoft.com/office/drawing/2014/main" id="{6CC16919-66E2-4AB5-A00C-BB3C0BEB75C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86396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2CAFE5-524E-464C-9F13-F0FAC2FC8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Yrityksen henkilöstömäärä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4751086-C0C3-4A41-B675-B4ABBDFA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701AC0-AC2C-48AF-9F0A-4E0BAF02CD74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25.3.2021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69DF4BC-63D3-43FB-ACD6-9CBF08F4F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5684DC9-F5AC-4067-A787-8039CF50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9" name="Chart 1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11529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2CAFE5-524E-464C-9F13-F0FAC2FC8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Yrityksen vuosiliikevaihto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4751086-C0C3-4A41-B675-B4ABBDFA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701AC0-AC2C-48AF-9F0A-4E0BAF02CD74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25.3.2021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69DF4BC-63D3-43FB-ACD6-9CBF08F4F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5684DC9-F5AC-4067-A787-8039CF50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9" name="Chart 1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035242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F973E3A-718D-4FA8-B0D3-4BDEA93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701AC0-AC2C-48AF-9F0A-4E0BAF02CD74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25.3.2021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EE51DEB-96C2-4CDA-9CDA-0AABAD5B3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5B63082-3731-4DAC-B4B4-EABE9D347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9" name="Otsikko 8">
            <a:extLst>
              <a:ext uri="{FF2B5EF4-FFF2-40B4-BE49-F238E27FC236}">
                <a16:creationId xmlns:a16="http://schemas.microsoft.com/office/drawing/2014/main" id="{6696B74A-CCA8-4A0B-A748-79062B726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49769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3350A0F-F455-4DF0-9116-A85BFB0A5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205318"/>
            <a:ext cx="10515600" cy="1999129"/>
          </a:xfrm>
        </p:spPr>
        <p:txBody>
          <a:bodyPr>
            <a:normAutofit/>
          </a:bodyPr>
          <a:lstStyle/>
          <a:p>
            <a:r>
              <a:rPr lang="fi-FI" dirty="0"/>
              <a:t>Koronatilannetta koskevat kysymykset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5D4DBF2-1146-4286-B9B7-A80EADBB50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273D34A-6DB3-403C-B20A-0B7797EA8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A2D71A-A60B-45F9-B564-8B0D00C72441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25.3.2021</a:t>
            </a:fld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7548296-DD17-4CF7-82D5-8C155F165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AF4444B-6C10-4C4F-BF29-C1E8B667C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5644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CFC7E22-CDBD-4163-B1F6-5903AEBCB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600" dirty="0"/>
              <a:t>Onko yrityksellenne kertynyt tavallista enemmän erääntynyttä ostovelkaa koronakriisin takia?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0A83EC-FAD5-4716-B6A3-4D7C12513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701AC0-AC2C-48AF-9F0A-4E0BAF02CD74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25.3.2021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432FE9B-331B-4A45-A4E5-3EBE506A5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19AE39D-C06F-4DCD-B577-C27C74881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7" name="Chart 1">
            <a:extLst>
              <a:ext uri="{FF2B5EF4-FFF2-40B4-BE49-F238E27FC236}">
                <a16:creationId xmlns:a16="http://schemas.microsoft.com/office/drawing/2014/main" id="{00000000-0008-0000-0D00-0000020000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34250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E23945-ABDB-41BB-B4CB-75094C8EE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600" dirty="0"/>
              <a:t>Onko yrityksenne erääntyneet myyntisaamiset lisääntyneet koronakriisin takia?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BAC11B0-548C-4959-A11F-181DB205E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701AC0-AC2C-48AF-9F0A-4E0BAF02CD74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25.3.2021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243A676-9323-4F2E-A0DA-C98A71D4F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B6AF3F0-BB12-47CA-A0C5-204352422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7" name="Chart 1">
            <a:extLst>
              <a:ext uri="{FF2B5EF4-FFF2-40B4-BE49-F238E27FC236}">
                <a16:creationId xmlns:a16="http://schemas.microsoft.com/office/drawing/2014/main" id="{00000000-0008-0000-0E00-0000020000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08682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BBE226F-6AA3-41C1-A1E8-3A49151AB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600" dirty="0"/>
              <a:t>Onko yrityksenne pidentänyt lähettämienne laskujen maksuaikoja koronakriisin takia?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1B61124-C714-45F8-B37F-029F1F24B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701AC0-AC2C-48AF-9F0A-4E0BAF02CD74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25.3.2021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5CF4FB5-16AD-492E-8A60-F2B44E89C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CA67A15-FBAE-4561-A3C1-C62FECD55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7" name="Chart 1">
            <a:extLst>
              <a:ext uri="{FF2B5EF4-FFF2-40B4-BE49-F238E27FC236}">
                <a16:creationId xmlns:a16="http://schemas.microsoft.com/office/drawing/2014/main" id="{00000000-0008-0000-0F00-0000020000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07993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347932D-9B7E-4C2B-99D0-D0B3DD89F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200" dirty="0"/>
              <a:t>Onko yrityksellänne ollut vaikeuksia saada rahoitusta koronakriisin aikana (esim. lainaa pankista tai muista laitoksista)?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3F0CD8F-8EC1-47EA-BEF8-08795E73C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701AC0-AC2C-48AF-9F0A-4E0BAF02CD74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25.3.2021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006F0B8-D892-4981-BDD8-46F95EB09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1BB0D-A44B-435A-AAB9-A9DBF725B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7" name="Chart 1">
            <a:extLst>
              <a:ext uri="{FF2B5EF4-FFF2-40B4-BE49-F238E27FC236}">
                <a16:creationId xmlns:a16="http://schemas.microsoft.com/office/drawing/2014/main" id="{00000000-0008-0000-1000-0000020000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83352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2CAFE5-524E-464C-9F13-F0FAC2FC8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600" dirty="0"/>
              <a:t>Onko koronavirus vaikuttanut tai tuleeko vaikuttamaan yrityksesi toimintaan?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4751086-C0C3-4A41-B675-B4ABBDFA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701AC0-AC2C-48AF-9F0A-4E0BAF02CD74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25.3.2021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69DF4BC-63D3-43FB-ACD6-9CBF08F4F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5684DC9-F5AC-4067-A787-8039CF50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9" name="Chart 1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0427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31AFA27-EE84-4CE8-AEA9-7D70FE5EDB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Toistuvat kysymykset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C456F18-0E83-48EB-B0C7-77A0A41D43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33E021F-E368-4537-BD68-2BD4D24A6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0A215-9E5C-484B-9EF8-CE7546C59170}" type="datetime1">
              <a:rPr lang="fi-FI" smtClean="0"/>
              <a:t>25.3.2021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DA4BD7B-6F62-4004-ADDD-A95164650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D428E65-A939-4EA5-B90C-23B7FC12D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9165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2CAFE5-524E-464C-9F13-F0FAC2FC8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600" dirty="0"/>
              <a:t>Onko koronavirusepidemia vaikuttanut liikevaihtoonne negatiivisesti?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4751086-C0C3-4A41-B675-B4ABBDFA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701AC0-AC2C-48AF-9F0A-4E0BAF02CD74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25.3.2021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69DF4BC-63D3-43FB-ACD6-9CBF08F4F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5684DC9-F5AC-4067-A787-8039CF50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10" name="Chart 1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62519766"/>
      </p:ext>
    </p:extLst>
  </p:cSld>
  <p:clrMapOvr>
    <a:masterClrMapping/>
  </p:clrMapOvr>
</p:sld>
</file>

<file path=ppt/theme/theme1.xml><?xml version="1.0" encoding="utf-8"?>
<a:theme xmlns:a="http://schemas.openxmlformats.org/drawingml/2006/main" name="Keskuskauppakamarin pohja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skuskauppakamarin PowerPoint pohja_2020" id="{144269B0-4301-40D7-A77D-38BF5959290D}" vid="{E8C04C7D-82C6-4DF8-ACCC-2740FC172D18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188</Words>
  <Application>Microsoft Office PowerPoint</Application>
  <PresentationFormat>Laajakuva</PresentationFormat>
  <Paragraphs>69</Paragraphs>
  <Slides>19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19</vt:i4>
      </vt:variant>
    </vt:vector>
  </HeadingPairs>
  <TitlesOfParts>
    <vt:vector size="22" baseType="lpstr">
      <vt:lpstr>Arial</vt:lpstr>
      <vt:lpstr>Century Gothic</vt:lpstr>
      <vt:lpstr>Keskuskauppakamarin pohja</vt:lpstr>
      <vt:lpstr>Kysely koronavirustilanteesta</vt:lpstr>
      <vt:lpstr>Koronatilannetta koskevat kysymykset</vt:lpstr>
      <vt:lpstr>Onko yrityksellenne kertynyt tavallista enemmän erääntynyttä ostovelkaa koronakriisin takia?</vt:lpstr>
      <vt:lpstr>Onko yrityksenne erääntyneet myyntisaamiset lisääntyneet koronakriisin takia?</vt:lpstr>
      <vt:lpstr>Onko yrityksenne pidentänyt lähettämienne laskujen maksuaikoja koronakriisin takia? </vt:lpstr>
      <vt:lpstr>Onko yrityksellänne ollut vaikeuksia saada rahoitusta koronakriisin aikana (esim. lainaa pankista tai muista laitoksista)? </vt:lpstr>
      <vt:lpstr>Onko koronavirus vaikuttanut tai tuleeko vaikuttamaan yrityksesi toimintaan?</vt:lpstr>
      <vt:lpstr>Toistuvat kysymykset</vt:lpstr>
      <vt:lpstr>Onko koronavirusepidemia vaikuttanut liikevaihtoonne negatiivisesti?</vt:lpstr>
      <vt:lpstr>Odotatko koronavirusepidemian vaikuttavan liikevaihtoonne negatiivisesti seuraavan 2 kuukauden aikana? </vt:lpstr>
      <vt:lpstr>Miten arvioisitte koronavirusepidemian vaikuttaneen yrityksenne henkilöstön määrään (lomautusten tai irtisanomisten kautta) verrattuna normaalitilanteeseen</vt:lpstr>
      <vt:lpstr>Miten arvioisitte koronavirusepidemian vaikuttavan yrityksenne henkilöstön määrään (lomautusten tai irtisanomisten kautta) seuraavien 2 kuukauden aikana verrattuna normaalitilanteeseen</vt:lpstr>
      <vt:lpstr>Onko yrityksesi konkurssin riski noussut merkittävästi koronavirusepidemian takia?</vt:lpstr>
      <vt:lpstr>Taustakysymykset</vt:lpstr>
      <vt:lpstr>Minkä kauppakamarin jäsen yrityksenne on?</vt:lpstr>
      <vt:lpstr>Valitse yrityksesi päätoimiala tai sopivin toimiala</vt:lpstr>
      <vt:lpstr>Yrityksen henkilöstömäärä</vt:lpstr>
      <vt:lpstr>Yrityksen vuosiliikevaihto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Kysely koronavirustilanteesta</dc:title>
  <dc:creator>Pauliina Pulkkinen</dc:creator>
  <cp:lastModifiedBy>Pauliina Pulkkinen</cp:lastModifiedBy>
  <cp:revision>1</cp:revision>
  <dcterms:created xsi:type="dcterms:W3CDTF">2021-03-25T12:53:22Z</dcterms:created>
  <dcterms:modified xsi:type="dcterms:W3CDTF">2021-03-25T12:59:15Z</dcterms:modified>
</cp:coreProperties>
</file>