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2"/>
  </p:notesMasterIdLst>
  <p:handoutMasterIdLst>
    <p:handoutMasterId r:id="rId23"/>
  </p:handoutMasterIdLst>
  <p:sldIdLst>
    <p:sldId id="265" r:id="rId9"/>
    <p:sldId id="271" r:id="rId10"/>
    <p:sldId id="274" r:id="rId11"/>
    <p:sldId id="310" r:id="rId12"/>
    <p:sldId id="276" r:id="rId13"/>
    <p:sldId id="312" r:id="rId14"/>
    <p:sldId id="277" r:id="rId15"/>
    <p:sldId id="267" r:id="rId16"/>
    <p:sldId id="266" r:id="rId17"/>
    <p:sldId id="308" r:id="rId18"/>
    <p:sldId id="268" r:id="rId19"/>
    <p:sldId id="269" r:id="rId20"/>
    <p:sldId id="291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10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Kaukovaara" userId="419ded57-0778-4f89-8da1-b81300c83789" providerId="ADAL" clId="{F63B67BC-0FB3-48AE-90CC-0D17B4C199BF}"/>
    <pc:docChg chg="delSld modSld">
      <pc:chgData name="Johanna Kaukovaara" userId="419ded57-0778-4f89-8da1-b81300c83789" providerId="ADAL" clId="{F63B67BC-0FB3-48AE-90CC-0D17B4C199BF}" dt="2022-08-25T12:45:44.005" v="13" actId="20577"/>
      <pc:docMkLst>
        <pc:docMk/>
      </pc:docMkLst>
      <pc:sldChg chg="modSp mod">
        <pc:chgData name="Johanna Kaukovaara" userId="419ded57-0778-4f89-8da1-b81300c83789" providerId="ADAL" clId="{F63B67BC-0FB3-48AE-90CC-0D17B4C199BF}" dt="2022-08-25T12:45:44.005" v="13" actId="20577"/>
        <pc:sldMkLst>
          <pc:docMk/>
          <pc:sldMk cId="1598432189" sldId="265"/>
        </pc:sldMkLst>
        <pc:spChg chg="mod">
          <ac:chgData name="Johanna Kaukovaara" userId="419ded57-0778-4f89-8da1-b81300c83789" providerId="ADAL" clId="{F63B67BC-0FB3-48AE-90CC-0D17B4C199BF}" dt="2022-08-25T12:45:44.005" v="13" actId="20577"/>
          <ac:spMkLst>
            <pc:docMk/>
            <pc:sldMk cId="1598432189" sldId="265"/>
            <ac:spMk id="3" creationId="{F86E1352-30A5-4675-9118-1774630AC7D2}"/>
          </ac:spMkLst>
        </pc:spChg>
      </pc:sldChg>
      <pc:sldChg chg="del">
        <pc:chgData name="Johanna Kaukovaara" userId="419ded57-0778-4f89-8da1-b81300c83789" providerId="ADAL" clId="{F63B67BC-0FB3-48AE-90CC-0D17B4C199BF}" dt="2022-08-25T12:45:19.118" v="3" actId="47"/>
        <pc:sldMkLst>
          <pc:docMk/>
          <pc:sldMk cId="3914204053" sldId="270"/>
        </pc:sldMkLst>
      </pc:sldChg>
      <pc:sldChg chg="del">
        <pc:chgData name="Johanna Kaukovaara" userId="419ded57-0778-4f89-8da1-b81300c83789" providerId="ADAL" clId="{F63B67BC-0FB3-48AE-90CC-0D17B4C199BF}" dt="2022-08-25T12:45:21.550" v="5" actId="47"/>
        <pc:sldMkLst>
          <pc:docMk/>
          <pc:sldMk cId="693879366" sldId="272"/>
        </pc:sldMkLst>
      </pc:sldChg>
      <pc:sldChg chg="del">
        <pc:chgData name="Johanna Kaukovaara" userId="419ded57-0778-4f89-8da1-b81300c83789" providerId="ADAL" clId="{F63B67BC-0FB3-48AE-90CC-0D17B4C199BF}" dt="2022-08-25T12:44:55.857" v="1" actId="47"/>
        <pc:sldMkLst>
          <pc:docMk/>
          <pc:sldMk cId="1436388850" sldId="278"/>
        </pc:sldMkLst>
      </pc:sldChg>
      <pc:sldChg chg="del">
        <pc:chgData name="Johanna Kaukovaara" userId="419ded57-0778-4f89-8da1-b81300c83789" providerId="ADAL" clId="{F63B67BC-0FB3-48AE-90CC-0D17B4C199BF}" dt="2022-08-25T12:45:20.213" v="4" actId="47"/>
        <pc:sldMkLst>
          <pc:docMk/>
          <pc:sldMk cId="1710165" sldId="309"/>
        </pc:sldMkLst>
      </pc:sldChg>
      <pc:sldChg chg="del">
        <pc:chgData name="Johanna Kaukovaara" userId="419ded57-0778-4f89-8da1-b81300c83789" providerId="ADAL" clId="{F63B67BC-0FB3-48AE-90CC-0D17B4C199BF}" dt="2022-08-25T12:45:02.174" v="2" actId="47"/>
        <pc:sldMkLst>
          <pc:docMk/>
          <pc:sldMk cId="1515106162" sldId="311"/>
        </pc:sldMkLst>
      </pc:sldChg>
      <pc:sldChg chg="del">
        <pc:chgData name="Johanna Kaukovaara" userId="419ded57-0778-4f89-8da1-b81300c83789" providerId="ADAL" clId="{F63B67BC-0FB3-48AE-90CC-0D17B4C199BF}" dt="2022-08-25T12:44:53.598" v="0" actId="47"/>
        <pc:sldMkLst>
          <pc:docMk/>
          <pc:sldMk cId="2645629953" sldId="3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Vientikyselyt/2022/Vientijohtajakysely%204-2022/Kauppakamarinvientijohtajakysely42022-477529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A1-4499-B8B5-8699E4F625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A1-4499-B8B5-8699E4F625F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CA1-4499-B8B5-8699E4F625F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CA1-4499-B8B5-8699E4F625F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CA1-4499-B8B5-8699E4F625F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CA1-4499-B8B5-8699E4F625F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CA1-4499-B8B5-8699E4F625F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CA1-4499-B8B5-8699E4F625F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CA1-4499-B8B5-8699E4F625F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CA1-4499-B8B5-8699E4F625F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CA1-4499-B8B5-8699E4F625F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CA1-4499-B8B5-8699E4F625F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CA1-4499-B8B5-8699E4F625F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 Kysymys'!$B$36:$B$48</c:f>
              <c:strCache>
                <c:ptCount val="13"/>
                <c:pt idx="0">
                  <c:v>Metallit ja metallituotteet</c:v>
                </c:pt>
                <c:pt idx="1">
                  <c:v>Puu ja paperituotteet</c:v>
                </c:pt>
                <c:pt idx="2">
                  <c:v>Öljy ja öljytuotteet</c:v>
                </c:pt>
                <c:pt idx="3">
                  <c:v>Kemialliset aineet ja tuotteet</c:v>
                </c:pt>
                <c:pt idx="4">
                  <c:v>Teollisuuden koneet</c:v>
                </c:pt>
                <c:pt idx="5">
                  <c:v>Sähkö- ja elektroniikkateollisuuden koneet ja laitteet</c:v>
                </c:pt>
                <c:pt idx="6">
                  <c:v>Kuljetusvälineet</c:v>
                </c:pt>
                <c:pt idx="7">
                  <c:v>Puolustusteollisuus</c:v>
                </c:pt>
                <c:pt idx="8">
                  <c:v>Elintarvikkeet</c:v>
                </c:pt>
                <c:pt idx="9">
                  <c:v>Rakentaminen</c:v>
                </c:pt>
                <c:pt idx="10">
                  <c:v>Muut tavarat</c:v>
                </c:pt>
                <c:pt idx="11">
                  <c:v>Palvelut</c:v>
                </c:pt>
                <c:pt idx="12">
                  <c:v>Joku muu</c:v>
                </c:pt>
              </c:strCache>
            </c:strRef>
          </c:cat>
          <c:val>
            <c:numRef>
              <c:f>'1 Kysymys'!$C$36:$C$48</c:f>
              <c:numCache>
                <c:formatCode>0.0%</c:formatCode>
                <c:ptCount val="13"/>
                <c:pt idx="0">
                  <c:v>0.16883116883116883</c:v>
                </c:pt>
                <c:pt idx="1">
                  <c:v>0.10389610389610389</c:v>
                </c:pt>
                <c:pt idx="2">
                  <c:v>0</c:v>
                </c:pt>
                <c:pt idx="3">
                  <c:v>2.5974025974025976E-2</c:v>
                </c:pt>
                <c:pt idx="4">
                  <c:v>0.14935064935064934</c:v>
                </c:pt>
                <c:pt idx="5">
                  <c:v>0.11688311688311688</c:v>
                </c:pt>
                <c:pt idx="6">
                  <c:v>1.2987012987012988E-2</c:v>
                </c:pt>
                <c:pt idx="7">
                  <c:v>6.4935064935064931E-3</c:v>
                </c:pt>
                <c:pt idx="8">
                  <c:v>7.1428571428571438E-2</c:v>
                </c:pt>
                <c:pt idx="9">
                  <c:v>2.5974025974025976E-2</c:v>
                </c:pt>
                <c:pt idx="10">
                  <c:v>5.844155844155844E-2</c:v>
                </c:pt>
                <c:pt idx="11">
                  <c:v>0.12987012987012989</c:v>
                </c:pt>
                <c:pt idx="12">
                  <c:v>0.12987012987012989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A1-4499-B8B5-8699E4F6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2189512"/>
        <c:axId val="19900091"/>
      </c:barChart>
      <c:catAx>
        <c:axId val="62189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9900091"/>
        <c:crosses val="autoZero"/>
        <c:auto val="0"/>
        <c:lblAlgn val="ctr"/>
        <c:lblOffset val="100"/>
        <c:noMultiLvlLbl val="0"/>
      </c:catAx>
      <c:valAx>
        <c:axId val="19900091"/>
        <c:scaling>
          <c:orientation val="minMax"/>
          <c:max val="0.4"/>
          <c:min val="0"/>
        </c:scaling>
        <c:delete val="0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62189512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85-45DD-92D6-837C98EE6FD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85-45DD-92D6-837C98EE6FD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85-45DD-92D6-837C98EE6FD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F85-45DD-92D6-837C98EE6FD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 Kysymys'!$B$34:$B$37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'2 Kysymys'!$C$34:$C$37</c:f>
              <c:numCache>
                <c:formatCode>0.0%</c:formatCode>
                <c:ptCount val="4"/>
                <c:pt idx="0">
                  <c:v>0.16560509554140129</c:v>
                </c:pt>
                <c:pt idx="1">
                  <c:v>0.1464968152866242</c:v>
                </c:pt>
                <c:pt idx="2">
                  <c:v>0.21019108280254778</c:v>
                </c:pt>
                <c:pt idx="3">
                  <c:v>0.47770700636942676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85-45DD-92D6-837C98EE6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2553420"/>
        <c:axId val="8319454"/>
      </c:barChart>
      <c:catAx>
        <c:axId val="625534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8319454"/>
        <c:crosses val="autoZero"/>
        <c:auto val="0"/>
        <c:lblAlgn val="ctr"/>
        <c:lblOffset val="100"/>
        <c:noMultiLvlLbl val="0"/>
      </c:catAx>
      <c:valAx>
        <c:axId val="8319454"/>
        <c:scaling>
          <c:orientation val="minMax"/>
          <c:max val="0.60000000000000009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62553420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spPr>
    <a:ln w="6350">
      <a:solidFill>
        <a:srgbClr val="000000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25.8.2022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25.8.2022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25.8.2022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25.8.2022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25.8.2022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25.8.2022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25.8.2022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25.8.2022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25.8.2022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25.8.2022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25.8.2022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25.8.2022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25.8.2022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25.8.2022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25.8.2022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25.8.2022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25.8.2022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25.8.2022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25.8.2022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Kauppakamarin vientijohtajakysely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24.8.2022</a:t>
            </a:r>
          </a:p>
          <a:p>
            <a:r>
              <a:rPr lang="fi-FI" dirty="0"/>
              <a:t>N</a:t>
            </a:r>
            <a:r>
              <a:rPr lang="fi-FI"/>
              <a:t>=158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279630-8FA5-4190-9BE0-390392B3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Vuosiliikevaihto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05994F-DBB7-4234-9D18-067CB23E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560AC5-3180-4812-AE92-36BB6F6A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518EFA-4E4D-4BED-B43D-9E3D6674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089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E84714-3A46-4D45-8CBF-7916C991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0D87E3-C2FB-4A76-B2E7-A115EC8B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C72484-532C-42D8-9BEC-20593128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27E6FB-CA52-40D6-B793-7A6C5B94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AE39A153-5F1B-B9ED-CEDB-BEE4371FE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266" y="1934571"/>
            <a:ext cx="9144793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2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08E3B8-8885-4C0E-82C1-5644A68D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Päämarkkina-alueet (valitse tärkeimmät kohdemarkkinat)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E6D192-F12E-4598-8F31-CACDEA6C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54640A-0BD2-48F8-A2DE-E947BA82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3C41D1-A2C3-4306-9EA5-53E2A501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308F724-E1D6-9403-A13B-67B3E053A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266" y="1934571"/>
            <a:ext cx="9144793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3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ED6C58D-1FB2-452E-9ACE-66B9AA27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81D5-E7B8-4B62-98D0-36D7F2AC25DB}" type="datetime1">
              <a:rPr lang="fi-FI" smtClean="0"/>
              <a:t>25.8.2022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C01DE2F-A058-4009-B192-F3E54CF4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02215B-3DBA-4F21-A21D-D35EF726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3B063FE-4959-49D2-B4FA-E3F14818A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16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62193-7BAF-4332-8F31-9230563C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/>
            </a:br>
            <a:br>
              <a:rPr lang="fi-FI"/>
            </a:br>
            <a:r>
              <a:rPr lang="fi-FI"/>
              <a:t>Yrityksen markkinatilanne														</a:t>
            </a:r>
            <a:br>
              <a:rPr lang="fi-FI"/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0A41E6-FD0D-46A9-AAAF-0BC4BD200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1C874A-3B85-4B01-8272-B37405E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5186C4-FDBE-4E63-B228-724526B2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6075D-F739-4CE4-8369-C255575F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4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D03B5C-A332-419B-97A2-3DE22734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701AC0-AC2C-48AF-9F0A-4E0BAF02CD74}" type="datetime1">
              <a:rPr lang="fi-FI" smtClean="0"/>
              <a:pPr>
                <a:spcAft>
                  <a:spcPts val="600"/>
                </a:spcAft>
              </a:pPr>
              <a:t>25.8.2022</a:t>
            </a:fld>
            <a:endParaRPr lang="fi-FI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E6D83968-D5A7-489A-9815-DF9693AA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3FC022-8874-46E1-A414-04387778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D20C26-4AA8-4E6D-A421-BED4B8E9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 anchor="ctr">
            <a:normAutofit/>
          </a:bodyPr>
          <a:lstStyle/>
          <a:p>
            <a:r>
              <a:rPr lang="fi-FI" sz="2800"/>
              <a:t>Vaikuttavatko geopoliittinen epävarmuus ja siitä johtuvat häiriöt yrityksenne kannattavuuteen?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EBF3A94-B346-41BE-869D-59B294E9872F}"/>
              </a:ext>
            </a:extLst>
          </p:cNvPr>
          <p:cNvSpPr/>
          <p:nvPr/>
        </p:nvSpPr>
        <p:spPr>
          <a:xfrm>
            <a:off x="10791824" y="3114675"/>
            <a:ext cx="161925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393F97E-1165-453E-B963-DF46F3AED6A4}"/>
              </a:ext>
            </a:extLst>
          </p:cNvPr>
          <p:cNvSpPr/>
          <p:nvPr/>
        </p:nvSpPr>
        <p:spPr>
          <a:xfrm>
            <a:off x="10791824" y="3400425"/>
            <a:ext cx="161925" cy="1714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438375B9-58C6-4072-9A56-455791C0A9C5}"/>
              </a:ext>
            </a:extLst>
          </p:cNvPr>
          <p:cNvSpPr/>
          <p:nvPr/>
        </p:nvSpPr>
        <p:spPr>
          <a:xfrm>
            <a:off x="10801349" y="3667125"/>
            <a:ext cx="161925" cy="1714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DBD32D33-3F65-8790-3FCF-EABC27B1E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797" y="1825625"/>
            <a:ext cx="8819056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4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518EF-2133-7084-B598-68E4B90A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Onko geopoliittinen tilanne saanut yrityksenne varautumaan uudella tavalla mahdollisiin riskeihin?  (esim. raaka-aineiden saatavuus, kustannusten kasvun hillintä, tuotantoketjujen häiriöt ym.) 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556F97C-4BCE-6AA2-9046-B629EE8CD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266" y="1934571"/>
            <a:ext cx="9144793" cy="413344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ABC7CF-D5C8-68E4-354B-7521C48B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D5BA70-C1C0-DEC6-92C3-9AF1F3EE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154A40-4B0C-2E7A-CD23-D6E67D70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81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86B094-8F1D-4B0F-8590-D1584327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Onko yrityksellänne liiketoimintaa Venäjällä?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FC33C4-86B7-4655-B1E2-69A38E14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D26CAE-6BCE-439C-8A0B-5243D7AB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216A72-5868-44AB-8E78-2D3646CD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5DD2074-F14E-F520-146D-C0FF1ECD4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266" y="1934571"/>
            <a:ext cx="9144793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5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5CEA85-F32E-3A07-79E8-3A54576D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Suomen valtion tiivistyneet suhteet Yhdysvaltoihin hyödyttävät vientinäkymiä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1BF5E6C-35A7-72EB-727A-442DC1630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266" y="1934571"/>
            <a:ext cx="9144793" cy="413344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44D09B-E0B1-AB84-2566-2A2F8C9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378CFD-B529-4F02-9C07-AD42047D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F107BE-9A26-F58F-34E3-4A5FC7B9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95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6EFC9B-7ABB-41EA-BFD7-64F7EE1E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Parantaako Suomen Nato-jäsenyys yrityksenne vientinäkymiä?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600A0E-1529-48ED-A006-50A801D9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80333D-B00F-4398-97FD-D83315F1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823EDD-69C3-494C-AA62-4F6D8A4B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5DDA11E5-DA54-3A68-BF41-156F7A00B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266" y="1934571"/>
            <a:ext cx="9144793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3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62193-7BAF-4332-8F31-9230563C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Perustiedot yrityksen kansainvälisestä liiketoiminnasta														</a:t>
            </a:r>
            <a:br>
              <a:rPr lang="fi-FI"/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0A41E6-FD0D-46A9-AAAF-0BC4BD200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1C874A-3B85-4B01-8272-B37405E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5186C4-FDBE-4E63-B228-724526B2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6075D-F739-4CE4-8369-C255575F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31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FE8090-8D44-4BED-85BC-6973ECA2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Toimiala (N= 158)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4F3D44-8F39-4398-9AAA-82DC9146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5B1155-29F4-4021-BD41-9B29CBAD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9BD6B3-1437-4701-B64B-A5045EA8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3920911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6" ma:contentTypeDescription="Luo uusi asiakirja." ma:contentTypeScope="" ma:versionID="48de3578d65c87c88650ff3296bd54e7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c3d09be03c06991e464d26a9f4326a0a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f25e0bd-434f-4748-8a06-ef2431e9f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758e50-72ff-4119-a75f-f905375b9d84}" ma:internalName="TaxCatchAll" ma:showField="CatchAllData" ma:web="17e892d1-d202-4cf4-9210-22d4ce3b5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900ee-4407-47ec-8d07-5c6835b0d808">
      <Terms xmlns="http://schemas.microsoft.com/office/infopath/2007/PartnerControls"/>
    </lcf76f155ced4ddcb4097134ff3c332f>
    <TaxCatchAll xmlns="17e892d1-d202-4cf4-9210-22d4ce3b54e5" xsi:nil="true"/>
    <SharedWithUsers xmlns="17e892d1-d202-4cf4-9210-22d4ce3b54e5">
      <UserInfo>
        <DisplayName>Lenita Toivakka</DisplayName>
        <AccountId>279</AccountId>
        <AccountType/>
      </UserInfo>
      <UserInfo>
        <DisplayName>Pauliina Pulkkinen</DisplayName>
        <AccountId>72</AccountId>
        <AccountType/>
      </UserInfo>
      <UserInfo>
        <DisplayName>Niina Hämäläinen</DisplayName>
        <AccountId>321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A66292F-CF61-4D00-ADC1-2A3701A472F2}">
  <ds:schemaRefs>
    <ds:schemaRef ds:uri="17e892d1-d202-4cf4-9210-22d4ce3b54e5"/>
    <ds:schemaRef ds:uri="29c900ee-4407-47ec-8d07-5c6835b0d8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51FB25-D8F6-4221-B009-CF71C41B18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723AA5-41BE-4857-9DDE-4D3D3786274E}">
  <ds:schemaRefs>
    <ds:schemaRef ds:uri="17e892d1-d202-4cf4-9210-22d4ce3b54e5"/>
    <ds:schemaRef ds:uri="29c900ee-4407-47ec-8d07-5c6835b0d80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581</TotalTime>
  <Words>135</Words>
  <Application>Microsoft Office PowerPoint</Application>
  <PresentationFormat>Laajakuva</PresentationFormat>
  <Paragraphs>38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Kauppakamarin vientijohtajakysely</vt:lpstr>
      <vt:lpstr>  Yrityksen markkinatilanne               </vt:lpstr>
      <vt:lpstr>Vaikuttavatko geopoliittinen epävarmuus ja siitä johtuvat häiriöt yrityksenne kannattavuuteen?</vt:lpstr>
      <vt:lpstr>Onko geopoliittinen tilanne saanut yrityksenne varautumaan uudella tavalla mahdollisiin riskeihin?  (esim. raaka-aineiden saatavuus, kustannusten kasvun hillintä, tuotantoketjujen häiriöt ym.) </vt:lpstr>
      <vt:lpstr>Onko yrityksellänne liiketoimintaa Venäjällä?</vt:lpstr>
      <vt:lpstr>Suomen valtion tiivistyneet suhteet Yhdysvaltoihin hyödyttävät vientinäkymiä</vt:lpstr>
      <vt:lpstr>Parantaako Suomen Nato-jäsenyys yrityksenne vientinäkymiä?</vt:lpstr>
      <vt:lpstr>Perustiedot yrityksen kansainvälisestä liiketoiminnasta               </vt:lpstr>
      <vt:lpstr>Toimiala (N= 158)</vt:lpstr>
      <vt:lpstr>Vuosiliikevaihto</vt:lpstr>
      <vt:lpstr>Henkilöstömäärä</vt:lpstr>
      <vt:lpstr>Päämarkkina-alueet (valitse tärkeimmät kohdemarkkinat)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Kauppakamarin vientijohtajakysely</dc:title>
  <dc:creator>Tanja Arvola</dc:creator>
  <cp:keywords>Keskuskauppakamari</cp:keywords>
  <cp:lastModifiedBy>Johanna Kaukovaara</cp:lastModifiedBy>
  <cp:revision>3</cp:revision>
  <dcterms:created xsi:type="dcterms:W3CDTF">2020-08-21T07:30:29Z</dcterms:created>
  <dcterms:modified xsi:type="dcterms:W3CDTF">2022-08-25T12:45:46Z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0x010100251F6173DF1CA740AB4BE5C12B4B66D3</vt:lpwstr>
  </property>
  <property fmtid="{D5CDD505-2E9C-101B-9397-08002B2CF9AE}" pid="3" name="Order">
    <vt:r8>13746000</vt:r8>
  </property>
  <property fmtid="{D5CDD505-2E9C-101B-9397-08002B2CF9AE}" pid="4" name="MediaServiceImageTags">
    <vt:lpwstr/>
  </property>
</Properties>
</file>