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  <p:sldMasterId id="2147483756" r:id="rId5"/>
    <p:sldMasterId id="2147483775" r:id="rId6"/>
    <p:sldMasterId id="2147483795" r:id="rId7"/>
    <p:sldMasterId id="2147483814" r:id="rId8"/>
  </p:sldMasterIdLst>
  <p:notesMasterIdLst>
    <p:notesMasterId r:id="rId14"/>
  </p:notesMasterIdLst>
  <p:handoutMasterIdLst>
    <p:handoutMasterId r:id="rId15"/>
  </p:handoutMasterIdLst>
  <p:sldIdLst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uliina.pulkkinen\AppData\Local\Microsoft\Windows\INetCache\Content.Outlook\WQJB3UQS\Dataa%20tiedotteese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uliina.pulkkinen\AppData\Local\Microsoft\Windows\INetCache\Content.Outlook\WQJB3UQS\Dataa%20tiedotteesee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uliina.pulkkinen\AppData\Local\Microsoft\Windows\INetCache\Content.Outlook\WQJB3UQS\Dataa%20tiedotteesee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Alkuperätodistukset 2022-2024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Taulukot!$B$24</c:f>
              <c:strCache>
                <c:ptCount val="1"/>
                <c:pt idx="0">
                  <c:v>Alkuperätodistukset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Taulukot!$C$23:$E$23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Taulukot!$C$24:$E$24</c:f>
              <c:numCache>
                <c:formatCode>General</c:formatCode>
                <c:ptCount val="3"/>
                <c:pt idx="0">
                  <c:v>57336</c:v>
                </c:pt>
                <c:pt idx="1">
                  <c:v>49556</c:v>
                </c:pt>
                <c:pt idx="2">
                  <c:v>47596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13-4F39-98C7-42C154BBD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7106928"/>
        <c:axId val="387104048"/>
      </c:barChart>
      <c:catAx>
        <c:axId val="38710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04048"/>
        <c:crosses val="autoZero"/>
        <c:auto val="1"/>
        <c:lblAlgn val="ctr"/>
        <c:lblOffset val="100"/>
        <c:noMultiLvlLbl val="0"/>
      </c:catAx>
      <c:valAx>
        <c:axId val="38710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0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Alkuperätodistusten</a:t>
            </a:r>
            <a:r>
              <a:rPr lang="en-US" baseline="0"/>
              <a:t> määrä 2022-2024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2024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Taulukot!$B$5:$B$16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Taulukot!$C$5:$C$16</c:f>
              <c:numCache>
                <c:formatCode>General</c:formatCode>
                <c:ptCount val="12"/>
                <c:pt idx="0">
                  <c:v>4105</c:v>
                </c:pt>
                <c:pt idx="1">
                  <c:v>3838</c:v>
                </c:pt>
                <c:pt idx="2">
                  <c:v>3340</c:v>
                </c:pt>
                <c:pt idx="3">
                  <c:v>4010</c:v>
                </c:pt>
                <c:pt idx="4">
                  <c:v>4781</c:v>
                </c:pt>
                <c:pt idx="5">
                  <c:v>3886</c:v>
                </c:pt>
                <c:pt idx="6">
                  <c:v>4078</c:v>
                </c:pt>
                <c:pt idx="7">
                  <c:v>3777</c:v>
                </c:pt>
                <c:pt idx="8">
                  <c:v>4022</c:v>
                </c:pt>
                <c:pt idx="9">
                  <c:v>4064</c:v>
                </c:pt>
                <c:pt idx="10">
                  <c:v>3935</c:v>
                </c:pt>
                <c:pt idx="11">
                  <c:v>3760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51-4D74-9499-945C0495BDD0}"/>
            </c:ext>
          </c:extLst>
        </c:ser>
        <c:ser>
          <c:idx val="1"/>
          <c:order val="1"/>
          <c:tx>
            <c:v>2023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Taulukot!$B$5:$B$16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Taulukot!$D$5:$D$16</c:f>
              <c:numCache>
                <c:formatCode>General</c:formatCode>
                <c:ptCount val="12"/>
                <c:pt idx="0">
                  <c:v>4043</c:v>
                </c:pt>
                <c:pt idx="1">
                  <c:v>3502</c:v>
                </c:pt>
                <c:pt idx="2">
                  <c:v>4788</c:v>
                </c:pt>
                <c:pt idx="3">
                  <c:v>4153</c:v>
                </c:pt>
                <c:pt idx="4">
                  <c:v>4587</c:v>
                </c:pt>
                <c:pt idx="5">
                  <c:v>4216</c:v>
                </c:pt>
                <c:pt idx="6">
                  <c:v>3822</c:v>
                </c:pt>
                <c:pt idx="7">
                  <c:v>3999</c:v>
                </c:pt>
                <c:pt idx="8">
                  <c:v>4270</c:v>
                </c:pt>
                <c:pt idx="9">
                  <c:v>4225</c:v>
                </c:pt>
                <c:pt idx="10">
                  <c:v>4287</c:v>
                </c:pt>
                <c:pt idx="11">
                  <c:v>3664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51-4D74-9499-945C0495BDD0}"/>
            </c:ext>
          </c:extLst>
        </c:ser>
        <c:ser>
          <c:idx val="2"/>
          <c:order val="2"/>
          <c:tx>
            <c:v>2022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Taulukot!$B$5:$B$16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Taulukot!$E$5:$E$16</c:f>
              <c:numCache>
                <c:formatCode>General</c:formatCode>
                <c:ptCount val="12"/>
                <c:pt idx="0">
                  <c:v>4880</c:v>
                </c:pt>
                <c:pt idx="1">
                  <c:v>4863</c:v>
                </c:pt>
                <c:pt idx="2">
                  <c:v>5209</c:v>
                </c:pt>
                <c:pt idx="3">
                  <c:v>4105</c:v>
                </c:pt>
                <c:pt idx="4">
                  <c:v>4363</c:v>
                </c:pt>
                <c:pt idx="5">
                  <c:v>4511</c:v>
                </c:pt>
                <c:pt idx="6">
                  <c:v>4742</c:v>
                </c:pt>
                <c:pt idx="7">
                  <c:v>5063</c:v>
                </c:pt>
                <c:pt idx="8">
                  <c:v>5042</c:v>
                </c:pt>
                <c:pt idx="9">
                  <c:v>5050</c:v>
                </c:pt>
                <c:pt idx="10">
                  <c:v>4963</c:v>
                </c:pt>
                <c:pt idx="11">
                  <c:v>4545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51-4D74-9499-945C0495BD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6291520"/>
        <c:axId val="1654736544"/>
      </c:barChart>
      <c:catAx>
        <c:axId val="178629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54736544"/>
        <c:crosses val="autoZero"/>
        <c:auto val="1"/>
        <c:lblAlgn val="ctr"/>
        <c:lblOffset val="100"/>
        <c:noMultiLvlLbl val="0"/>
      </c:catAx>
      <c:valAx>
        <c:axId val="165473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8629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TOP</a:t>
            </a:r>
            <a:r>
              <a:rPr lang="fi-FI" baseline="0"/>
              <a:t> 5 MAAT alkuperätodistukset 2022-2024 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Taulukot!$D$36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Taulukot!$C$37:$C$41</c:f>
              <c:strCache>
                <c:ptCount val="5"/>
                <c:pt idx="0">
                  <c:v>Turkki</c:v>
                </c:pt>
                <c:pt idx="1">
                  <c:v>Kiina</c:v>
                </c:pt>
                <c:pt idx="2">
                  <c:v>Saudi-Arabia</c:v>
                </c:pt>
                <c:pt idx="3">
                  <c:v>Arabiemiraatit</c:v>
                </c:pt>
                <c:pt idx="4">
                  <c:v>Intia</c:v>
                </c:pt>
              </c:strCache>
            </c:strRef>
          </c:cat>
          <c:val>
            <c:numRef>
              <c:f>Taulukot!$D$37:$D$41</c:f>
              <c:numCache>
                <c:formatCode>General</c:formatCode>
                <c:ptCount val="5"/>
                <c:pt idx="0">
                  <c:v>11779</c:v>
                </c:pt>
                <c:pt idx="1">
                  <c:v>9333</c:v>
                </c:pt>
                <c:pt idx="2">
                  <c:v>3759</c:v>
                </c:pt>
                <c:pt idx="3">
                  <c:v>3453</c:v>
                </c:pt>
                <c:pt idx="4">
                  <c:v>2889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73-458B-B9F9-001243EA7D56}"/>
            </c:ext>
          </c:extLst>
        </c:ser>
        <c:ser>
          <c:idx val="1"/>
          <c:order val="1"/>
          <c:tx>
            <c:strRef>
              <c:f>Taulukot!$E$36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Taulukot!$C$37:$C$41</c:f>
              <c:strCache>
                <c:ptCount val="5"/>
                <c:pt idx="0">
                  <c:v>Turkki</c:v>
                </c:pt>
                <c:pt idx="1">
                  <c:v>Kiina</c:v>
                </c:pt>
                <c:pt idx="2">
                  <c:v>Saudi-Arabia</c:v>
                </c:pt>
                <c:pt idx="3">
                  <c:v>Arabiemiraatit</c:v>
                </c:pt>
                <c:pt idx="4">
                  <c:v>Intia</c:v>
                </c:pt>
              </c:strCache>
            </c:strRef>
          </c:cat>
          <c:val>
            <c:numRef>
              <c:f>Taulukot!$E$37:$E$41</c:f>
              <c:numCache>
                <c:formatCode>General</c:formatCode>
                <c:ptCount val="5"/>
                <c:pt idx="0">
                  <c:v>9996</c:v>
                </c:pt>
                <c:pt idx="1">
                  <c:v>7961</c:v>
                </c:pt>
                <c:pt idx="2">
                  <c:v>3456</c:v>
                </c:pt>
                <c:pt idx="3">
                  <c:v>3377</c:v>
                </c:pt>
                <c:pt idx="4">
                  <c:v>2346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73-458B-B9F9-001243EA7D56}"/>
            </c:ext>
          </c:extLst>
        </c:ser>
        <c:ser>
          <c:idx val="2"/>
          <c:order val="2"/>
          <c:tx>
            <c:strRef>
              <c:f>Taulukot!$F$36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Taulukot!$C$37:$C$41</c:f>
              <c:strCache>
                <c:ptCount val="5"/>
                <c:pt idx="0">
                  <c:v>Turkki</c:v>
                </c:pt>
                <c:pt idx="1">
                  <c:v>Kiina</c:v>
                </c:pt>
                <c:pt idx="2">
                  <c:v>Saudi-Arabia</c:v>
                </c:pt>
                <c:pt idx="3">
                  <c:v>Arabiemiraatit</c:v>
                </c:pt>
                <c:pt idx="4">
                  <c:v>Intia</c:v>
                </c:pt>
              </c:strCache>
            </c:strRef>
          </c:cat>
          <c:val>
            <c:numRef>
              <c:f>Taulukot!$F$37:$F$41</c:f>
              <c:numCache>
                <c:formatCode>General</c:formatCode>
                <c:ptCount val="5"/>
                <c:pt idx="0">
                  <c:v>9734</c:v>
                </c:pt>
                <c:pt idx="1">
                  <c:v>7564</c:v>
                </c:pt>
                <c:pt idx="2">
                  <c:v>3276</c:v>
                </c:pt>
                <c:pt idx="3">
                  <c:v>2783</c:v>
                </c:pt>
                <c:pt idx="4">
                  <c:v>2507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73-458B-B9F9-001243EA7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4609920"/>
        <c:axId val="404610880"/>
      </c:barChart>
      <c:catAx>
        <c:axId val="40460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4610880"/>
        <c:crosses val="autoZero"/>
        <c:auto val="1"/>
        <c:lblAlgn val="ctr"/>
        <c:lblOffset val="100"/>
        <c:noMultiLvlLbl val="0"/>
      </c:catAx>
      <c:valAx>
        <c:axId val="404610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460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F65F0-5CD8-41DF-89E1-22096C1AB318}" type="datetime1">
              <a:rPr lang="fi-FI" smtClean="0"/>
              <a:t>13.1.2025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04280-BA24-4EAD-9108-43EFDD969BC5}" type="datetime1">
              <a:rPr lang="fi-FI" smtClean="0"/>
              <a:t>13.1.2025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01F0-230F-4494-9F6F-C2A09E9653F6}" type="datetime1">
              <a:rPr lang="fi-FI" smtClean="0"/>
              <a:t>13.1.2025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1B8BF41-220B-4CE0-B02C-E768D6696D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3CAC8FB-1B88-4CF1-9473-D88FB34184B1}" type="datetime1">
              <a:rPr lang="fi-FI" smtClean="0"/>
              <a:t>13.1.2025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0CEBB99B-427F-48D3-9060-C67FF53FB8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5692" y="2725312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8B9D0D5-C6C8-492F-BC31-672FE6BA9AB8}" type="datetime1">
              <a:rPr lang="fi-FI" smtClean="0"/>
              <a:t>13.1.2025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A005019-E151-4930-8E74-5C21B1E4A85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3" y="4045789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3FA966F-8AC6-4AD1-866D-D04B2EAF21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2425" y="5713576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40A7-CF2A-416C-8D17-0C2448A71565}" type="datetime1">
              <a:rPr lang="fi-FI" smtClean="0"/>
              <a:t>13.1.2025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E0FC-3734-48BF-8F55-51517EEB7F78}" type="datetime1">
              <a:rPr lang="fi-FI" smtClean="0"/>
              <a:t>13.1.2025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C1C2B0A-09E0-4DBB-9919-A728948EB0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7FA-78B1-46AD-ABEC-8E79D60C1022}" type="datetime1">
              <a:rPr lang="fi-FI" smtClean="0"/>
              <a:t>13.1.2025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C57B-64C9-4392-8C06-8632641B6CE4}" type="datetime1">
              <a:rPr lang="fi-FI" smtClean="0"/>
              <a:t>13.1.2025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4445-413C-4C93-BA1D-97A553219225}" type="datetime1">
              <a:rPr lang="fi-FI" smtClean="0"/>
              <a:t>13.1.2025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1172-8CDD-4EEE-960C-CC575B6CDC4D}" type="datetime1">
              <a:rPr lang="fi-FI" smtClean="0"/>
              <a:t>13.1.2025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02F8-76F6-48C2-BB16-14F030E3FE35}" type="datetime1">
              <a:rPr lang="fi-FI" smtClean="0"/>
              <a:t>13.1.2025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756-5B8D-4FDF-AF61-EA340FFE003D}" type="datetime1">
              <a:rPr lang="fi-FI" smtClean="0"/>
              <a:t>13.1.2025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37B4-3A17-49CB-9389-10A3F23900BD}" type="datetime1">
              <a:rPr lang="fi-FI" smtClean="0"/>
              <a:t>13.1.2025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788FB0F-A4B2-4211-A060-A67440C46C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C07D-C3A4-4596-9EE1-B6192DDBDF27}" type="datetime1">
              <a:rPr lang="fi-FI" smtClean="0"/>
              <a:t>13.1.2025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9599-F8C3-4E16-92FE-1639A2F090E8}" type="datetime1">
              <a:rPr lang="fi-FI" smtClean="0"/>
              <a:t>13.1.2025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4EB7-8951-4CB4-B3D9-9DA3201A82D3}" type="datetime1">
              <a:rPr lang="fi-FI" smtClean="0"/>
              <a:t>13.1.2025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408E-977B-4384-8EB3-E117B9F63EA5}" type="datetime1">
              <a:rPr lang="fi-FI" smtClean="0"/>
              <a:t>13.1.2025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37A9-5EC6-4237-AA18-4B14814BE86E}" type="datetime1">
              <a:rPr lang="fi-FI" smtClean="0"/>
              <a:t>13.1.2025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00C3-FA13-4D0D-89A4-FFEE62EF1437}" type="datetime1">
              <a:rPr lang="fi-FI" smtClean="0"/>
              <a:t>13.1.2025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E876792-4FBB-4073-B4DA-C52E75BC536E}" type="datetime1">
              <a:rPr lang="fi-FI" smtClean="0"/>
              <a:t>13.1.2025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5EDE-1D7F-410F-88EC-30185458F402}" type="datetime1">
              <a:rPr lang="fi-FI" smtClean="0"/>
              <a:t>13.1.2025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06A76AF-D851-4685-80F4-02A0FCC547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5F5-8437-440C-87EB-C17E6B62E928}" type="datetime1">
              <a:rPr lang="fi-FI" smtClean="0"/>
              <a:t>13.1.2025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0A4B-D4F1-4D68-829B-C9450B17FC88}" type="datetime1">
              <a:rPr lang="fi-FI" smtClean="0"/>
              <a:t>13.1.2025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E045-E739-4683-921C-9E3571297131}" type="datetime1">
              <a:rPr lang="fi-FI" smtClean="0"/>
              <a:t>13.1.2025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DDC-7A29-411D-AB2A-DB3160F426AD}" type="datetime1">
              <a:rPr lang="fi-FI" smtClean="0"/>
              <a:t>13.1.2025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A2A7-D247-49BF-808E-099534BFAE3A}" type="datetime1">
              <a:rPr lang="fi-FI" smtClean="0"/>
              <a:t>13.1.2025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9032-1880-4839-9253-F354AC05199C}" type="datetime1">
              <a:rPr lang="fi-FI" smtClean="0"/>
              <a:t>13.1.2025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D47F-5CA1-4777-94C0-15B3FC210915}" type="datetime1">
              <a:rPr lang="fi-FI" smtClean="0"/>
              <a:t>13.1.2025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40E-A040-4634-A42E-A22540534437}" type="datetime1">
              <a:rPr lang="fi-FI" smtClean="0"/>
              <a:t>13.1.2025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7500EDC-0A48-41E1-B38C-C90A73585E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DE5C-ED04-4C55-A468-0DAAA35B5A83}" type="datetime1">
              <a:rPr lang="fi-FI" smtClean="0"/>
              <a:t>13.1.2025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0523-03C6-4748-AAC6-6DF6610DF367}" type="datetime1">
              <a:rPr lang="fi-FI" smtClean="0"/>
              <a:t>13.1.2025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7F89-92B9-4A0E-953B-E031DA5F7BFB}" type="datetime1">
              <a:rPr lang="fi-FI" smtClean="0"/>
              <a:t>13.1.2025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4E1C-9627-4A94-922F-09B49EB1A00E}" type="datetime1">
              <a:rPr lang="fi-FI" smtClean="0"/>
              <a:t>13.1.2025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D6A4-63AE-47D2-A595-BF5F22D4C2F2}" type="datetime1">
              <a:rPr lang="fi-FI" smtClean="0"/>
              <a:t>13.1.2025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0862-5907-47C8-B64A-B1A99D9BFFBC}" type="datetime1">
              <a:rPr lang="fi-FI" smtClean="0"/>
              <a:t>13.1.2025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390B-854D-4E9D-BAEB-914E4E49D18D}" type="datetime1">
              <a:rPr lang="fi-FI" smtClean="0"/>
              <a:t>13.1.2025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3989-FCBF-4175-BD55-10F610F47128}" type="datetime1">
              <a:rPr lang="fi-FI" smtClean="0"/>
              <a:t>13.1.2025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8681-006F-47CE-A9BE-1C373364E9D4}" type="datetime1">
              <a:rPr lang="fi-FI" smtClean="0"/>
              <a:t>13.1.2025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C94CD7C-C9AD-4C54-B5CA-F38B98EB8CA8}" type="datetime1">
              <a:rPr lang="fi-FI" smtClean="0"/>
              <a:t>13.1.2025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5072-DBF7-4385-B064-1E5BA6081DC4}" type="datetime1">
              <a:rPr lang="fi-FI" smtClean="0"/>
              <a:t>13.1.2025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8C19-1203-4872-8C47-C963B5EFD86D}" type="datetime1">
              <a:rPr lang="fi-FI" smtClean="0"/>
              <a:t>13.1.2025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1C28-BC0F-4F5A-8899-A61229EA9FE1}" type="datetime1">
              <a:rPr lang="fi-FI" smtClean="0"/>
              <a:t>13.1.2025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41" r:id="rId6"/>
    <p:sldLayoutId id="2147483755" r:id="rId7"/>
    <p:sldLayoutId id="2147483716" r:id="rId8"/>
    <p:sldLayoutId id="2147483717" r:id="rId9"/>
    <p:sldLayoutId id="2147483751" r:id="rId10"/>
    <p:sldLayoutId id="2147483752" r:id="rId11"/>
    <p:sldLayoutId id="2147483753" r:id="rId12"/>
    <p:sldLayoutId id="214748383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E8F5E-E736-4F58-B779-6BE086011B52}" type="datetime1">
              <a:rPr lang="fi-FI" smtClean="0"/>
              <a:t>13.1.2025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EC36F-4EFC-4B0E-9A41-B7C3DC263A85}" type="datetime1">
              <a:rPr lang="fi-FI" smtClean="0"/>
              <a:t>13.1.2025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9F16-31B6-447B-865D-2588CF026E77}" type="datetime1">
              <a:rPr lang="fi-FI" smtClean="0"/>
              <a:t>13.1.2025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91EBB-C93E-4EC5-9395-677EC1AD4D4A}" type="datetime1">
              <a:rPr lang="fi-FI" smtClean="0"/>
              <a:t>13.1.2025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Vientiasiakirjatilastot vuosi 2024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843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626E98-6121-0DE4-FE95-C563BFC48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Haetut alkuperätodistukset</a:t>
            </a:r>
            <a:br>
              <a:rPr lang="fi-FI" dirty="0"/>
            </a:br>
            <a:r>
              <a:rPr lang="fi-FI" dirty="0"/>
              <a:t>vuosina 2022-2024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11DDB69-6F30-E37F-F318-CC32C52E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64BFD976-FA70-15D5-160F-02B49D8F51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4406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B364A9-6439-755B-A445-9997730AD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Haetut alkuperätodistukset 2024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47C2AA8-D19D-F0E0-8FAE-082E16D80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A5595D2E-1CEF-6479-5085-C0D0679EF8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957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38345C-E8F7-24E1-B12B-B1FE07FC3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TOP 5 maat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7BCCA5B-BA08-C85D-7069-DF4EE5498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AE1A3677-8069-AEB3-47CA-6C4951543CD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040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D97017-07B0-6302-5D3A-F71BAE00E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A917F0-E9BC-45DB-4297-D077A3295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Euroopan unionin yleinen alkuperätodistus (</a:t>
            </a:r>
            <a:r>
              <a:rPr lang="fi-FI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Certificate</a:t>
            </a:r>
            <a:r>
              <a:rPr lang="fi-FI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of </a:t>
            </a:r>
            <a:r>
              <a:rPr lang="fi-FI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Origin</a:t>
            </a:r>
            <a:r>
              <a:rPr lang="fi-FI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 osoittaa ensisijaisesti tavaran alkuperän, jotta kohdemaassa voidaan toimia tullaus- tai kaupallisten määräysten mukaisesti. Alkuperätodistuksia myöntävät kaikki Suomen 19 kauppakamaria. Keskuskauppakamari vastaa alkuperätodistusjärjestelmästä ja sen kehittämisestä.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0CF0591-F3FF-3489-C5A3-5611E4386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8150799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E40488AD-CEA8-4954-8A47-F69A6E8205EB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21D8D071-10BB-46CF-B293-27CB3D646576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8297671E-D270-42DE-94A1-E438C3E3B503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F64538C-4AB0-4700-B8C9-8AE869706E0B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8CFB994-0B71-4933-A94B-B795C9DBAEBE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43FE7E92710FC408437C1063940697A" ma:contentTypeVersion="6" ma:contentTypeDescription="Luo uusi asiakirja." ma:contentTypeScope="" ma:versionID="688438e4944593a5ff9173ed7568bf21">
  <xsd:schema xmlns:xsd="http://www.w3.org/2001/XMLSchema" xmlns:xs="http://www.w3.org/2001/XMLSchema" xmlns:p="http://schemas.microsoft.com/office/2006/metadata/properties" xmlns:ns2="8c16c046-c1df-4d3c-8be1-1798b3f62354" xmlns:ns3="fab163d4-7ac6-4f2d-88ad-88ed442d7931" targetNamespace="http://schemas.microsoft.com/office/2006/metadata/properties" ma:root="true" ma:fieldsID="dc9389f1730589c32f168714de1a331a" ns2:_="" ns3:_="">
    <xsd:import namespace="8c16c046-c1df-4d3c-8be1-1798b3f62354"/>
    <xsd:import namespace="fab163d4-7ac6-4f2d-88ad-88ed442d79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6c046-c1df-4d3c-8be1-1798b3f623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163d4-7ac6-4f2d-88ad-88ed442d79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9FBEFC-B6B1-4712-B61F-F4A658B5EE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16c046-c1df-4d3c-8be1-1798b3f62354"/>
    <ds:schemaRef ds:uri="fab163d4-7ac6-4f2d-88ad-88ed442d79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C4863D-7277-4CF5-987F-3F15F8DB6B9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5BB2E9F-B553-4F87-A43C-3E2E2618B2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Kauppakamarin PowerPoint pohja_2020</Template>
  <TotalTime>12</TotalTime>
  <Words>66</Words>
  <Application>Microsoft Office PowerPoint</Application>
  <PresentationFormat>Laajakuva</PresentationFormat>
  <Paragraphs>12</Paragraphs>
  <Slides>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5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Keskuskauppakamarin pohja</vt:lpstr>
      <vt:lpstr>Beige</vt:lpstr>
      <vt:lpstr>Sininen</vt:lpstr>
      <vt:lpstr>Pinkki</vt:lpstr>
      <vt:lpstr>Lime</vt:lpstr>
      <vt:lpstr>Vientiasiakirjatilastot vuosi 2024</vt:lpstr>
      <vt:lpstr>Haetut alkuperätodistukset vuosina 2022-2024</vt:lpstr>
      <vt:lpstr>Haetut alkuperätodistukset 2024</vt:lpstr>
      <vt:lpstr>TOP 5 maat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Pauliina Pulkkinen</dc:creator>
  <cp:keywords>Keskuskauppakamari</cp:keywords>
  <cp:lastModifiedBy>Pauliina Pulkkinen</cp:lastModifiedBy>
  <cp:revision>2</cp:revision>
  <dcterms:created xsi:type="dcterms:W3CDTF">2025-01-10T11:03:19Z</dcterms:created>
  <dcterms:modified xsi:type="dcterms:W3CDTF">2025-01-13T13:24:18Z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0x010100943FE7E92710FC408437C1063940697A</vt:lpwstr>
  </property>
  <property fmtid="{D5CDD505-2E9C-101B-9397-08002B2CF9AE}" pid="3" name="Order">
    <vt:r8>13737600</vt:r8>
  </property>
</Properties>
</file>