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37"/>
  </p:notesMasterIdLst>
  <p:handoutMasterIdLst>
    <p:handoutMasterId r:id="rId38"/>
  </p:handoutMasterIdLst>
  <p:sldIdLst>
    <p:sldId id="266" r:id="rId9"/>
    <p:sldId id="267" r:id="rId10"/>
    <p:sldId id="284" r:id="rId11"/>
    <p:sldId id="268" r:id="rId12"/>
    <p:sldId id="285" r:id="rId13"/>
    <p:sldId id="269" r:id="rId14"/>
    <p:sldId id="286" r:id="rId15"/>
    <p:sldId id="270" r:id="rId16"/>
    <p:sldId id="287" r:id="rId17"/>
    <p:sldId id="271" r:id="rId18"/>
    <p:sldId id="288" r:id="rId19"/>
    <p:sldId id="272" r:id="rId20"/>
    <p:sldId id="289" r:id="rId21"/>
    <p:sldId id="273" r:id="rId22"/>
    <p:sldId id="290" r:id="rId23"/>
    <p:sldId id="274" r:id="rId24"/>
    <p:sldId id="291" r:id="rId25"/>
    <p:sldId id="275" r:id="rId26"/>
    <p:sldId id="292" r:id="rId27"/>
    <p:sldId id="276" r:id="rId28"/>
    <p:sldId id="293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asettanut päästövähennystavoitteita?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D-4B46-BBE1-02537D75EA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2D-4B46-BBE1-02537D75EAF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2D-4B46-BBE1-02537D75EAF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0.43656716417910446</c:v>
                </c:pt>
                <c:pt idx="1">
                  <c:v>0.5550373134328358</c:v>
                </c:pt>
                <c:pt idx="2">
                  <c:v>8.3955223880597014E-3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2D-4B46-BBE1-02537D75E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F-4F0B-AE10-5264E783C7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F-4F0B-AE10-5264E783C7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0F-4F0B-AE10-5264E783C7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0F-4F0B-AE10-5264E783C7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0F-4F0B-AE10-5264E783C7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60F-4F0B-AE10-5264E783C77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60F-4F0B-AE10-5264E783C77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60F-4F0B-AE10-5264E783C77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60F-4F0B-AE10-5264E783C77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60F-4F0B-AE10-5264E783C77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60F-4F0B-AE10-5264E783C77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60F-4F0B-AE10-5264E783C77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60F-4F0B-AE10-5264E783C77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60F-4F0B-AE10-5264E783C77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60F-4F0B-AE10-5264E783C77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D60F-4F0B-AE10-5264E783C7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Ilmastotoimet ovat osa yrityksen vastuullisuutta</c:v>
                </c:pt>
                <c:pt idx="1">
                  <c:v>Ilmastotoimet ovat yrityksellemme taloudellisesti kannattavia</c:v>
                </c:pt>
                <c:pt idx="2">
                  <c:v>Ilmastotoimet tuovat yrityksellemme uutta liiketoimintaa</c:v>
                </c:pt>
                <c:pt idx="3">
                  <c:v>Ilmastonmuutoksen vaikutukset aiheuttavat riskejä yritystoiminnalle</c:v>
                </c:pt>
                <c:pt idx="4">
                  <c:v>Yritysasiakkaat vaativat ilmastotoimia</c:v>
                </c:pt>
                <c:pt idx="5">
                  <c:v>Kuluttaja-asiakkaat vaativat ilmastotoimia</c:v>
                </c:pt>
                <c:pt idx="6">
                  <c:v>Omistajat edellyttävät ilmastotoimia</c:v>
                </c:pt>
                <c:pt idx="7">
                  <c:v>Rahoittajat edellyttävät ilmastotoimia</c:v>
                </c:pt>
                <c:pt idx="8">
                  <c:v>Yrityksen työntekijät vaativat ilmastotoimia</c:v>
                </c:pt>
                <c:pt idx="9">
                  <c:v>Muut sidosryhmät vaativat ilmastotoimia</c:v>
                </c:pt>
                <c:pt idx="10">
                  <c:v>Lainsäädännön kiristyvät vaatimukset edellyttävät ilmastotoimia</c:v>
                </c:pt>
                <c:pt idx="11">
                  <c:v>Yritystukien hakeminen ja saaminen edellyttää ilmastotoimia</c:v>
                </c:pt>
                <c:pt idx="12">
                  <c:v>Keskeiset kilpailijat tekevät ilmastotoimia</c:v>
                </c:pt>
                <c:pt idx="13">
                  <c:v>Ilmastotoimet vahvistavat yrityksen mainetta</c:v>
                </c:pt>
                <c:pt idx="14">
                  <c:v>Yrityksessämme ei ole tehty ilmastotoimia</c:v>
                </c:pt>
                <c:pt idx="15">
                  <c:v>Muu syy, mikä?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0.64811320754716983</c:v>
                </c:pt>
                <c:pt idx="1">
                  <c:v>0.21698113207547171</c:v>
                </c:pt>
                <c:pt idx="2">
                  <c:v>0.15377358490566037</c:v>
                </c:pt>
                <c:pt idx="3">
                  <c:v>4.9056603773584909E-2</c:v>
                </c:pt>
                <c:pt idx="4">
                  <c:v>0.27924528301886792</c:v>
                </c:pt>
                <c:pt idx="5">
                  <c:v>7.3584905660377356E-2</c:v>
                </c:pt>
                <c:pt idx="6">
                  <c:v>0.15</c:v>
                </c:pt>
                <c:pt idx="7">
                  <c:v>5.1886792452830191E-2</c:v>
                </c:pt>
                <c:pt idx="8">
                  <c:v>4.2452830188679243E-2</c:v>
                </c:pt>
                <c:pt idx="9">
                  <c:v>3.3962264150943396E-2</c:v>
                </c:pt>
                <c:pt idx="10">
                  <c:v>0.17358490566037735</c:v>
                </c:pt>
                <c:pt idx="11">
                  <c:v>4.7169811320754715E-3</c:v>
                </c:pt>
                <c:pt idx="12">
                  <c:v>2.4528301886792454E-2</c:v>
                </c:pt>
                <c:pt idx="13">
                  <c:v>0.21603773584905661</c:v>
                </c:pt>
                <c:pt idx="14">
                  <c:v>0.11886792452830189</c:v>
                </c:pt>
                <c:pt idx="15">
                  <c:v>3.962264150943396E-2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D60F-4F0B-AE10-5264E783C7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Ilmastotoimet ovat osa yrityksen vastuullisuutta</c:v>
                </c:pt>
                <c:pt idx="1">
                  <c:v>Ilmastotoimet ovat yrityksellemme taloudellisesti kannattavia</c:v>
                </c:pt>
                <c:pt idx="2">
                  <c:v>Ilmastotoimet tuovat yrityksellemme uutta liiketoimintaa</c:v>
                </c:pt>
                <c:pt idx="3">
                  <c:v>Ilmastonmuutoksen vaikutukset aiheuttavat riskejä yritystoiminnalle</c:v>
                </c:pt>
                <c:pt idx="4">
                  <c:v>Yritysasiakkaat vaativat ilmastotoimia</c:v>
                </c:pt>
                <c:pt idx="5">
                  <c:v>Kuluttaja-asiakkaat vaativat ilmastotoimia</c:v>
                </c:pt>
                <c:pt idx="6">
                  <c:v>Omistajat edellyttävät ilmastotoimia</c:v>
                </c:pt>
                <c:pt idx="7">
                  <c:v>Rahoittajat edellyttävät ilmastotoimia</c:v>
                </c:pt>
                <c:pt idx="8">
                  <c:v>Yrityksen työntekijät vaativat ilmastotoimia</c:v>
                </c:pt>
                <c:pt idx="9">
                  <c:v>Muut sidosryhmät vaativat ilmastotoimia</c:v>
                </c:pt>
                <c:pt idx="10">
                  <c:v>Lainsäädännön kiristyvät vaatimukset edellyttävät ilmastotoimia</c:v>
                </c:pt>
                <c:pt idx="11">
                  <c:v>Yritystukien hakeminen ja saaminen edellyttää ilmastotoimia</c:v>
                </c:pt>
                <c:pt idx="12">
                  <c:v>Keskeiset kilpailijat tekevät ilmastotoimia</c:v>
                </c:pt>
                <c:pt idx="13">
                  <c:v>Ilmastotoimet vahvistavat yrityksen mainetta</c:v>
                </c:pt>
                <c:pt idx="14">
                  <c:v>Yrityksessämme ei ole tehty ilmastotoimia</c:v>
                </c:pt>
                <c:pt idx="15">
                  <c:v>Muu syy, mikä?</c:v>
                </c:pt>
              </c:strCache>
            </c:strRef>
          </c:cat>
          <c:val>
            <c:numRef>
              <c:f>Sheet1!$C$2:$C$17</c:f>
              <c:numCache>
                <c:formatCode>0.00%</c:formatCode>
                <c:ptCount val="16"/>
                <c:pt idx="0">
                  <c:v>0.66400000000000003</c:v>
                </c:pt>
                <c:pt idx="1">
                  <c:v>0.27400000000000002</c:v>
                </c:pt>
                <c:pt idx="2">
                  <c:v>0.14199999999999999</c:v>
                </c:pt>
                <c:pt idx="3">
                  <c:v>4.7E-2</c:v>
                </c:pt>
                <c:pt idx="4">
                  <c:v>0.19600000000000001</c:v>
                </c:pt>
                <c:pt idx="5">
                  <c:v>7.4999999999999997E-2</c:v>
                </c:pt>
                <c:pt idx="6">
                  <c:v>0.156</c:v>
                </c:pt>
                <c:pt idx="7">
                  <c:v>3.1300000000000001E-2</c:v>
                </c:pt>
                <c:pt idx="8">
                  <c:v>3.3000000000000002E-2</c:v>
                </c:pt>
                <c:pt idx="9">
                  <c:v>3.2000000000000001E-2</c:v>
                </c:pt>
                <c:pt idx="10">
                  <c:v>0.13900000000000001</c:v>
                </c:pt>
                <c:pt idx="11">
                  <c:v>1.0999999999999999E-2</c:v>
                </c:pt>
                <c:pt idx="12">
                  <c:v>0.02</c:v>
                </c:pt>
                <c:pt idx="13">
                  <c:v>0.219</c:v>
                </c:pt>
                <c:pt idx="14">
                  <c:v>0.126</c:v>
                </c:pt>
                <c:pt idx="15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EC2-4FC6-BC5D-9A77F8A039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Jos ilmastotoimia ei ole tehty tai ne ovat jääneet vähäisiksi, miksi näin? [Valitse 1-3 tärkeintä syytä]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E4-4E8A-AB41-5018E1D0C3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E4-4E8A-AB41-5018E1D0C3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E4-4E8A-AB41-5018E1D0C3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E4-4E8A-AB41-5018E1D0C3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E4-4E8A-AB41-5018E1D0C3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9E4-4E8A-AB41-5018E1D0C38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9E4-4E8A-AB41-5018E1D0C38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9E4-4E8A-AB41-5018E1D0C38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9E4-4E8A-AB41-5018E1D0C38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9E4-4E8A-AB41-5018E1D0C38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Kysymys ei koske meitä, teemme aktiivisesti ilmastotoimia</c:v>
                </c:pt>
                <c:pt idx="1">
                  <c:v>Ilmastotoimet eivät ole tärkeitä yrityksellemme</c:v>
                </c:pt>
                <c:pt idx="2">
                  <c:v>Yrityksen omistaja ei pidä ilmastotoimia tärkeänä</c:v>
                </c:pt>
                <c:pt idx="3">
                  <c:v>Yrityksen asiakkaat eivät pidä ilmastotoimia tärkeänä</c:v>
                </c:pt>
                <c:pt idx="4">
                  <c:v>Henkilöstön sitoutuminen ilmastotoimiin on heikko</c:v>
                </c:pt>
                <c:pt idx="5">
                  <c:v>Yrityksellä ei ole tarpeeksi osaamista ilmastotoimien tekemiseen</c:v>
                </c:pt>
                <c:pt idx="6">
                  <c:v>Ilmastotoimien kustannukset ovat liian suuret</c:v>
                </c:pt>
                <c:pt idx="7">
                  <c:v>Yrityksen liiketoimintaan sopivien ilmastoratkaisujen puute</c:v>
                </c:pt>
                <c:pt idx="8">
                  <c:v>Yrityksen investointisuunnitelmat kohdistuvat muihin asioihin</c:v>
                </c:pt>
                <c:pt idx="9">
                  <c:v>Muu syy, mikä?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0.39043209876543211</c:v>
                </c:pt>
                <c:pt idx="1">
                  <c:v>9.1049382716049385E-2</c:v>
                </c:pt>
                <c:pt idx="2">
                  <c:v>5.2469135802469133E-2</c:v>
                </c:pt>
                <c:pt idx="3">
                  <c:v>7.2530864197530867E-2</c:v>
                </c:pt>
                <c:pt idx="4">
                  <c:v>2.1604938271604937E-2</c:v>
                </c:pt>
                <c:pt idx="5">
                  <c:v>0.10339506172839506</c:v>
                </c:pt>
                <c:pt idx="6">
                  <c:v>0.17592592592592593</c:v>
                </c:pt>
                <c:pt idx="7">
                  <c:v>0.22993827160493827</c:v>
                </c:pt>
                <c:pt idx="8">
                  <c:v>0.10802469135802469</c:v>
                </c:pt>
                <c:pt idx="9">
                  <c:v>8.7962962962962965E-2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9E4-4E8A-AB41-5018E1D0C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E-4C83-BB22-DB4EBE0F51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0E-4C83-BB22-DB4EBE0F51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0E-4C83-BB22-DB4EBE0F51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0E-4C83-BB22-DB4EBE0F519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0E-4C83-BB22-DB4EBE0F519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0E-4C83-BB22-DB4EBE0F519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0E-4C83-BB22-DB4EBE0F519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0E-4C83-BB22-DB4EBE0F51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0E-4C83-BB22-DB4EBE0F519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0E-4C83-BB22-DB4EBE0F51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Kysymys ei koske meitä, teemme aktiivisesti ilmastotoimia</c:v>
                </c:pt>
                <c:pt idx="1">
                  <c:v>Ilmastotoimet eivät ole tärkeitä yrityksellemme</c:v>
                </c:pt>
                <c:pt idx="2">
                  <c:v>Yrityksen omistaja ei pidä ilmastotoimia tärkeänä</c:v>
                </c:pt>
                <c:pt idx="3">
                  <c:v>Yrityksen asiakkaat eivät pidä ilmastotoimia tärkeänä</c:v>
                </c:pt>
                <c:pt idx="4">
                  <c:v>Henkilöstön sitoutuminen ilmastotoimiin on heikko</c:v>
                </c:pt>
                <c:pt idx="5">
                  <c:v>Yrityksellä ei ole tarpeeksi osaamista ilmastotoimien tekemiseen</c:v>
                </c:pt>
                <c:pt idx="6">
                  <c:v>Ilmastotoimien kustannukset ovat liian suuret</c:v>
                </c:pt>
                <c:pt idx="7">
                  <c:v>Yrityksen liiketoimintaan sopivien ilmastoratkaisujen puute</c:v>
                </c:pt>
                <c:pt idx="8">
                  <c:v>Yrityksen investointisuunnitelmat kohdistuvat muihin asioihin</c:v>
                </c:pt>
                <c:pt idx="9">
                  <c:v>Muu syy, mikä?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0.39043209876543211</c:v>
                </c:pt>
                <c:pt idx="1">
                  <c:v>9.1049382716049385E-2</c:v>
                </c:pt>
                <c:pt idx="2">
                  <c:v>5.2469135802469133E-2</c:v>
                </c:pt>
                <c:pt idx="3">
                  <c:v>7.2530864197530867E-2</c:v>
                </c:pt>
                <c:pt idx="4">
                  <c:v>2.1604938271604937E-2</c:v>
                </c:pt>
                <c:pt idx="5">
                  <c:v>0.10339506172839506</c:v>
                </c:pt>
                <c:pt idx="6">
                  <c:v>0.17592592592592593</c:v>
                </c:pt>
                <c:pt idx="7">
                  <c:v>0.22993827160493827</c:v>
                </c:pt>
                <c:pt idx="8">
                  <c:v>0.10802469135802469</c:v>
                </c:pt>
                <c:pt idx="9">
                  <c:v>8.7962962962962965E-2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80E-4C83-BB22-DB4EBE0F51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Kysymys ei koske meitä, teemme aktiivisesti ilmastotoimia</c:v>
                </c:pt>
                <c:pt idx="1">
                  <c:v>Ilmastotoimet eivät ole tärkeitä yrityksellemme</c:v>
                </c:pt>
                <c:pt idx="2">
                  <c:v>Yrityksen omistaja ei pidä ilmastotoimia tärkeänä</c:v>
                </c:pt>
                <c:pt idx="3">
                  <c:v>Yrityksen asiakkaat eivät pidä ilmastotoimia tärkeänä</c:v>
                </c:pt>
                <c:pt idx="4">
                  <c:v>Henkilöstön sitoutuminen ilmastotoimiin on heikko</c:v>
                </c:pt>
                <c:pt idx="5">
                  <c:v>Yrityksellä ei ole tarpeeksi osaamista ilmastotoimien tekemiseen</c:v>
                </c:pt>
                <c:pt idx="6">
                  <c:v>Ilmastotoimien kustannukset ovat liian suuret</c:v>
                </c:pt>
                <c:pt idx="7">
                  <c:v>Yrityksen liiketoimintaan sopivien ilmastoratkaisujen puute</c:v>
                </c:pt>
                <c:pt idx="8">
                  <c:v>Yrityksen investointisuunnitelmat kohdistuvat muihin asioihin</c:v>
                </c:pt>
                <c:pt idx="9">
                  <c:v>Muu syy, mikä?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0.36899999999999999</c:v>
                </c:pt>
                <c:pt idx="1">
                  <c:v>8.7999999999999995E-2</c:v>
                </c:pt>
                <c:pt idx="2">
                  <c:v>4.2999999999999997E-2</c:v>
                </c:pt>
                <c:pt idx="3">
                  <c:v>5.7000000000000002E-2</c:v>
                </c:pt>
                <c:pt idx="4">
                  <c:v>2.8000000000000001E-2</c:v>
                </c:pt>
                <c:pt idx="5">
                  <c:v>0.10100000000000001</c:v>
                </c:pt>
                <c:pt idx="6">
                  <c:v>0.14499999999999999</c:v>
                </c:pt>
                <c:pt idx="7">
                  <c:v>0.254</c:v>
                </c:pt>
                <c:pt idx="8">
                  <c:v>0.13100000000000001</c:v>
                </c:pt>
                <c:pt idx="9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A4-4441-9134-BFF99400C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Osallistuuko yrityksenne julkisiin hankintoihin?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29-4C7C-9476-ABCBF49F0A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29-4C7C-9476-ABCBF49F0A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29-4C7C-9476-ABCBF49F0AF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0.42483660130718953</c:v>
                </c:pt>
                <c:pt idx="1">
                  <c:v>0.55648926237161533</c:v>
                </c:pt>
                <c:pt idx="2">
                  <c:v>1.8674136321195144E-2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29-4C7C-9476-ABCBF49F0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9-4E80-A369-C2F35EEE90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9-4E80-A369-C2F35EEE903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09-4E80-A369-C2F35EEE90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0.42483660130718953</c:v>
                </c:pt>
                <c:pt idx="1">
                  <c:v>0.55648926237161533</c:v>
                </c:pt>
                <c:pt idx="2">
                  <c:v>1.8674136321195144E-2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09-4E80-A369-C2F35EEE90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0.38300000000000001</c:v>
                </c:pt>
                <c:pt idx="1">
                  <c:v>0.58299999999999996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65-4971-BAD8-9BB3BF062A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Edellytetäänkö julkisten hankintojen kilpailutuksissa ilmastotoimia?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1-455F-BB34-519C5EAE77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1-455F-BB34-519C5EAE77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E1-455F-BB34-519C5EAE77F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0.41942604856512139</c:v>
                </c:pt>
                <c:pt idx="1">
                  <c:v>0.39955849889624723</c:v>
                </c:pt>
                <c:pt idx="2">
                  <c:v>0.18101545253863136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E1-455F-BB34-519C5EAE7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5-454B-BC5E-A0DC698F21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5-454B-BC5E-A0DC698F21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5-454B-BC5E-A0DC698F21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0.41942604856512139</c:v>
                </c:pt>
                <c:pt idx="1">
                  <c:v>0.39955849889624723</c:v>
                </c:pt>
                <c:pt idx="2">
                  <c:v>0.18101545253863136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B5-454B-BC5E-A0DC698F21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0.33800000000000002</c:v>
                </c:pt>
                <c:pt idx="1">
                  <c:v>0.437</c:v>
                </c:pt>
                <c:pt idx="2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0C-49D2-B6FC-FFD767B5F5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Väittämä: Yrityksemme ilmastotoimet ovat taloudellisesti kannattavia.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CB-46DE-AEE9-49F84C4D81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CB-46DE-AEE9-49F84C4D81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CB-46DE-AEE9-49F84C4D814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CB-46DE-AEE9-49F84C4D814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BCB-46DE-AEE9-49F84C4D814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Kyllä, pitkällä aikavälillä</c:v>
                </c:pt>
                <c:pt idx="1">
                  <c:v>Kyllä, jo lyhyellä aikavälillä</c:v>
                </c:pt>
                <c:pt idx="2">
                  <c:v>Ei taloudellista vaikutusta</c:v>
                </c:pt>
                <c:pt idx="3">
                  <c:v>Ei, toimet lisäävät kustannuksia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0.35613870665417058</c:v>
                </c:pt>
                <c:pt idx="1">
                  <c:v>0.19212746016869728</c:v>
                </c:pt>
                <c:pt idx="2">
                  <c:v>0.17244611059044049</c:v>
                </c:pt>
                <c:pt idx="3">
                  <c:v>0.204311152764761</c:v>
                </c:pt>
                <c:pt idx="4">
                  <c:v>7.4976569821930641E-2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CB-46DE-AEE9-49F84C4D8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D-4288-AB10-5E518634D4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D-4288-AB10-5E518634D4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D-4288-AB10-5E518634D4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DD-4288-AB10-5E518634D4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DD-4288-AB10-5E518634D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Kyllä, pitkällä aikavälillä</c:v>
                </c:pt>
                <c:pt idx="1">
                  <c:v>Kyllä, jo lyhyellä aikavälillä</c:v>
                </c:pt>
                <c:pt idx="2">
                  <c:v>Ei taloudellista vaikutusta</c:v>
                </c:pt>
                <c:pt idx="3">
                  <c:v>Ei, toimet lisäävät kustannuksia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0.35613870665417058</c:v>
                </c:pt>
                <c:pt idx="1">
                  <c:v>0.19212746016869728</c:v>
                </c:pt>
                <c:pt idx="2">
                  <c:v>0.17244611059044049</c:v>
                </c:pt>
                <c:pt idx="3">
                  <c:v>0.204311152764761</c:v>
                </c:pt>
                <c:pt idx="4">
                  <c:v>7.4976569821930641E-2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DD-4288-AB10-5E518634D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Kyllä, pitkällä aikavälillä</c:v>
                </c:pt>
                <c:pt idx="1">
                  <c:v>Kyllä, jo lyhyellä aikavälillä</c:v>
                </c:pt>
                <c:pt idx="2">
                  <c:v>Ei taloudellista vaikutusta</c:v>
                </c:pt>
                <c:pt idx="3">
                  <c:v>Ei, toimet lisäävät kustannuksia</c:v>
                </c:pt>
                <c:pt idx="4">
                  <c:v>En osaa sanoa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0.35899999999999999</c:v>
                </c:pt>
                <c:pt idx="1">
                  <c:v>0.218</c:v>
                </c:pt>
                <c:pt idx="2">
                  <c:v>0.16500000000000001</c:v>
                </c:pt>
                <c:pt idx="3">
                  <c:v>0.16800000000000001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A8-4BF6-B420-5CEED96D6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Väittämä: Ilmastotoimet ovat yrityksellemme....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C7-446C-92FE-844124392D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C7-446C-92FE-844124392D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C7-446C-92FE-844124392D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C7-446C-92FE-844124392D3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C7-446C-92FE-844124392D3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Välttämättömiä markkinoilla pysymiseksi</c:v>
                </c:pt>
                <c:pt idx="1">
                  <c:v>Kilpailuedun lähde</c:v>
                </c:pt>
                <c:pt idx="2">
                  <c:v>Molempia</c:v>
                </c:pt>
                <c:pt idx="3">
                  <c:v>Ei kumpaakaan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0.13027179006560449</c:v>
                </c:pt>
                <c:pt idx="1">
                  <c:v>0.17244611059044049</c:v>
                </c:pt>
                <c:pt idx="2">
                  <c:v>0.30740393626991563</c:v>
                </c:pt>
                <c:pt idx="3">
                  <c:v>0.32146204311152765</c:v>
                </c:pt>
                <c:pt idx="4">
                  <c:v>6.8416119962511721E-2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C7-446C-92FE-844124392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10857277422524E-2"/>
          <c:y val="1.6140159767610747E-2"/>
          <c:w val="0.9285442687660711"/>
          <c:h val="0.9254284676833696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D-45F1-8D25-D79B7218F3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D-45F1-8D25-D79B7218F3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FD-45F1-8D25-D79B7218F3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0.43656716417910446</c:v>
                </c:pt>
                <c:pt idx="1">
                  <c:v>0.5550373134328358</c:v>
                </c:pt>
                <c:pt idx="2">
                  <c:v>8.3955223880597014E-3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FD-45F1-8D25-D79B7218F3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0.36699999999999999</c:v>
                </c:pt>
                <c:pt idx="1">
                  <c:v>0.61299999999999999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29-4BB5-A4EB-FE22B6C384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162492814008962"/>
          <c:y val="0.93600381263616561"/>
          <c:w val="0.15675005233859635"/>
          <c:h val="6.3996187363834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706642236201E-2"/>
          <c:y val="1.1558995466475781E-2"/>
          <c:w val="0.9285442687660711"/>
          <c:h val="0.85960715266101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B-44FB-8DF2-159CEE60B7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B-44FB-8DF2-159CEE60B7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B-44FB-8DF2-159CEE60B7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B-44FB-8DF2-159CEE60B7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B-44FB-8DF2-159CEE60B7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Välttämättömiä markkinoilla pysymiseksi</c:v>
                </c:pt>
                <c:pt idx="1">
                  <c:v>Kilpailuedun lähde</c:v>
                </c:pt>
                <c:pt idx="2">
                  <c:v>Molempia</c:v>
                </c:pt>
                <c:pt idx="3">
                  <c:v>Ei kumpaakaan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0.13027179006560449</c:v>
                </c:pt>
                <c:pt idx="1">
                  <c:v>0.17244611059044049</c:v>
                </c:pt>
                <c:pt idx="2">
                  <c:v>0.30740393626991563</c:v>
                </c:pt>
                <c:pt idx="3">
                  <c:v>0.32146204311152765</c:v>
                </c:pt>
                <c:pt idx="4">
                  <c:v>6.8416119962511721E-2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7B-44FB-8DF2-159CEE60B7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Välttämättömiä markkinoilla pysymiseksi</c:v>
                </c:pt>
                <c:pt idx="1">
                  <c:v>Kilpailuedun lähde</c:v>
                </c:pt>
                <c:pt idx="2">
                  <c:v>Molempia</c:v>
                </c:pt>
                <c:pt idx="3">
                  <c:v>Ei kumpaakaan</c:v>
                </c:pt>
                <c:pt idx="4">
                  <c:v>En osaa sanoa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8.5999999999999993E-2</c:v>
                </c:pt>
                <c:pt idx="1">
                  <c:v>0.17399999999999999</c:v>
                </c:pt>
                <c:pt idx="2">
                  <c:v>0.32200000000000001</c:v>
                </c:pt>
                <c:pt idx="3">
                  <c:v>0.308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B3-4568-8ADB-EF4AE766D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162492814008962"/>
          <c:y val="0.92678092145261504"/>
          <c:w val="0.15675005233859635"/>
          <c:h val="6.2995938132656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ajankohtaisena aiheena koet luonnon monimuotoisuuden (sisältäen riippuvaisuuden luonnosta, luonnon monimotoisuuden edistämisen ja luontokadon torjumisen) oman yrityksesi kannalta?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B7-4D3B-BFDF-FBF7630DA9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B7-4D3B-BFDF-FBF7630DA9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B7-4D3B-BFDF-FBF7630DA9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1–2 vuoden sisällä ajankohtainen</c:v>
                </c:pt>
                <c:pt idx="1">
                  <c:v>3–5 vuoden sisällä ajankohtainen</c:v>
                </c:pt>
                <c:pt idx="2">
                  <c:v>Ei lainkaan ajankohtainen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0.34868421052631576</c:v>
                </c:pt>
                <c:pt idx="1">
                  <c:v>0.28665413533834588</c:v>
                </c:pt>
                <c:pt idx="2">
                  <c:v>0.36466165413533835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B7-4D3B-BFDF-FBF7630D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Vaikuttaako Yhdysvaltain uuden presidentin politiikka yrityksenne ilmastotoimiin?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E3-4CC1-AB4A-D05517AF98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E3-4CC1-AB4A-D05517AF98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E3-4CC1-AB4A-D05517AF98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E3-4CC1-AB4A-D05517AF98D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Ei vaikutusta.</c:v>
                </c:pt>
                <c:pt idx="1">
                  <c:v>Kyllä, hidastaa tai vähentää ilmastotoimia.</c:v>
                </c:pt>
                <c:pt idx="2">
                  <c:v>Kyllä, nopeuttaa tai lisää ilmastotoimia.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0.7168224299065421</c:v>
                </c:pt>
                <c:pt idx="1">
                  <c:v>0.1</c:v>
                </c:pt>
                <c:pt idx="2">
                  <c:v>2.5233644859813085E-2</c:v>
                </c:pt>
                <c:pt idx="3">
                  <c:v>0.15794392523364487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E3-4CC1-AB4A-D05517AF9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Vaikuttaako EU:n kestävyyssääntelyn ehdotettu keventäminen yrityksenne ilmastotoimiin?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09-413C-9B67-4DCDEA0958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09-413C-9B67-4DCDEA0958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09-413C-9B67-4DCDEA0958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09-413C-9B67-4DCDEA09581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Ei vaikutusta.</c:v>
                </c:pt>
                <c:pt idx="1">
                  <c:v>Kyllä, hidastaa tai vähentää ilmastotoimia</c:v>
                </c:pt>
                <c:pt idx="2">
                  <c:v>Kyllä, nopeuttaa tai lisää ilmastotoimia.</c:v>
                </c:pt>
                <c:pt idx="3">
                  <c:v>En osaa sanoa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0.64452759588400377</c:v>
                </c:pt>
                <c:pt idx="1">
                  <c:v>4.5837231057062673E-2</c:v>
                </c:pt>
                <c:pt idx="2">
                  <c:v>5.8933582787652011E-2</c:v>
                </c:pt>
                <c:pt idx="3">
                  <c:v>0.25070159027128158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09-413C-9B67-4DCDEA095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Minkä kauppakamarin jäsen yrityksenne on?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7-4718-937F-F40ED90ABF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E7-4718-937F-F40ED90ABF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E7-4718-937F-F40ED90ABF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E7-4718-937F-F40ED90ABF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E7-4718-937F-F40ED90ABF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E7-4718-937F-F40ED90ABF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E7-4718-937F-F40ED90ABF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1E7-4718-937F-F40ED90ABFF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1E7-4718-937F-F40ED90ABFF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1E7-4718-937F-F40ED90ABFF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1E7-4718-937F-F40ED90ABFF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1E7-4718-937F-F40ED90ABFF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1E7-4718-937F-F40ED90ABFF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1E7-4718-937F-F40ED90ABFF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1E7-4718-937F-F40ED90ABFF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1E7-4718-937F-F40ED90ABFF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1E7-4718-937F-F40ED90ABFF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1E7-4718-937F-F40ED90ABFF2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1E7-4718-937F-F40ED90ABFF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Etelä-Karjalan kauppakamari</c:v>
                </c:pt>
                <c:pt idx="1">
                  <c:v>Etelä-Pohjanmaan kauppakamari</c:v>
                </c:pt>
                <c:pt idx="2">
                  <c:v>Etelä-Savon kauppakamari</c:v>
                </c:pt>
                <c:pt idx="3">
                  <c:v>Helsingin seudun kauppakamari</c:v>
                </c:pt>
                <c:pt idx="4">
                  <c:v>Hämeen kauppakamari</c:v>
                </c:pt>
                <c:pt idx="5">
                  <c:v>Keski-Suomen kauppakamari</c:v>
                </c:pt>
                <c:pt idx="6">
                  <c:v>Kuopion alueen kauppakamari</c:v>
                </c:pt>
                <c:pt idx="7">
                  <c:v>Kymenlaakson kauppakamari</c:v>
                </c:pt>
                <c:pt idx="8">
                  <c:v>Lapin kauppakamari</c:v>
                </c:pt>
                <c:pt idx="9">
                  <c:v>Länsi-Uudenmaan kauppakamari</c:v>
                </c:pt>
                <c:pt idx="10">
                  <c:v>Oulun kauppakamari</c:v>
                </c:pt>
                <c:pt idx="11">
                  <c:v>Pohjanmaan kauppakamari</c:v>
                </c:pt>
                <c:pt idx="12">
                  <c:v>Pohjois-Karjalan kauppakamari</c:v>
                </c:pt>
                <c:pt idx="13">
                  <c:v>Rauman kauppakamari</c:v>
                </c:pt>
                <c:pt idx="14">
                  <c:v>Riihimäen-Hyvinkään kauppakamari</c:v>
                </c:pt>
                <c:pt idx="15">
                  <c:v>Satakunnan kauppakamari</c:v>
                </c:pt>
                <c:pt idx="16">
                  <c:v>Tampereen kauppakamari</c:v>
                </c:pt>
                <c:pt idx="17">
                  <c:v>Turun kauppakamari</c:v>
                </c:pt>
                <c:pt idx="18">
                  <c:v>Ålands handelskammare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2.5163094128611369E-2</c:v>
                </c:pt>
                <c:pt idx="1">
                  <c:v>3.4482758620689655E-2</c:v>
                </c:pt>
                <c:pt idx="2">
                  <c:v>2.4231127679403542E-2</c:v>
                </c:pt>
                <c:pt idx="3">
                  <c:v>0.27772600186393293</c:v>
                </c:pt>
                <c:pt idx="4">
                  <c:v>5.591798695246971E-2</c:v>
                </c:pt>
                <c:pt idx="5">
                  <c:v>4.5666356011183594E-2</c:v>
                </c:pt>
                <c:pt idx="6">
                  <c:v>2.6095060577819199E-2</c:v>
                </c:pt>
                <c:pt idx="7">
                  <c:v>2.2367194780987885E-2</c:v>
                </c:pt>
                <c:pt idx="8">
                  <c:v>2.7027027027027029E-2</c:v>
                </c:pt>
                <c:pt idx="9">
                  <c:v>1.8639328984156569E-2</c:v>
                </c:pt>
                <c:pt idx="10">
                  <c:v>6.3373718546132343E-2</c:v>
                </c:pt>
                <c:pt idx="11">
                  <c:v>6.3373718546132343E-2</c:v>
                </c:pt>
                <c:pt idx="12">
                  <c:v>3.1686859273066172E-2</c:v>
                </c:pt>
                <c:pt idx="13">
                  <c:v>1.5843429636533086E-2</c:v>
                </c:pt>
                <c:pt idx="14">
                  <c:v>1.0251630941286114E-2</c:v>
                </c:pt>
                <c:pt idx="15">
                  <c:v>3.7278657968313138E-2</c:v>
                </c:pt>
                <c:pt idx="16">
                  <c:v>0.11835973904939422</c:v>
                </c:pt>
                <c:pt idx="17">
                  <c:v>0.10251630941286113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1E7-4718-937F-F40ED90AB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5-421A-8499-3055E1ADE0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5-421A-8499-3055E1ADE0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5-421A-8499-3055E1ADE0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5-421A-8499-3055E1ADE05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1-9</c:v>
                </c:pt>
                <c:pt idx="1">
                  <c:v>10-49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0.40354147250698974</c:v>
                </c:pt>
                <c:pt idx="1">
                  <c:v>0.34109972041006525</c:v>
                </c:pt>
                <c:pt idx="2">
                  <c:v>0.17054986020503263</c:v>
                </c:pt>
                <c:pt idx="3">
                  <c:v>8.4808946877912392E-2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F5-421A-8499-3055E1ADE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Yrityksenne toimiala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C-4170-A15B-37FC5AB955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C-4170-A15B-37FC5AB955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C-4170-A15B-37FC5AB955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C-4170-A15B-37FC5AB955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C-4170-A15B-37FC5AB955C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1. Teollisuus</c:v>
                </c:pt>
                <c:pt idx="1">
                  <c:v>2. Rakentaminen</c:v>
                </c:pt>
                <c:pt idx="2">
                  <c:v>3. Kauppa</c:v>
                </c:pt>
                <c:pt idx="3">
                  <c:v>4. Palvelut</c:v>
                </c:pt>
                <c:pt idx="4">
                  <c:v>5. 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0.29263746505125815</c:v>
                </c:pt>
                <c:pt idx="1">
                  <c:v>9.5060577819198508E-2</c:v>
                </c:pt>
                <c:pt idx="2">
                  <c:v>0.12115563839701771</c:v>
                </c:pt>
                <c:pt idx="3">
                  <c:v>0.35041938490214353</c:v>
                </c:pt>
                <c:pt idx="4">
                  <c:v>0.14072693383038209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2C-4170-A15B-37FC5AB95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yrityksessänne laskettu hiilijalanjälkeä (toiminnan aiheuttamat ilmastopäästöt)?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4C-4089-BE8C-9B0A7C590C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4C-4089-BE8C-9B0A7C590C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4C-4089-BE8C-9B0A7C590CB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0.45037453183520598</c:v>
                </c:pt>
                <c:pt idx="1">
                  <c:v>0.5337078651685393</c:v>
                </c:pt>
                <c:pt idx="2">
                  <c:v>1.5917602996254682E-2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4C-4089-BE8C-9B0A7C590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E4-4D52-A223-3AB8EAD81E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E4-4D52-A223-3AB8EAD81E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E4-4D52-A223-3AB8EAD81E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0.45037453183520598</c:v>
                </c:pt>
                <c:pt idx="1">
                  <c:v>0.5337078651685393</c:v>
                </c:pt>
                <c:pt idx="2">
                  <c:v>1.5917602996254682E-2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E4-4D52-A223-3AB8EAD81E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0.33100000000000002</c:v>
                </c:pt>
                <c:pt idx="1">
                  <c:v>0.65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92-4BDF-BF86-3D5A66DD00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yrityksessänne laskettu hiilikädenjälkeä (tuotteiden tai palveluiden ilmastohyötyjä)?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7F-4A68-96A2-FAA04CDBD1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F-4A68-96A2-FAA04CDBD1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F-4A68-96A2-FAA04CDBD15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0.24015009380863039</c:v>
                </c:pt>
                <c:pt idx="1">
                  <c:v>0.72138836772983117</c:v>
                </c:pt>
                <c:pt idx="2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7F-4A68-96A2-FAA04CDB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E8-4764-92CC-ED852F5853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E8-4764-92CC-ED852F5853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E8-4764-92CC-ED852F5853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0.24015009380863039</c:v>
                </c:pt>
                <c:pt idx="1">
                  <c:v>0.72138836772983117</c:v>
                </c:pt>
                <c:pt idx="2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E8-4764-92CC-ED852F5853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0.193</c:v>
                </c:pt>
                <c:pt idx="1">
                  <c:v>0.76200000000000001</c:v>
                </c:pt>
                <c:pt idx="2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72-49DC-9363-84AC89643D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Millaisia ilmastotoimia yrityksessänne on tehty tai tehdään? [Voit valita useita vaihtoehtoja]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1-4AA7-BB54-310023C3A2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F1-4AA7-BB54-310023C3A2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1-4AA7-BB54-310023C3A2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1-4AA7-BB54-310023C3A24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F1-4AA7-BB54-310023C3A24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F1-4AA7-BB54-310023C3A24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F1-4AA7-BB54-310023C3A24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CF1-4AA7-BB54-310023C3A24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CF1-4AA7-BB54-310023C3A24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CF1-4AA7-BB54-310023C3A2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CF1-4AA7-BB54-310023C3A2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CF1-4AA7-BB54-310023C3A2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CF1-4AA7-BB54-310023C3A2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CF1-4AA7-BB54-310023C3A2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Tuotamme päästötöntä energiaa itse</c:v>
                </c:pt>
                <c:pt idx="1">
                  <c:v>Ostamme päästötöntä energiaa</c:v>
                </c:pt>
                <c:pt idx="2">
                  <c:v>Parannamme energiatehokkuutta</c:v>
                </c:pt>
                <c:pt idx="3">
                  <c:v>Parannamme materiaalitehokkuutta</c:v>
                </c:pt>
                <c:pt idx="4">
                  <c:v>Käytämme kierrätysraaka-aineita</c:v>
                </c:pt>
                <c:pt idx="5">
                  <c:v>Kehitämme jätteiden lajittelua ja hyödyntämistä</c:v>
                </c:pt>
                <c:pt idx="6">
                  <c:v>Vähennämme hankkimiemme raaka-aineiden ja materiaalien päästöjä</c:v>
                </c:pt>
                <c:pt idx="7">
                  <c:v>Vähennämme kuljetusten päästöjä</c:v>
                </c:pt>
                <c:pt idx="8">
                  <c:v>Kannustamme vähäpäästöisen kulkumuodon käyttämiseen työ- ja liikematkustamisessa</c:v>
                </c:pt>
                <c:pt idx="9">
                  <c:v>Kehitämme tuotteita tai palveluita, jotka vähentävät asiakkaiden päästöjä</c:v>
                </c:pt>
                <c:pt idx="10">
                  <c:v>Tuemme toimitusketjun ja alihankkijoiden päästöjen vähentämistä</c:v>
                </c:pt>
                <c:pt idx="11">
                  <c:v>Kompensoimme päästöjämme</c:v>
                </c:pt>
                <c:pt idx="12">
                  <c:v>Yrityksessämme ei ole tehty ilmastotoimia</c:v>
                </c:pt>
                <c:pt idx="13">
                  <c:v>Muu, mikä?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0.17150890346766634</c:v>
                </c:pt>
                <c:pt idx="1">
                  <c:v>0.39456419868791004</c:v>
                </c:pt>
                <c:pt idx="2">
                  <c:v>0.5895032802249297</c:v>
                </c:pt>
                <c:pt idx="3">
                  <c:v>0.45735707591377694</c:v>
                </c:pt>
                <c:pt idx="4">
                  <c:v>0.35520149953139646</c:v>
                </c:pt>
                <c:pt idx="5">
                  <c:v>0.57169634489222121</c:v>
                </c:pt>
                <c:pt idx="6">
                  <c:v>0.20243673851921273</c:v>
                </c:pt>
                <c:pt idx="7">
                  <c:v>0.31771321462043112</c:v>
                </c:pt>
                <c:pt idx="8">
                  <c:v>0.35613870665417058</c:v>
                </c:pt>
                <c:pt idx="9">
                  <c:v>0.33083411433926896</c:v>
                </c:pt>
                <c:pt idx="10">
                  <c:v>0.18462980318650421</c:v>
                </c:pt>
                <c:pt idx="11">
                  <c:v>8.528584817244611E-2</c:v>
                </c:pt>
                <c:pt idx="12">
                  <c:v>0.1105904404873477</c:v>
                </c:pt>
                <c:pt idx="13">
                  <c:v>3.7488284910965321E-2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CF1-4AA7-BB54-310023C3A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C-4EDB-B7D6-2B566CA51C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C-4EDB-B7D6-2B566CA51C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C-4EDB-B7D6-2B566CA51C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C-4EDB-B7D6-2B566CA51C9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6C-4EDB-B7D6-2B566CA51C9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6C-4EDB-B7D6-2B566CA51C9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6C-4EDB-B7D6-2B566CA51C9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16C-4EDB-B7D6-2B566CA51C9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16C-4EDB-B7D6-2B566CA51C9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16C-4EDB-B7D6-2B566CA51C9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16C-4EDB-B7D6-2B566CA51C9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16C-4EDB-B7D6-2B566CA51C9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16C-4EDB-B7D6-2B566CA51C9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16C-4EDB-B7D6-2B566CA51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Tuotamme päästötöntä energiaa itse</c:v>
                </c:pt>
                <c:pt idx="1">
                  <c:v>Ostamme päästötöntä energiaa</c:v>
                </c:pt>
                <c:pt idx="2">
                  <c:v>Parannamme energiatehokkuutta</c:v>
                </c:pt>
                <c:pt idx="3">
                  <c:v>Parannamme materiaalitehokkuutta</c:v>
                </c:pt>
                <c:pt idx="4">
                  <c:v>Käytämme kierrätysraaka-aineita</c:v>
                </c:pt>
                <c:pt idx="5">
                  <c:v>Kehitämme jätteiden lajittelua ja hyödyntämistä</c:v>
                </c:pt>
                <c:pt idx="6">
                  <c:v>Vähennämme hankkimiemme raaka-aineiden ja materiaalien päästöjä</c:v>
                </c:pt>
                <c:pt idx="7">
                  <c:v>Vähennämme kuljetusten päästöjä</c:v>
                </c:pt>
                <c:pt idx="8">
                  <c:v>Kannustamme vähäpäästöisen kulkumuodon käyttämiseen työ- ja liikematkustamisessa</c:v>
                </c:pt>
                <c:pt idx="9">
                  <c:v>Kehitämme tuotteita tai palveluita, jotka vähentävät asiakkaiden päästöjä</c:v>
                </c:pt>
                <c:pt idx="10">
                  <c:v>Tuemme toimitusketjun ja alihankkijoiden päästöjen vähentämistä</c:v>
                </c:pt>
                <c:pt idx="11">
                  <c:v>Kompensoimme päästöjämme</c:v>
                </c:pt>
                <c:pt idx="12">
                  <c:v>Yrityksessämme ei ole tehty ilmastotoimia</c:v>
                </c:pt>
                <c:pt idx="13">
                  <c:v>Muu, mikä?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0.17150890346766634</c:v>
                </c:pt>
                <c:pt idx="1">
                  <c:v>0.39456419868791004</c:v>
                </c:pt>
                <c:pt idx="2">
                  <c:v>0.5895032802249297</c:v>
                </c:pt>
                <c:pt idx="3">
                  <c:v>0.45735707591377694</c:v>
                </c:pt>
                <c:pt idx="4">
                  <c:v>0.35520149953139646</c:v>
                </c:pt>
                <c:pt idx="5">
                  <c:v>0.57169634489222121</c:v>
                </c:pt>
                <c:pt idx="6">
                  <c:v>0.20243673851921273</c:v>
                </c:pt>
                <c:pt idx="7">
                  <c:v>0.31771321462043112</c:v>
                </c:pt>
                <c:pt idx="8">
                  <c:v>0.35613870665417058</c:v>
                </c:pt>
                <c:pt idx="9">
                  <c:v>0.33083411433926896</c:v>
                </c:pt>
                <c:pt idx="10">
                  <c:v>0.18462980318650421</c:v>
                </c:pt>
                <c:pt idx="11">
                  <c:v>8.528584817244611E-2</c:v>
                </c:pt>
                <c:pt idx="12">
                  <c:v>0.1105904404873477</c:v>
                </c:pt>
                <c:pt idx="13">
                  <c:v>3.7488284910965321E-2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16C-4EDB-B7D6-2B566CA51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Tuotamme päästötöntä energiaa itse</c:v>
                </c:pt>
                <c:pt idx="1">
                  <c:v>Ostamme päästötöntä energiaa</c:v>
                </c:pt>
                <c:pt idx="2">
                  <c:v>Parannamme energiatehokkuutta</c:v>
                </c:pt>
                <c:pt idx="3">
                  <c:v>Parannamme materiaalitehokkuutta</c:v>
                </c:pt>
                <c:pt idx="4">
                  <c:v>Käytämme kierrätysraaka-aineita</c:v>
                </c:pt>
                <c:pt idx="5">
                  <c:v>Kehitämme jätteiden lajittelua ja hyödyntämistä</c:v>
                </c:pt>
                <c:pt idx="6">
                  <c:v>Vähennämme hankkimiemme raaka-aineiden ja materiaalien päästöjä</c:v>
                </c:pt>
                <c:pt idx="7">
                  <c:v>Vähennämme kuljetusten päästöjä</c:v>
                </c:pt>
                <c:pt idx="8">
                  <c:v>Kannustamme vähäpäästöisen kulkumuodon käyttämiseen työ- ja liikematkustamisessa</c:v>
                </c:pt>
                <c:pt idx="9">
                  <c:v>Kehitämme tuotteita tai palveluita, jotka vähentävät asiakkaiden päästöjä</c:v>
                </c:pt>
                <c:pt idx="10">
                  <c:v>Tuemme toimitusketjun ja alihankkijoiden päästöjen vähentämistä</c:v>
                </c:pt>
                <c:pt idx="11">
                  <c:v>Kompensoimme päästöjämme</c:v>
                </c:pt>
                <c:pt idx="12">
                  <c:v>Yrityksessämme ei ole tehty ilmastotoimia</c:v>
                </c:pt>
                <c:pt idx="13">
                  <c:v>Muu, mikä?</c:v>
                </c:pt>
              </c:strCache>
            </c:strRef>
          </c:cat>
          <c:val>
            <c:numRef>
              <c:f>Sheet1!$C$2:$C$15</c:f>
              <c:numCache>
                <c:formatCode>0.00%</c:formatCode>
                <c:ptCount val="14"/>
                <c:pt idx="0">
                  <c:v>0.152</c:v>
                </c:pt>
                <c:pt idx="1">
                  <c:v>0.33300000000000002</c:v>
                </c:pt>
                <c:pt idx="2">
                  <c:v>0.60399999999999998</c:v>
                </c:pt>
                <c:pt idx="3">
                  <c:v>0.44700000000000001</c:v>
                </c:pt>
                <c:pt idx="4">
                  <c:v>0.312</c:v>
                </c:pt>
                <c:pt idx="5">
                  <c:v>0.57999999999999996</c:v>
                </c:pt>
                <c:pt idx="6">
                  <c:v>0.18099999999999999</c:v>
                </c:pt>
                <c:pt idx="7">
                  <c:v>0.27400000000000002</c:v>
                </c:pt>
                <c:pt idx="8">
                  <c:v>0.29599999999999999</c:v>
                </c:pt>
                <c:pt idx="9">
                  <c:v>0.316</c:v>
                </c:pt>
                <c:pt idx="10">
                  <c:v>0.16800000000000001</c:v>
                </c:pt>
                <c:pt idx="11">
                  <c:v>8.3000000000000004E-2</c:v>
                </c:pt>
                <c:pt idx="12">
                  <c:v>0.11</c:v>
                </c:pt>
                <c:pt idx="1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F6F-41E7-9497-7E7CEDDD3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Mikä on yrityksessänne tärkein syy ilmastotoimille? [Valitse 1-3 tärkeintä syytä]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51-4598-988B-54C916BDB83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51-4598-988B-54C916BDB83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51-4598-988B-54C916BDB83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51-4598-988B-54C916BDB83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51-4598-988B-54C916BDB83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51-4598-988B-54C916BDB83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51-4598-988B-54C916BDB83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51-4598-988B-54C916BDB83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51-4598-988B-54C916BDB83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51-4598-988B-54C916BDB83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551-4598-988B-54C916BDB83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551-4598-988B-54C916BDB83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551-4598-988B-54C916BDB83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551-4598-988B-54C916BDB83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551-4598-988B-54C916BDB83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551-4598-988B-54C916BDB83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Ilmastotoimet ovat osa yrityksen vastuullisuutta</c:v>
                </c:pt>
                <c:pt idx="1">
                  <c:v>Ilmastotoimet ovat yrityksellemme taloudellisesti kannattavia</c:v>
                </c:pt>
                <c:pt idx="2">
                  <c:v>Ilmastotoimet tuovat yrityksellemme uutta liiketoimintaa</c:v>
                </c:pt>
                <c:pt idx="3">
                  <c:v>Ilmastonmuutoksen vaikutukset aiheuttavat riskejä yritystoiminnalle</c:v>
                </c:pt>
                <c:pt idx="4">
                  <c:v>Yritysasiakkaat vaativat ilmastotoimia</c:v>
                </c:pt>
                <c:pt idx="5">
                  <c:v>Kuluttaja-asiakkaat vaativat ilmastotoimia</c:v>
                </c:pt>
                <c:pt idx="6">
                  <c:v>Omistajat edellyttävät ilmastotoimia</c:v>
                </c:pt>
                <c:pt idx="7">
                  <c:v>Rahoittajat edellyttävät ilmastotoimia</c:v>
                </c:pt>
                <c:pt idx="8">
                  <c:v>Yrityksen työntekijät vaativat ilmastotoimia</c:v>
                </c:pt>
                <c:pt idx="9">
                  <c:v>Muut sidosryhmät vaativat ilmastotoimia</c:v>
                </c:pt>
                <c:pt idx="10">
                  <c:v>Lainsäädännön kiristyvät vaatimukset edellyttävät ilmastotoimia</c:v>
                </c:pt>
                <c:pt idx="11">
                  <c:v>Yritystukien hakeminen ja saaminen edellyttää ilmastotoimia</c:v>
                </c:pt>
                <c:pt idx="12">
                  <c:v>Keskeiset kilpailijat tekevät ilmastotoimia</c:v>
                </c:pt>
                <c:pt idx="13">
                  <c:v>Ilmastotoimet vahvistavat yrityksen mainetta</c:v>
                </c:pt>
                <c:pt idx="14">
                  <c:v>Yrityksessämme ei ole tehty ilmastotoimia</c:v>
                </c:pt>
                <c:pt idx="15">
                  <c:v>Muu syy, mikä?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0.64811320754716983</c:v>
                </c:pt>
                <c:pt idx="1">
                  <c:v>0.21698113207547171</c:v>
                </c:pt>
                <c:pt idx="2">
                  <c:v>0.15377358490566037</c:v>
                </c:pt>
                <c:pt idx="3">
                  <c:v>4.9056603773584909E-2</c:v>
                </c:pt>
                <c:pt idx="4">
                  <c:v>0.27924528301886792</c:v>
                </c:pt>
                <c:pt idx="5">
                  <c:v>7.3584905660377356E-2</c:v>
                </c:pt>
                <c:pt idx="6">
                  <c:v>0.15</c:v>
                </c:pt>
                <c:pt idx="7">
                  <c:v>5.1886792452830191E-2</c:v>
                </c:pt>
                <c:pt idx="8">
                  <c:v>4.2452830188679243E-2</c:v>
                </c:pt>
                <c:pt idx="9">
                  <c:v>3.3962264150943396E-2</c:v>
                </c:pt>
                <c:pt idx="10">
                  <c:v>0.17358490566037735</c:v>
                </c:pt>
                <c:pt idx="11">
                  <c:v>4.7169811320754715E-3</c:v>
                </c:pt>
                <c:pt idx="12">
                  <c:v>2.4528301886792454E-2</c:v>
                </c:pt>
                <c:pt idx="13">
                  <c:v>0.21603773584905661</c:v>
                </c:pt>
                <c:pt idx="14">
                  <c:v>0.11886792452830189</c:v>
                </c:pt>
                <c:pt idx="15">
                  <c:v>3.962264150943396E-2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551-4598-988B-54C916BDB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28.4.2025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28.4.2025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28.4.2025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28.4.2025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28.4.2025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28.4.2025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28.4.2025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28.4.2025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28.4.2025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28.4.2025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28.4.2025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28.4.2025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1" r:id="rId7"/>
    <p:sldLayoutId id="2147483755" r:id="rId8"/>
    <p:sldLayoutId id="2147483716" r:id="rId9"/>
    <p:sldLayoutId id="2147483717" r:id="rId10"/>
    <p:sldLayoutId id="2147483751" r:id="rId11"/>
    <p:sldLayoutId id="2147483752" r:id="rId12"/>
    <p:sldLayoutId id="2147483753" r:id="rId13"/>
    <p:sldLayoutId id="214748383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28.4.2025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Kauppakamarin ilmastokysely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8.-14.4.2025</a:t>
            </a:r>
          </a:p>
          <a:p>
            <a:r>
              <a:rPr lang="fi-FI"/>
              <a:t>2025 N=1073</a:t>
            </a:r>
          </a:p>
          <a:p>
            <a:r>
              <a:rPr lang="fi-FI"/>
              <a:t>2023 N=1183</a:t>
            </a:r>
          </a:p>
        </p:txBody>
      </p:sp>
    </p:spTree>
    <p:extLst>
      <p:ext uri="{BB962C8B-B14F-4D97-AF65-F5344CB8AC3E}">
        <p14:creationId xmlns:p14="http://schemas.microsoft.com/office/powerpoint/2010/main" val="292520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err="1"/>
              <a:t>Mikä</a:t>
            </a:r>
            <a:r>
              <a:rPr lang="en-US" sz="3400"/>
              <a:t> on </a:t>
            </a:r>
            <a:r>
              <a:rPr lang="en-US" sz="3400" err="1"/>
              <a:t>yrityksessänne</a:t>
            </a:r>
            <a:r>
              <a:rPr lang="en-US" sz="3400"/>
              <a:t> </a:t>
            </a:r>
            <a:r>
              <a:rPr lang="en-US" sz="3400" err="1"/>
              <a:t>tärkein</a:t>
            </a:r>
            <a:r>
              <a:rPr lang="en-US" sz="3400"/>
              <a:t> </a:t>
            </a:r>
            <a:r>
              <a:rPr lang="en-US" sz="3400" err="1"/>
              <a:t>syy</a:t>
            </a:r>
            <a:r>
              <a:rPr lang="en-US" sz="3400"/>
              <a:t> </a:t>
            </a:r>
            <a:r>
              <a:rPr lang="en-US" sz="3400" err="1"/>
              <a:t>ilmastotoimille</a:t>
            </a:r>
            <a:r>
              <a:rPr lang="en-US" sz="3400"/>
              <a:t>? [</a:t>
            </a:r>
            <a:r>
              <a:rPr lang="en-US" sz="3400" err="1"/>
              <a:t>Valitse</a:t>
            </a:r>
            <a:r>
              <a:rPr lang="en-US" sz="3400"/>
              <a:t> 1-3 </a:t>
            </a:r>
            <a:r>
              <a:rPr lang="en-US" sz="3400" err="1"/>
              <a:t>tärkeintä</a:t>
            </a:r>
            <a:r>
              <a:rPr lang="en-US" sz="3400"/>
              <a:t> </a:t>
            </a:r>
            <a:r>
              <a:rPr lang="en-US" sz="3400" err="1"/>
              <a:t>syytä</a:t>
            </a:r>
            <a:r>
              <a:rPr lang="en-US" sz="3400"/>
              <a:t>]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9BF9711-43D9-79C5-6933-B598FACA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83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err="1"/>
              <a:t>Mikä</a:t>
            </a:r>
            <a:r>
              <a:rPr lang="en-US" sz="3100"/>
              <a:t> on </a:t>
            </a:r>
            <a:r>
              <a:rPr lang="en-US" sz="3100" err="1"/>
              <a:t>yrityksessänne</a:t>
            </a:r>
            <a:r>
              <a:rPr lang="en-US" sz="3100"/>
              <a:t> </a:t>
            </a:r>
            <a:r>
              <a:rPr lang="en-US" sz="3100" err="1"/>
              <a:t>tärkein</a:t>
            </a:r>
            <a:r>
              <a:rPr lang="en-US" sz="3100"/>
              <a:t> </a:t>
            </a:r>
            <a:r>
              <a:rPr lang="en-US" sz="3100" err="1"/>
              <a:t>syy</a:t>
            </a:r>
            <a:r>
              <a:rPr lang="en-US" sz="3100"/>
              <a:t> </a:t>
            </a:r>
            <a:r>
              <a:rPr lang="en-US" sz="3100" err="1"/>
              <a:t>ilmastotoimille</a:t>
            </a:r>
            <a:r>
              <a:rPr lang="en-US" sz="3100"/>
              <a:t>? [</a:t>
            </a:r>
            <a:r>
              <a:rPr lang="en-US" sz="3100" err="1"/>
              <a:t>Valitse</a:t>
            </a:r>
            <a:r>
              <a:rPr lang="en-US" sz="3100"/>
              <a:t> 1-3 </a:t>
            </a:r>
            <a:r>
              <a:rPr lang="en-US" sz="3100" err="1"/>
              <a:t>tärkeintä</a:t>
            </a:r>
            <a:r>
              <a:rPr lang="en-US" sz="3100"/>
              <a:t> </a:t>
            </a:r>
            <a:r>
              <a:rPr lang="en-US" sz="3100" err="1"/>
              <a:t>syytä</a:t>
            </a:r>
            <a:r>
              <a:rPr lang="en-US" sz="3100"/>
              <a:t>]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302595702"/>
              </p:ext>
            </p:extLst>
          </p:nvPr>
        </p:nvGraphicFramePr>
        <p:xfrm>
          <a:off x="1600200" y="1690688"/>
          <a:ext cx="9966960" cy="470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61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Jos </a:t>
            </a:r>
            <a:r>
              <a:rPr lang="en-US" sz="2800" err="1"/>
              <a:t>ilmastotoimia</a:t>
            </a:r>
            <a:r>
              <a:rPr lang="en-US" sz="2800"/>
              <a:t> </a:t>
            </a:r>
            <a:r>
              <a:rPr lang="en-US" sz="2800" err="1"/>
              <a:t>ei</a:t>
            </a:r>
            <a:r>
              <a:rPr lang="en-US" sz="2800"/>
              <a:t> ole </a:t>
            </a:r>
            <a:r>
              <a:rPr lang="en-US" sz="2800" err="1"/>
              <a:t>tehty</a:t>
            </a:r>
            <a:r>
              <a:rPr lang="en-US" sz="2800"/>
              <a:t> tai ne </a:t>
            </a:r>
            <a:r>
              <a:rPr lang="en-US" sz="2800" err="1"/>
              <a:t>ovat</a:t>
            </a:r>
            <a:r>
              <a:rPr lang="en-US" sz="2800"/>
              <a:t> </a:t>
            </a:r>
            <a:r>
              <a:rPr lang="en-US" sz="2800" err="1"/>
              <a:t>jääneet</a:t>
            </a:r>
            <a:r>
              <a:rPr lang="en-US" sz="2800"/>
              <a:t> </a:t>
            </a:r>
            <a:r>
              <a:rPr lang="en-US" sz="2800" err="1"/>
              <a:t>vähäisiksi</a:t>
            </a:r>
            <a:r>
              <a:rPr lang="en-US" sz="2800"/>
              <a:t>, </a:t>
            </a:r>
            <a:r>
              <a:rPr lang="en-US" sz="2800" err="1"/>
              <a:t>miksi</a:t>
            </a:r>
            <a:r>
              <a:rPr lang="en-US" sz="2800"/>
              <a:t> </a:t>
            </a:r>
            <a:r>
              <a:rPr lang="en-US" sz="2800" err="1"/>
              <a:t>näin</a:t>
            </a:r>
            <a:r>
              <a:rPr lang="en-US" sz="2800"/>
              <a:t>? [</a:t>
            </a:r>
            <a:r>
              <a:rPr lang="en-US" sz="2800" err="1"/>
              <a:t>Valitse</a:t>
            </a:r>
            <a:r>
              <a:rPr lang="en-US" sz="2800"/>
              <a:t> 1-3 </a:t>
            </a:r>
            <a:r>
              <a:rPr lang="en-US" sz="2800" err="1"/>
              <a:t>tärkeintä</a:t>
            </a:r>
            <a:r>
              <a:rPr lang="en-US" sz="2800"/>
              <a:t> </a:t>
            </a:r>
            <a:r>
              <a:rPr lang="en-US" sz="2800" err="1"/>
              <a:t>syytä</a:t>
            </a:r>
            <a:r>
              <a:rPr lang="en-US" sz="2800"/>
              <a:t>]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68DEDC9-90CD-6B80-18C5-6885EC55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48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Jos </a:t>
            </a:r>
            <a:r>
              <a:rPr lang="en-US" sz="2800" err="1"/>
              <a:t>ilmastotoimia</a:t>
            </a:r>
            <a:r>
              <a:rPr lang="en-US" sz="2800"/>
              <a:t> </a:t>
            </a:r>
            <a:r>
              <a:rPr lang="en-US" sz="2800" err="1"/>
              <a:t>ei</a:t>
            </a:r>
            <a:r>
              <a:rPr lang="en-US" sz="2800"/>
              <a:t> ole </a:t>
            </a:r>
            <a:r>
              <a:rPr lang="en-US" sz="2800" err="1"/>
              <a:t>tehty</a:t>
            </a:r>
            <a:r>
              <a:rPr lang="en-US" sz="2800"/>
              <a:t> tai ne </a:t>
            </a:r>
            <a:r>
              <a:rPr lang="en-US" sz="2800" err="1"/>
              <a:t>ovat</a:t>
            </a:r>
            <a:r>
              <a:rPr lang="en-US" sz="2800"/>
              <a:t> </a:t>
            </a:r>
            <a:r>
              <a:rPr lang="en-US" sz="2800" err="1"/>
              <a:t>jääneet</a:t>
            </a:r>
            <a:r>
              <a:rPr lang="en-US" sz="2800"/>
              <a:t> </a:t>
            </a:r>
            <a:r>
              <a:rPr lang="en-US" sz="2800" err="1"/>
              <a:t>vähäisiksi</a:t>
            </a:r>
            <a:r>
              <a:rPr lang="en-US" sz="2800"/>
              <a:t>, </a:t>
            </a:r>
            <a:r>
              <a:rPr lang="en-US" sz="2800" err="1"/>
              <a:t>miksi</a:t>
            </a:r>
            <a:r>
              <a:rPr lang="en-US" sz="2800"/>
              <a:t> </a:t>
            </a:r>
            <a:r>
              <a:rPr lang="en-US" sz="2800" err="1"/>
              <a:t>näin</a:t>
            </a:r>
            <a:r>
              <a:rPr lang="en-US" sz="2800"/>
              <a:t>? [</a:t>
            </a:r>
            <a:r>
              <a:rPr lang="en-US" sz="2800" err="1"/>
              <a:t>Valitse</a:t>
            </a:r>
            <a:r>
              <a:rPr lang="en-US" sz="2800"/>
              <a:t> 1-3 </a:t>
            </a:r>
            <a:r>
              <a:rPr lang="en-US" sz="2800" err="1"/>
              <a:t>tärkeintä</a:t>
            </a:r>
            <a:r>
              <a:rPr lang="en-US" sz="2800"/>
              <a:t> </a:t>
            </a:r>
            <a:r>
              <a:rPr lang="en-US" sz="2800" err="1"/>
              <a:t>syytä</a:t>
            </a:r>
            <a:r>
              <a:rPr lang="en-US" sz="2800"/>
              <a:t>]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108424692"/>
              </p:ext>
            </p:extLst>
          </p:nvPr>
        </p:nvGraphicFramePr>
        <p:xfrm>
          <a:off x="1600200" y="1542473"/>
          <a:ext cx="9839036" cy="46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36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Osallistuuko</a:t>
            </a:r>
            <a:r>
              <a:rPr lang="en-US" sz="4400"/>
              <a:t> </a:t>
            </a:r>
            <a:r>
              <a:rPr lang="en-US" sz="4400" err="1"/>
              <a:t>yrityksenne</a:t>
            </a:r>
            <a:r>
              <a:rPr lang="en-US" sz="4400"/>
              <a:t> </a:t>
            </a:r>
            <a:r>
              <a:rPr lang="en-US" sz="4400" err="1"/>
              <a:t>julkisiin</a:t>
            </a:r>
            <a:r>
              <a:rPr lang="en-US" sz="4400"/>
              <a:t> </a:t>
            </a:r>
            <a:r>
              <a:rPr lang="en-US" sz="4400" err="1"/>
              <a:t>hankintoihin</a:t>
            </a:r>
            <a:r>
              <a:rPr lang="en-US" sz="4400"/>
              <a:t>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8F69E9-4BD9-7200-437F-295110A8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37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Osallistuuko</a:t>
            </a:r>
            <a:r>
              <a:rPr lang="en-US" sz="4400"/>
              <a:t> </a:t>
            </a:r>
            <a:r>
              <a:rPr lang="en-US" sz="4400" err="1"/>
              <a:t>yrityksenne</a:t>
            </a:r>
            <a:r>
              <a:rPr lang="en-US" sz="4400"/>
              <a:t> </a:t>
            </a:r>
            <a:r>
              <a:rPr lang="en-US" sz="4400" err="1"/>
              <a:t>julkisiin</a:t>
            </a:r>
            <a:r>
              <a:rPr lang="en-US" sz="4400"/>
              <a:t> </a:t>
            </a:r>
            <a:r>
              <a:rPr lang="en-US" sz="4400" err="1"/>
              <a:t>hankintoihin</a:t>
            </a:r>
            <a:r>
              <a:rPr lang="en-US" sz="4400"/>
              <a:t>?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84466373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13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err="1"/>
              <a:t>Edellytetäänkö</a:t>
            </a:r>
            <a:r>
              <a:rPr lang="en-US" sz="3700"/>
              <a:t> </a:t>
            </a:r>
            <a:r>
              <a:rPr lang="en-US" sz="3700" err="1"/>
              <a:t>julkisten</a:t>
            </a:r>
            <a:r>
              <a:rPr lang="en-US" sz="3700"/>
              <a:t> </a:t>
            </a:r>
            <a:r>
              <a:rPr lang="en-US" sz="3700" err="1"/>
              <a:t>hankintojen</a:t>
            </a:r>
            <a:r>
              <a:rPr lang="en-US" sz="3700"/>
              <a:t> </a:t>
            </a:r>
            <a:r>
              <a:rPr lang="en-US" sz="3700" err="1"/>
              <a:t>kilpailutuksissa</a:t>
            </a:r>
            <a:r>
              <a:rPr lang="en-US" sz="3700"/>
              <a:t> </a:t>
            </a:r>
            <a:r>
              <a:rPr lang="en-US" sz="3700" err="1"/>
              <a:t>ilmastotoimia</a:t>
            </a:r>
            <a:r>
              <a:rPr lang="en-US" sz="3700"/>
              <a:t>?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D28ACD7-D2FB-A610-92BB-73ADB792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61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err="1"/>
              <a:t>Edellytetäänkö</a:t>
            </a:r>
            <a:r>
              <a:rPr lang="en-US" sz="3400"/>
              <a:t> </a:t>
            </a:r>
            <a:r>
              <a:rPr lang="en-US" sz="3400" err="1"/>
              <a:t>julkisten</a:t>
            </a:r>
            <a:r>
              <a:rPr lang="en-US" sz="3400"/>
              <a:t> </a:t>
            </a:r>
            <a:r>
              <a:rPr lang="en-US" sz="3400" err="1"/>
              <a:t>hankintojen</a:t>
            </a:r>
            <a:r>
              <a:rPr lang="en-US" sz="3400"/>
              <a:t> </a:t>
            </a:r>
            <a:r>
              <a:rPr lang="en-US" sz="3400" err="1"/>
              <a:t>kilpailutuksissa</a:t>
            </a:r>
            <a:r>
              <a:rPr lang="en-US" sz="3400"/>
              <a:t> </a:t>
            </a:r>
            <a:r>
              <a:rPr lang="en-US" sz="3400" err="1"/>
              <a:t>ilmastotoimia</a:t>
            </a:r>
            <a:r>
              <a:rPr lang="en-US" sz="3400"/>
              <a:t>?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412361740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89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err="1"/>
              <a:t>Väittämä</a:t>
            </a:r>
            <a:r>
              <a:rPr lang="en-US" sz="3700"/>
              <a:t>: </a:t>
            </a:r>
            <a:r>
              <a:rPr lang="en-US" sz="3700" err="1"/>
              <a:t>Yrityksemme</a:t>
            </a:r>
            <a:r>
              <a:rPr lang="en-US" sz="3700"/>
              <a:t> </a:t>
            </a:r>
            <a:r>
              <a:rPr lang="en-US" sz="3700" err="1"/>
              <a:t>ilmastotoimet</a:t>
            </a:r>
            <a:r>
              <a:rPr lang="en-US" sz="3700"/>
              <a:t> </a:t>
            </a:r>
            <a:r>
              <a:rPr lang="en-US" sz="3700" err="1"/>
              <a:t>ovat</a:t>
            </a:r>
            <a:r>
              <a:rPr lang="en-US" sz="3700"/>
              <a:t> </a:t>
            </a:r>
            <a:r>
              <a:rPr lang="en-US" sz="3700" err="1"/>
              <a:t>taloudellisesti</a:t>
            </a:r>
            <a:r>
              <a:rPr lang="en-US" sz="3700"/>
              <a:t> </a:t>
            </a:r>
            <a:r>
              <a:rPr lang="en-US" sz="3700" err="1"/>
              <a:t>kannattavia</a:t>
            </a:r>
            <a:r>
              <a:rPr lang="en-US" sz="3700"/>
              <a:t>. 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C823FF7-99B1-D5AF-896B-1FD9B666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18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18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err="1"/>
              <a:t>Väittämä</a:t>
            </a:r>
            <a:r>
              <a:rPr lang="en-US" sz="3400"/>
              <a:t>: </a:t>
            </a:r>
            <a:r>
              <a:rPr lang="en-US" sz="3400" err="1"/>
              <a:t>Yrityksemme</a:t>
            </a:r>
            <a:r>
              <a:rPr lang="en-US" sz="3400"/>
              <a:t> </a:t>
            </a:r>
            <a:r>
              <a:rPr lang="en-US" sz="3400" err="1"/>
              <a:t>ilmastotoimet</a:t>
            </a:r>
            <a:r>
              <a:rPr lang="en-US" sz="3400"/>
              <a:t> </a:t>
            </a:r>
            <a:r>
              <a:rPr lang="en-US" sz="3400" err="1"/>
              <a:t>ovat</a:t>
            </a:r>
            <a:r>
              <a:rPr lang="en-US" sz="3400"/>
              <a:t> </a:t>
            </a:r>
            <a:r>
              <a:rPr lang="en-US" sz="3400" err="1"/>
              <a:t>taloudellisesti</a:t>
            </a:r>
            <a:r>
              <a:rPr lang="en-US" sz="3400"/>
              <a:t> </a:t>
            </a:r>
            <a:r>
              <a:rPr lang="en-US" sz="3400" err="1"/>
              <a:t>kannattavia</a:t>
            </a:r>
            <a:r>
              <a:rPr lang="en-US" sz="3400"/>
              <a:t>. 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36258175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70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Onko </a:t>
            </a:r>
            <a:r>
              <a:rPr lang="en-US" sz="4400" err="1"/>
              <a:t>yrityksenne</a:t>
            </a:r>
            <a:r>
              <a:rPr lang="en-US" sz="4400"/>
              <a:t> </a:t>
            </a:r>
            <a:r>
              <a:rPr lang="en-US" sz="4400" err="1"/>
              <a:t>asettanut</a:t>
            </a:r>
            <a:r>
              <a:rPr lang="en-US" sz="4400"/>
              <a:t> </a:t>
            </a:r>
            <a:r>
              <a:rPr lang="en-US" sz="4400" err="1"/>
              <a:t>päästövähennystavoitteita</a:t>
            </a:r>
            <a:r>
              <a:rPr lang="en-US" sz="4400"/>
              <a:t>? 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F733A7-5554-17ED-782A-479AF894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50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Väittämä</a:t>
            </a:r>
            <a:r>
              <a:rPr lang="en-US" sz="4400"/>
              <a:t>: </a:t>
            </a:r>
            <a:r>
              <a:rPr lang="en-US" sz="4400" err="1"/>
              <a:t>Ilmastotoimet</a:t>
            </a:r>
            <a:r>
              <a:rPr lang="en-US" sz="4400"/>
              <a:t> </a:t>
            </a:r>
            <a:r>
              <a:rPr lang="en-US" sz="4400" err="1"/>
              <a:t>ovat</a:t>
            </a:r>
            <a:r>
              <a:rPr lang="en-US" sz="4400"/>
              <a:t> </a:t>
            </a:r>
            <a:r>
              <a:rPr lang="en-US" sz="4400" err="1"/>
              <a:t>yrityksellemme</a:t>
            </a:r>
            <a:r>
              <a:rPr lang="en-US" sz="4400"/>
              <a:t>.... 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B7ED3F1-BACF-AF0D-CC41-B835CB9A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396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Väittämä</a:t>
            </a:r>
            <a:r>
              <a:rPr lang="en-US" sz="4400"/>
              <a:t>: </a:t>
            </a:r>
            <a:r>
              <a:rPr lang="en-US" sz="4400" err="1"/>
              <a:t>Ilmastotoimet</a:t>
            </a:r>
            <a:r>
              <a:rPr lang="en-US" sz="4400"/>
              <a:t> </a:t>
            </a:r>
            <a:r>
              <a:rPr lang="en-US" sz="4400" err="1"/>
              <a:t>ovat</a:t>
            </a:r>
            <a:r>
              <a:rPr lang="en-US" sz="4400"/>
              <a:t> </a:t>
            </a:r>
            <a:r>
              <a:rPr lang="en-US" sz="4400" err="1"/>
              <a:t>yrityksellemme</a:t>
            </a:r>
            <a:r>
              <a:rPr lang="en-US" sz="4400"/>
              <a:t>.... 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49567808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34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/>
              <a:t>Kuinka </a:t>
            </a:r>
            <a:r>
              <a:rPr lang="en-US" sz="2100" err="1"/>
              <a:t>ajankohtaisena</a:t>
            </a:r>
            <a:r>
              <a:rPr lang="en-US" sz="2100"/>
              <a:t> </a:t>
            </a:r>
            <a:r>
              <a:rPr lang="en-US" sz="2100" err="1"/>
              <a:t>aiheena</a:t>
            </a:r>
            <a:r>
              <a:rPr lang="en-US" sz="2100"/>
              <a:t> </a:t>
            </a:r>
            <a:r>
              <a:rPr lang="en-US" sz="2100" err="1"/>
              <a:t>koet</a:t>
            </a:r>
            <a:r>
              <a:rPr lang="en-US" sz="2100"/>
              <a:t> </a:t>
            </a:r>
            <a:r>
              <a:rPr lang="en-US" sz="2100" err="1"/>
              <a:t>luonnon</a:t>
            </a:r>
            <a:r>
              <a:rPr lang="en-US" sz="2100"/>
              <a:t> </a:t>
            </a:r>
            <a:r>
              <a:rPr lang="en-US" sz="2100" err="1"/>
              <a:t>monimuotoisuuden</a:t>
            </a:r>
            <a:r>
              <a:rPr lang="en-US" sz="2100"/>
              <a:t> (</a:t>
            </a:r>
            <a:r>
              <a:rPr lang="en-US" sz="2100" err="1"/>
              <a:t>sisältäen</a:t>
            </a:r>
            <a:r>
              <a:rPr lang="en-US" sz="2100"/>
              <a:t> </a:t>
            </a:r>
            <a:r>
              <a:rPr lang="en-US" sz="2100" err="1"/>
              <a:t>riippuvaisuuden</a:t>
            </a:r>
            <a:r>
              <a:rPr lang="en-US" sz="2100"/>
              <a:t> </a:t>
            </a:r>
            <a:r>
              <a:rPr lang="en-US" sz="2100" err="1"/>
              <a:t>luonnosta</a:t>
            </a:r>
            <a:r>
              <a:rPr lang="en-US" sz="2100"/>
              <a:t>, </a:t>
            </a:r>
            <a:r>
              <a:rPr lang="en-US" sz="2100" err="1"/>
              <a:t>luonnon</a:t>
            </a:r>
            <a:r>
              <a:rPr lang="en-US" sz="2100"/>
              <a:t> </a:t>
            </a:r>
            <a:r>
              <a:rPr lang="en-US" sz="2100" err="1"/>
              <a:t>monimotoisuuden</a:t>
            </a:r>
            <a:r>
              <a:rPr lang="en-US" sz="2100"/>
              <a:t> </a:t>
            </a:r>
            <a:r>
              <a:rPr lang="en-US" sz="2100" err="1"/>
              <a:t>edistämisen</a:t>
            </a:r>
            <a:r>
              <a:rPr lang="en-US" sz="2100"/>
              <a:t> ja </a:t>
            </a:r>
            <a:r>
              <a:rPr lang="en-US" sz="2100" err="1"/>
              <a:t>luontokadon</a:t>
            </a:r>
            <a:r>
              <a:rPr lang="en-US" sz="2100"/>
              <a:t> </a:t>
            </a:r>
            <a:r>
              <a:rPr lang="en-US" sz="2100" err="1"/>
              <a:t>torjumisen</a:t>
            </a:r>
            <a:r>
              <a:rPr lang="en-US" sz="2100"/>
              <a:t>) </a:t>
            </a:r>
            <a:r>
              <a:rPr lang="en-US" sz="2100" err="1"/>
              <a:t>oman</a:t>
            </a:r>
            <a:r>
              <a:rPr lang="en-US" sz="2100"/>
              <a:t> </a:t>
            </a:r>
            <a:r>
              <a:rPr lang="en-US" sz="2100" err="1"/>
              <a:t>yrityksesi</a:t>
            </a:r>
            <a:r>
              <a:rPr lang="en-US" sz="2100"/>
              <a:t> </a:t>
            </a:r>
            <a:r>
              <a:rPr lang="en-US" sz="2100" err="1"/>
              <a:t>kannalta</a:t>
            </a:r>
            <a:r>
              <a:rPr lang="en-US" sz="21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992EA1F-2920-7491-3223-EE77C941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22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71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err="1"/>
              <a:t>Vaikuttaako</a:t>
            </a:r>
            <a:r>
              <a:rPr lang="en-US" sz="3100"/>
              <a:t> </a:t>
            </a:r>
            <a:r>
              <a:rPr lang="en-US" sz="3100" err="1"/>
              <a:t>Yhdysvaltain</a:t>
            </a:r>
            <a:r>
              <a:rPr lang="en-US" sz="3100"/>
              <a:t> </a:t>
            </a:r>
            <a:r>
              <a:rPr lang="en-US" sz="3100" err="1"/>
              <a:t>uuden</a:t>
            </a:r>
            <a:r>
              <a:rPr lang="en-US" sz="3100"/>
              <a:t> </a:t>
            </a:r>
            <a:r>
              <a:rPr lang="en-US" sz="3100" err="1"/>
              <a:t>presidentin</a:t>
            </a:r>
            <a:r>
              <a:rPr lang="en-US" sz="3100"/>
              <a:t> </a:t>
            </a:r>
            <a:r>
              <a:rPr lang="en-US" sz="3100" err="1"/>
              <a:t>politiikka</a:t>
            </a:r>
            <a:r>
              <a:rPr lang="en-US" sz="3100"/>
              <a:t> </a:t>
            </a:r>
            <a:r>
              <a:rPr lang="en-US" sz="3100" err="1"/>
              <a:t>yrityksenne</a:t>
            </a:r>
            <a:r>
              <a:rPr lang="en-US" sz="3100"/>
              <a:t> </a:t>
            </a:r>
            <a:r>
              <a:rPr lang="en-US" sz="3100" err="1"/>
              <a:t>ilmastotoimiin</a:t>
            </a:r>
            <a:r>
              <a:rPr lang="en-US" sz="3100"/>
              <a:t>?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B36BDC5-4370-67CA-E4FF-9D825DD5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23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46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Vaikuttaako</a:t>
            </a:r>
            <a:r>
              <a:rPr lang="en-US" sz="2800"/>
              <a:t> </a:t>
            </a:r>
            <a:r>
              <a:rPr lang="en-US" sz="2800" err="1"/>
              <a:t>EU:n</a:t>
            </a:r>
            <a:r>
              <a:rPr lang="en-US" sz="2800"/>
              <a:t> </a:t>
            </a:r>
            <a:r>
              <a:rPr lang="en-US" sz="2800" err="1"/>
              <a:t>kestävyyssääntelyn</a:t>
            </a:r>
            <a:r>
              <a:rPr lang="en-US" sz="2800"/>
              <a:t> </a:t>
            </a:r>
            <a:r>
              <a:rPr lang="en-US" sz="2800" err="1"/>
              <a:t>ehdotettu</a:t>
            </a:r>
            <a:r>
              <a:rPr lang="en-US" sz="2800"/>
              <a:t> </a:t>
            </a:r>
            <a:r>
              <a:rPr lang="en-US" sz="2800" err="1"/>
              <a:t>keventäminen</a:t>
            </a:r>
            <a:r>
              <a:rPr lang="en-US" sz="2800"/>
              <a:t> </a:t>
            </a:r>
            <a:r>
              <a:rPr lang="en-US" sz="2800" err="1"/>
              <a:t>yrityksenne</a:t>
            </a:r>
            <a:r>
              <a:rPr lang="en-US" sz="2800"/>
              <a:t> </a:t>
            </a:r>
            <a:r>
              <a:rPr lang="en-US" sz="2800" err="1"/>
              <a:t>ilmastotoimiin</a:t>
            </a:r>
            <a:r>
              <a:rPr lang="en-US" sz="2800"/>
              <a:t>? 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8FF4F5A-6D94-7C5F-3DD9-4D67E9B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24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87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1210ED5-C1AF-AF4E-EE0F-EAAEAB87C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Taustakysymykset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6B2910DF-0B5D-648F-D768-8F8142D4F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FC6716-D99B-4997-F8FC-C2D4C95A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46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121D3FED-B530-3100-F278-C72E93BB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Minkä</a:t>
            </a:r>
            <a:r>
              <a:rPr lang="en-US" sz="4400"/>
              <a:t> </a:t>
            </a:r>
            <a:r>
              <a:rPr lang="en-US" sz="4400" err="1"/>
              <a:t>kauppakamarin</a:t>
            </a:r>
            <a:r>
              <a:rPr lang="en-US" sz="4400"/>
              <a:t> </a:t>
            </a:r>
            <a:r>
              <a:rPr lang="en-US" sz="4400" err="1"/>
              <a:t>jäsen</a:t>
            </a:r>
            <a:r>
              <a:rPr lang="en-US" sz="4400"/>
              <a:t> </a:t>
            </a:r>
            <a:r>
              <a:rPr lang="en-US" sz="4400" err="1"/>
              <a:t>yrityksenne</a:t>
            </a:r>
            <a:r>
              <a:rPr lang="en-US" sz="4400"/>
              <a:t> on?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3673BEA-F206-AC2A-0DBC-65FE22DF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26</a:t>
            </a:fld>
            <a:endParaRPr lang="fi-FI"/>
          </a:p>
        </p:txBody>
      </p:sp>
      <p:graphicFrame>
        <p:nvGraphicFramePr>
          <p:cNvPr id="6" name="Cont1">
            <a:extLst>
              <a:ext uri="{FF2B5EF4-FFF2-40B4-BE49-F238E27FC236}">
                <a16:creationId xmlns:a16="http://schemas.microsoft.com/office/drawing/2014/main" id="{9D0F5C7E-835B-A9F4-EA3B-EC919C852A3F}"/>
              </a:ext>
            </a:extLst>
          </p:cNvPr>
          <p:cNvGraphicFramePr/>
          <p:nvPr/>
        </p:nvGraphicFramePr>
        <p:xfrm>
          <a:off x="1600200" y="1631576"/>
          <a:ext cx="9973235" cy="454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4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9F7438E-B5ED-742D-8EF5-FFB820AB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27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99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Yrityksenne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9AF913E-9DAC-CB77-5D13-25FA1750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28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42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Onko </a:t>
            </a:r>
            <a:r>
              <a:rPr lang="en-US" sz="3700" err="1"/>
              <a:t>yrityksenne</a:t>
            </a:r>
            <a:r>
              <a:rPr lang="en-US" sz="3700"/>
              <a:t> </a:t>
            </a:r>
            <a:r>
              <a:rPr lang="en-US" sz="3700" err="1"/>
              <a:t>asettanut</a:t>
            </a:r>
            <a:r>
              <a:rPr lang="en-US" sz="3700"/>
              <a:t> </a:t>
            </a:r>
            <a:r>
              <a:rPr lang="en-US" sz="3700" err="1"/>
              <a:t>päästövähennystavoitteita</a:t>
            </a:r>
            <a:r>
              <a:rPr lang="en-US" sz="3700"/>
              <a:t>? 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47657134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78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/>
              <a:t>Onko </a:t>
            </a:r>
            <a:r>
              <a:rPr lang="en-US" sz="3400" err="1"/>
              <a:t>yrityksessänne</a:t>
            </a:r>
            <a:r>
              <a:rPr lang="en-US" sz="3400"/>
              <a:t> </a:t>
            </a:r>
            <a:r>
              <a:rPr lang="en-US" sz="3400" err="1"/>
              <a:t>laskettu</a:t>
            </a:r>
            <a:r>
              <a:rPr lang="en-US" sz="3400"/>
              <a:t> </a:t>
            </a:r>
            <a:r>
              <a:rPr lang="en-US" sz="3400" err="1"/>
              <a:t>hiilijalanjälkeä</a:t>
            </a:r>
            <a:r>
              <a:rPr lang="en-US" sz="3400"/>
              <a:t> (</a:t>
            </a:r>
            <a:r>
              <a:rPr lang="en-US" sz="3400" err="1"/>
              <a:t>toiminnan</a:t>
            </a:r>
            <a:r>
              <a:rPr lang="en-US" sz="3400"/>
              <a:t> </a:t>
            </a:r>
            <a:r>
              <a:rPr lang="en-US" sz="3400" err="1"/>
              <a:t>aiheuttamat</a:t>
            </a:r>
            <a:r>
              <a:rPr lang="en-US" sz="3400"/>
              <a:t> </a:t>
            </a:r>
            <a:r>
              <a:rPr lang="en-US" sz="3400" err="1"/>
              <a:t>ilmastopäästöt</a:t>
            </a:r>
            <a:r>
              <a:rPr lang="en-US" sz="3400"/>
              <a:t>)? 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8FC3A98-472E-9365-8015-EB009F12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0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Onko </a:t>
            </a:r>
            <a:r>
              <a:rPr lang="en-US" sz="2800" err="1"/>
              <a:t>yrityksessänne</a:t>
            </a:r>
            <a:r>
              <a:rPr lang="en-US" sz="2800"/>
              <a:t> </a:t>
            </a:r>
            <a:r>
              <a:rPr lang="en-US" sz="2800" err="1"/>
              <a:t>laskettu</a:t>
            </a:r>
            <a:r>
              <a:rPr lang="en-US" sz="2800"/>
              <a:t> </a:t>
            </a:r>
            <a:r>
              <a:rPr lang="en-US" sz="2800" err="1"/>
              <a:t>hiilijalanjälkeä</a:t>
            </a:r>
            <a:r>
              <a:rPr lang="en-US" sz="2800"/>
              <a:t> (</a:t>
            </a:r>
            <a:r>
              <a:rPr lang="en-US" sz="2800" err="1"/>
              <a:t>toiminnan</a:t>
            </a:r>
            <a:r>
              <a:rPr lang="en-US" sz="2800"/>
              <a:t> </a:t>
            </a:r>
            <a:r>
              <a:rPr lang="en-US" sz="2800" err="1"/>
              <a:t>aiheuttamat</a:t>
            </a:r>
            <a:r>
              <a:rPr lang="en-US" sz="2800"/>
              <a:t> </a:t>
            </a:r>
            <a:r>
              <a:rPr lang="en-US" sz="2800" err="1"/>
              <a:t>ilmastopäästöt</a:t>
            </a:r>
            <a:r>
              <a:rPr lang="en-US" sz="2800"/>
              <a:t>)? 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01855378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96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/>
              <a:t>Onko </a:t>
            </a:r>
            <a:r>
              <a:rPr lang="en-US" sz="3100" err="1"/>
              <a:t>yrityksessänne</a:t>
            </a:r>
            <a:r>
              <a:rPr lang="en-US" sz="3100"/>
              <a:t> </a:t>
            </a:r>
            <a:r>
              <a:rPr lang="en-US" sz="3100" err="1"/>
              <a:t>laskettu</a:t>
            </a:r>
            <a:r>
              <a:rPr lang="en-US" sz="3100"/>
              <a:t> </a:t>
            </a:r>
            <a:r>
              <a:rPr lang="en-US" sz="3100" err="1"/>
              <a:t>hiilikädenjälkeä</a:t>
            </a:r>
            <a:r>
              <a:rPr lang="en-US" sz="3100"/>
              <a:t> (</a:t>
            </a:r>
            <a:r>
              <a:rPr lang="en-US" sz="3100" err="1"/>
              <a:t>tuotteiden</a:t>
            </a:r>
            <a:r>
              <a:rPr lang="en-US" sz="3100"/>
              <a:t> tai </a:t>
            </a:r>
            <a:r>
              <a:rPr lang="en-US" sz="3100" err="1"/>
              <a:t>palveluiden</a:t>
            </a:r>
            <a:r>
              <a:rPr lang="en-US" sz="3100"/>
              <a:t> </a:t>
            </a:r>
            <a:r>
              <a:rPr lang="en-US" sz="3100" err="1"/>
              <a:t>ilmastohyötyjä</a:t>
            </a:r>
            <a:r>
              <a:rPr lang="en-US" sz="3100"/>
              <a:t>)?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4398C90-F67D-74A0-5593-5CDE9595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68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Onko </a:t>
            </a:r>
            <a:r>
              <a:rPr lang="en-US" sz="2800" err="1"/>
              <a:t>yrityksessänne</a:t>
            </a:r>
            <a:r>
              <a:rPr lang="en-US" sz="2800"/>
              <a:t> </a:t>
            </a:r>
            <a:r>
              <a:rPr lang="en-US" sz="2800" err="1"/>
              <a:t>laskettu</a:t>
            </a:r>
            <a:r>
              <a:rPr lang="en-US" sz="2800"/>
              <a:t> </a:t>
            </a:r>
            <a:r>
              <a:rPr lang="en-US" sz="2800" err="1"/>
              <a:t>hiilikädenjälkeä</a:t>
            </a:r>
            <a:r>
              <a:rPr lang="en-US" sz="2800"/>
              <a:t> (</a:t>
            </a:r>
            <a:r>
              <a:rPr lang="en-US" sz="2800" err="1"/>
              <a:t>tuotteiden</a:t>
            </a:r>
            <a:r>
              <a:rPr lang="en-US" sz="2800"/>
              <a:t> tai </a:t>
            </a:r>
            <a:r>
              <a:rPr lang="en-US" sz="2800" err="1"/>
              <a:t>palveluiden</a:t>
            </a:r>
            <a:r>
              <a:rPr lang="en-US" sz="2800"/>
              <a:t> </a:t>
            </a:r>
            <a:r>
              <a:rPr lang="en-US" sz="2800" err="1"/>
              <a:t>ilmastohyötyjä</a:t>
            </a:r>
            <a:r>
              <a:rPr lang="en-US" sz="2800"/>
              <a:t>)?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39905613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78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err="1"/>
              <a:t>Millaisia</a:t>
            </a:r>
            <a:r>
              <a:rPr lang="en-US" sz="3100"/>
              <a:t> </a:t>
            </a:r>
            <a:r>
              <a:rPr lang="en-US" sz="3100" err="1"/>
              <a:t>ilmastotoimia</a:t>
            </a:r>
            <a:r>
              <a:rPr lang="en-US" sz="3100"/>
              <a:t> </a:t>
            </a:r>
            <a:r>
              <a:rPr lang="en-US" sz="3100" err="1"/>
              <a:t>yrityksessänne</a:t>
            </a:r>
            <a:r>
              <a:rPr lang="en-US" sz="3100"/>
              <a:t> on </a:t>
            </a:r>
            <a:r>
              <a:rPr lang="en-US" sz="3100" err="1"/>
              <a:t>tehty</a:t>
            </a:r>
            <a:r>
              <a:rPr lang="en-US" sz="3100"/>
              <a:t> tai </a:t>
            </a:r>
            <a:r>
              <a:rPr lang="en-US" sz="3100" err="1"/>
              <a:t>tehdään</a:t>
            </a:r>
            <a:r>
              <a:rPr lang="en-US" sz="3100"/>
              <a:t>? [Voit </a:t>
            </a:r>
            <a:r>
              <a:rPr lang="en-US" sz="3100" err="1"/>
              <a:t>valita</a:t>
            </a:r>
            <a:r>
              <a:rPr lang="en-US" sz="3100"/>
              <a:t> </a:t>
            </a:r>
            <a:r>
              <a:rPr lang="en-US" sz="3100" err="1"/>
              <a:t>useita</a:t>
            </a:r>
            <a:r>
              <a:rPr lang="en-US" sz="3100"/>
              <a:t> </a:t>
            </a:r>
            <a:r>
              <a:rPr lang="en-US" sz="3100" err="1"/>
              <a:t>vaihtoehtoja</a:t>
            </a:r>
            <a:r>
              <a:rPr lang="en-US" sz="3100"/>
              <a:t>] 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80DB80F-6DD5-AE8B-7DD6-8B07D78A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61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Millaisia</a:t>
            </a:r>
            <a:r>
              <a:rPr lang="en-US" sz="2800"/>
              <a:t> </a:t>
            </a:r>
            <a:r>
              <a:rPr lang="en-US" sz="2800" err="1"/>
              <a:t>ilmastotoimia</a:t>
            </a:r>
            <a:r>
              <a:rPr lang="en-US" sz="2800"/>
              <a:t> </a:t>
            </a:r>
            <a:r>
              <a:rPr lang="en-US" sz="2800" err="1"/>
              <a:t>yrityksessänne</a:t>
            </a:r>
            <a:r>
              <a:rPr lang="en-US" sz="2800"/>
              <a:t> on </a:t>
            </a:r>
            <a:r>
              <a:rPr lang="en-US" sz="2800" err="1"/>
              <a:t>tehty</a:t>
            </a:r>
            <a:r>
              <a:rPr lang="en-US" sz="2800"/>
              <a:t> tai </a:t>
            </a:r>
            <a:r>
              <a:rPr lang="en-US" sz="2800" err="1"/>
              <a:t>tehdään</a:t>
            </a:r>
            <a:r>
              <a:rPr lang="en-US" sz="2800"/>
              <a:t>? [Voit </a:t>
            </a:r>
            <a:r>
              <a:rPr lang="en-US" sz="2800" err="1"/>
              <a:t>valita</a:t>
            </a:r>
            <a:r>
              <a:rPr lang="en-US" sz="2800"/>
              <a:t> </a:t>
            </a:r>
            <a:r>
              <a:rPr lang="en-US" sz="2800" err="1"/>
              <a:t>useita</a:t>
            </a:r>
            <a:r>
              <a:rPr lang="en-US" sz="2800"/>
              <a:t> </a:t>
            </a:r>
            <a:r>
              <a:rPr lang="en-US" sz="2800" err="1"/>
              <a:t>vaihtoehtoja</a:t>
            </a:r>
            <a:r>
              <a:rPr lang="en-US" sz="2800"/>
              <a:t>] 2025 vs 2023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73591501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968992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9" ma:contentTypeDescription="Luo uusi asiakirja." ma:contentTypeScope="" ma:versionID="1a8d9373b27f6ecdecaab914104dd2ff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4ac31391b54606c7fc24e3243254f877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00ee-4407-47ec-8d07-5c6835b0d808">
      <Terms xmlns="http://schemas.microsoft.com/office/infopath/2007/PartnerControls"/>
    </lcf76f155ced4ddcb4097134ff3c332f>
    <TaxCatchAll xmlns="17e892d1-d202-4cf4-9210-22d4ce3b54e5" xsi:nil="true"/>
  </documentManagement>
</p:properties>
</file>

<file path=customXml/itemProps1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C2FE7-D735-4D62-91E0-92B12B3DD112}">
  <ds:schemaRefs>
    <ds:schemaRef ds:uri="17e892d1-d202-4cf4-9210-22d4ce3b54e5"/>
    <ds:schemaRef ds:uri="29c900ee-4407-47ec-8d07-5c6835b0d8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17e892d1-d202-4cf4-9210-22d4ce3b54e5"/>
    <ds:schemaRef ds:uri="29c900ee-4407-47ec-8d07-5c6835b0d80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0</TotalTime>
  <Words>329</Words>
  <Application>Microsoft Office PowerPoint</Application>
  <PresentationFormat>Laajakuva</PresentationFormat>
  <Paragraphs>74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Kauppakamarin ilmastokysely</vt:lpstr>
      <vt:lpstr>Onko yrityksenne asettanut päästövähennystavoitteita? </vt:lpstr>
      <vt:lpstr>Onko yrityksenne asettanut päästövähennystavoitteita?  2025 vs 2023</vt:lpstr>
      <vt:lpstr>Onko yrityksessänne laskettu hiilijalanjälkeä (toiminnan aiheuttamat ilmastopäästöt)?  </vt:lpstr>
      <vt:lpstr>Onko yrityksessänne laskettu hiilijalanjälkeä (toiminnan aiheuttamat ilmastopäästöt)?  2025 vs 2023</vt:lpstr>
      <vt:lpstr>Onko yrityksessänne laskettu hiilikädenjälkeä (tuotteiden tai palveluiden ilmastohyötyjä)? </vt:lpstr>
      <vt:lpstr>Onko yrityksessänne laskettu hiilikädenjälkeä (tuotteiden tai palveluiden ilmastohyötyjä)? 2025 vs 2023</vt:lpstr>
      <vt:lpstr>Millaisia ilmastotoimia yrityksessänne on tehty tai tehdään? [Voit valita useita vaihtoehtoja]  </vt:lpstr>
      <vt:lpstr>Millaisia ilmastotoimia yrityksessänne on tehty tai tehdään? [Voit valita useita vaihtoehtoja] 2025 vs 2023</vt:lpstr>
      <vt:lpstr>Mikä on yrityksessänne tärkein syy ilmastotoimille? [Valitse 1-3 tärkeintä syytä] </vt:lpstr>
      <vt:lpstr>Mikä on yrityksessänne tärkein syy ilmastotoimille? [Valitse 1-3 tärkeintä syytä] 2025 vs 2023</vt:lpstr>
      <vt:lpstr>Jos ilmastotoimia ei ole tehty tai ne ovat jääneet vähäisiksi, miksi näin? [Valitse 1-3 tärkeintä syytä] </vt:lpstr>
      <vt:lpstr>Jos ilmastotoimia ei ole tehty tai ne ovat jääneet vähäisiksi, miksi näin? [Valitse 1-3 tärkeintä syytä] 2025 vs 2023</vt:lpstr>
      <vt:lpstr>Osallistuuko yrityksenne julkisiin hankintoihin?</vt:lpstr>
      <vt:lpstr>Osallistuuko yrityksenne julkisiin hankintoihin? 2025 vs 2023</vt:lpstr>
      <vt:lpstr>Edellytetäänkö julkisten hankintojen kilpailutuksissa ilmastotoimia? </vt:lpstr>
      <vt:lpstr>Edellytetäänkö julkisten hankintojen kilpailutuksissa ilmastotoimia? 2025 vs 2023</vt:lpstr>
      <vt:lpstr>Väittämä: Yrityksemme ilmastotoimet ovat taloudellisesti kannattavia.  </vt:lpstr>
      <vt:lpstr>Väittämä: Yrityksemme ilmastotoimet ovat taloudellisesti kannattavia.  2025 vs 2023</vt:lpstr>
      <vt:lpstr>Väittämä: Ilmastotoimet ovat yrityksellemme....  </vt:lpstr>
      <vt:lpstr>Väittämä: Ilmastotoimet ovat yrityksellemme....  2025 vs 2023</vt:lpstr>
      <vt:lpstr>Kuinka ajankohtaisena aiheena koet luonnon monimuotoisuuden (sisältäen riippuvaisuuden luonnosta, luonnon monimotoisuuden edistämisen ja luontokadon torjumisen) oman yrityksesi kannalta?</vt:lpstr>
      <vt:lpstr>Vaikuttaako Yhdysvaltain uuden presidentin politiikka yrityksenne ilmastotoimiin? </vt:lpstr>
      <vt:lpstr>Vaikuttaako EU:n kestävyyssääntelyn ehdotettu keventäminen yrityksenne ilmastotoimiin? </vt:lpstr>
      <vt:lpstr>Taustakysymykset</vt:lpstr>
      <vt:lpstr>Minkä kauppakamarin jäsen yrityksenne on?</vt:lpstr>
      <vt:lpstr>Yrityksen henkilöstömäärä</vt:lpstr>
      <vt:lpstr>Yrityksenne toimiala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Jutila</dc:creator>
  <cp:keywords>Keskuskauppakamari</cp:keywords>
  <cp:lastModifiedBy>Pauliina Pulkkinen</cp:lastModifiedBy>
  <cp:revision>1</cp:revision>
  <dcterms:created xsi:type="dcterms:W3CDTF">2025-04-24T12:38:19Z</dcterms:created>
  <dcterms:modified xsi:type="dcterms:W3CDTF">2025-04-28T06:11:55Z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13737600</vt:r8>
  </property>
  <property fmtid="{D5CDD505-2E9C-101B-9397-08002B2CF9AE}" pid="4" name="MediaServiceImageTags">
    <vt:lpwstr/>
  </property>
</Properties>
</file>