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theme/themeOverride4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  <p:sldMasterId id="2147483834" r:id="rId9"/>
  </p:sldMasterIdLst>
  <p:notesMasterIdLst>
    <p:notesMasterId r:id="rId29"/>
  </p:notesMasterIdLst>
  <p:handoutMasterIdLst>
    <p:handoutMasterId r:id="rId30"/>
  </p:handoutMasterIdLst>
  <p:sldIdLst>
    <p:sldId id="28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706" r:id="rId24"/>
    <p:sldId id="643" r:id="rId25"/>
    <p:sldId id="705" r:id="rId26"/>
    <p:sldId id="704" r:id="rId27"/>
    <p:sldId id="642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A8585B-EA84-4757-B4EB-703C8195E1CF}" v="1" dt="2025-05-22T08:12:51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4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https://kauppakamari-my.sharepoint.com/personal/jukka_appelqvist_chamber_fi/Documents/K3%20KATSAUS/Kysely/Toukokuu%202025/Tulokset/Talouskyselytoukokuu2025-kaikki.xlsx" TargetMode="External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https://kauppakamari-my.sharepoint.com/personal/jukka_appelqvist_chamber_fi/Documents/K3%20KATSAUS/Kysely/Toukokuu%202025/Tulokset/TOL/Talouskysely%20toukokuu%202025%20-%20toimialanmukaan.xlsx" TargetMode="External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https://kauppakamari-my.sharepoint.com/personal/jukka_appelqvist_chamber_fi/Documents/K3%20KATSAUS/Kysely/Toukokuu%202025/Tulokset/KOKO/Talouskysely%20toukokuu%202025%20-%20yrityskoonmukaan.xlsx" TargetMode="External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https://kauppakamari-my.sharepoint.com/personal/jukka_appelqvist_chamber_fi/Documents/K3%20KATSAUS/Kysely/Toukokuu%202025/Tulokset/Talouskyselytoukokuu2025-kaikki.xlsx" TargetMode="External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Minkä kauppakamarin jäsen yrityksenne on?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37ED-45D1-A137-FF6A96E1FBEF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37ED-45D1-A137-FF6A96E1FBEF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37ED-45D1-A137-FF6A96E1FBEF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37ED-45D1-A137-FF6A96E1FBEF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37ED-45D1-A137-FF6A96E1FBEF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37ED-45D1-A137-FF6A96E1FBEF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37ED-45D1-A137-FF6A96E1FBEF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37ED-45D1-A137-FF6A96E1FBEF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37ED-45D1-A137-FF6A96E1FBEF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37ED-45D1-A137-FF6A96E1FBEF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37ED-45D1-A137-FF6A96E1FBEF}"/>
              </c:ext>
            </c:extLst>
          </c:dPt>
          <c:dPt>
            <c:idx val="11"/>
            <c:invertIfNegative val="0"/>
            <c:bubble3D val="0"/>
            <c:spPr>
              <a:solidFill>
                <a:srgbClr val="54A9DD"/>
              </a:solidFill>
            </c:spPr>
            <c:extLst>
              <c:ext xmlns:c16="http://schemas.microsoft.com/office/drawing/2014/chart" uri="{C3380CC4-5D6E-409C-BE32-E72D297353CC}">
                <c16:uniqueId val="{00000017-37ED-45D1-A137-FF6A96E1FBEF}"/>
              </c:ext>
            </c:extLst>
          </c:dPt>
          <c:dPt>
            <c:idx val="12"/>
            <c:invertIfNegative val="0"/>
            <c:bubble3D val="0"/>
            <c:spPr>
              <a:solidFill>
                <a:srgbClr val="6A5ACD"/>
              </a:solidFill>
            </c:spPr>
            <c:extLst>
              <c:ext xmlns:c16="http://schemas.microsoft.com/office/drawing/2014/chart" uri="{C3380CC4-5D6E-409C-BE32-E72D297353CC}">
                <c16:uniqueId val="{00000019-37ED-45D1-A137-FF6A96E1FBEF}"/>
              </c:ext>
            </c:extLst>
          </c:dPt>
          <c:dPt>
            <c:idx val="13"/>
            <c:invertIfNegative val="0"/>
            <c:bubble3D val="0"/>
            <c:spPr>
              <a:solidFill>
                <a:srgbClr val="4169E1"/>
              </a:solidFill>
            </c:spPr>
            <c:extLst>
              <c:ext xmlns:c16="http://schemas.microsoft.com/office/drawing/2014/chart" uri="{C3380CC4-5D6E-409C-BE32-E72D297353CC}">
                <c16:uniqueId val="{0000001B-37ED-45D1-A137-FF6A96E1FBEF}"/>
              </c:ext>
            </c:extLst>
          </c:dPt>
          <c:dPt>
            <c:idx val="14"/>
            <c:invertIfNegative val="0"/>
            <c:bubble3D val="0"/>
            <c:spPr>
              <a:solidFill>
                <a:srgbClr val="9370DB"/>
              </a:solidFill>
            </c:spPr>
            <c:extLst>
              <c:ext xmlns:c16="http://schemas.microsoft.com/office/drawing/2014/chart" uri="{C3380CC4-5D6E-409C-BE32-E72D297353CC}">
                <c16:uniqueId val="{0000001D-37ED-45D1-A137-FF6A96E1FBEF}"/>
              </c:ext>
            </c:extLst>
          </c:dPt>
          <c:dPt>
            <c:idx val="15"/>
            <c:invertIfNegative val="0"/>
            <c:bubble3D val="0"/>
            <c:spPr>
              <a:solidFill>
                <a:srgbClr val="BA55D3"/>
              </a:solidFill>
            </c:spPr>
            <c:extLst>
              <c:ext xmlns:c16="http://schemas.microsoft.com/office/drawing/2014/chart" uri="{C3380CC4-5D6E-409C-BE32-E72D297353CC}">
                <c16:uniqueId val="{0000001F-37ED-45D1-A137-FF6A96E1FBEF}"/>
              </c:ext>
            </c:extLst>
          </c:dPt>
          <c:dPt>
            <c:idx val="16"/>
            <c:invertIfNegative val="0"/>
            <c:bubble3D val="0"/>
            <c:spPr>
              <a:solidFill>
                <a:srgbClr val="66CDAA"/>
              </a:solidFill>
            </c:spPr>
            <c:extLst>
              <c:ext xmlns:c16="http://schemas.microsoft.com/office/drawing/2014/chart" uri="{C3380CC4-5D6E-409C-BE32-E72D297353CC}">
                <c16:uniqueId val="{00000021-37ED-45D1-A137-FF6A96E1FBEF}"/>
              </c:ext>
            </c:extLst>
          </c:dPt>
          <c:dPt>
            <c:idx val="17"/>
            <c:invertIfNegative val="0"/>
            <c:bubble3D val="0"/>
            <c:spPr>
              <a:solidFill>
                <a:srgbClr val="D8BFD8"/>
              </a:solidFill>
            </c:spPr>
            <c:extLst>
              <c:ext xmlns:c16="http://schemas.microsoft.com/office/drawing/2014/chart" uri="{C3380CC4-5D6E-409C-BE32-E72D297353CC}">
                <c16:uniqueId val="{00000023-37ED-45D1-A137-FF6A96E1FBEF}"/>
              </c:ext>
            </c:extLst>
          </c:dPt>
          <c:dPt>
            <c:idx val="18"/>
            <c:invertIfNegative val="0"/>
            <c:bubble3D val="0"/>
            <c:spPr>
              <a:solidFill>
                <a:srgbClr val="FF69B4"/>
              </a:solidFill>
            </c:spPr>
            <c:extLst>
              <c:ext xmlns:c16="http://schemas.microsoft.com/office/drawing/2014/chart" uri="{C3380CC4-5D6E-409C-BE32-E72D297353CC}">
                <c16:uniqueId val="{00000025-37ED-45D1-A137-FF6A96E1FBE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Etelä-Karjalan kauppakamari</c:v>
                </c:pt>
                <c:pt idx="1">
                  <c:v>Etelä-Pohjanmaan kauppakamari</c:v>
                </c:pt>
                <c:pt idx="2">
                  <c:v>Etelä-Savon kauppakamari</c:v>
                </c:pt>
                <c:pt idx="3">
                  <c:v>Helsingin seudun kauppakamari</c:v>
                </c:pt>
                <c:pt idx="4">
                  <c:v>Hämeen kauppakamari</c:v>
                </c:pt>
                <c:pt idx="5">
                  <c:v>Keski-Suomen kauppakamari</c:v>
                </c:pt>
                <c:pt idx="6">
                  <c:v>Kuopion alueen kauppakamari</c:v>
                </c:pt>
                <c:pt idx="7">
                  <c:v>Kymenlaakson kauppakamari</c:v>
                </c:pt>
                <c:pt idx="8">
                  <c:v>Lapin kauppakamari</c:v>
                </c:pt>
                <c:pt idx="9">
                  <c:v>Länsi-Uudenmaan kauppakamari</c:v>
                </c:pt>
                <c:pt idx="10">
                  <c:v>Oulun kauppakamari</c:v>
                </c:pt>
                <c:pt idx="11">
                  <c:v>Pohjanmaan kauppakamari</c:v>
                </c:pt>
                <c:pt idx="12">
                  <c:v>Pohjois-Karjalan kauppakamari</c:v>
                </c:pt>
                <c:pt idx="13">
                  <c:v>Rauman kauppakamari</c:v>
                </c:pt>
                <c:pt idx="14">
                  <c:v>Riihimäen-Hyvinkään kauppakamari</c:v>
                </c:pt>
                <c:pt idx="15">
                  <c:v>Satakunnan kauppakamari</c:v>
                </c:pt>
                <c:pt idx="16">
                  <c:v>Tampereen kauppakamari</c:v>
                </c:pt>
                <c:pt idx="17">
                  <c:v>Turun kauppakamari</c:v>
                </c:pt>
                <c:pt idx="18">
                  <c:v>Ålands handelskammare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2.1919879062736205E-2</c:v>
                </c:pt>
                <c:pt idx="1">
                  <c:v>3.779289493575208E-2</c:v>
                </c:pt>
                <c:pt idx="2">
                  <c:v>2.6455026455026454E-2</c:v>
                </c:pt>
                <c:pt idx="3">
                  <c:v>0.27664399092970521</c:v>
                </c:pt>
                <c:pt idx="4">
                  <c:v>6.2736205593348457E-2</c:v>
                </c:pt>
                <c:pt idx="5">
                  <c:v>5.139833711262283E-2</c:v>
                </c:pt>
                <c:pt idx="6">
                  <c:v>2.5699168556311415E-2</c:v>
                </c:pt>
                <c:pt idx="7">
                  <c:v>4.383975812547241E-2</c:v>
                </c:pt>
                <c:pt idx="8">
                  <c:v>4.383975812547241E-2</c:v>
                </c:pt>
                <c:pt idx="9">
                  <c:v>1.5117157974300832E-2</c:v>
                </c:pt>
                <c:pt idx="10">
                  <c:v>5.6689342403628121E-2</c:v>
                </c:pt>
                <c:pt idx="11">
                  <c:v>3.0234315948601664E-3</c:v>
                </c:pt>
                <c:pt idx="12">
                  <c:v>4.0060468631897203E-2</c:v>
                </c:pt>
                <c:pt idx="13">
                  <c:v>2.0408163265306121E-2</c:v>
                </c:pt>
                <c:pt idx="14">
                  <c:v>1.3605442176870748E-2</c:v>
                </c:pt>
                <c:pt idx="15">
                  <c:v>4.383975812547241E-2</c:v>
                </c:pt>
                <c:pt idx="16">
                  <c:v>0.12925170068027211</c:v>
                </c:pt>
                <c:pt idx="17">
                  <c:v>8.7679516250944819E-2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37ED-45D1-A137-FF6A96E1F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Toimipaikkanne investoinnit ovat seuraavan 12 kuukauden aikana verrattuna edelliseen 12 kuukauteen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CD3A-486E-91DA-FF23921BE6E5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CD3A-486E-91DA-FF23921BE6E5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CD3A-486E-91DA-FF23921BE6E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Suuremmat</c:v>
                </c:pt>
                <c:pt idx="1">
                  <c:v>Yhtä suuret</c:v>
                </c:pt>
                <c:pt idx="2">
                  <c:v>Pienemmät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0.18001368925393565</c:v>
                </c:pt>
                <c:pt idx="1">
                  <c:v>0.50376454483230659</c:v>
                </c:pt>
                <c:pt idx="2">
                  <c:v>0.31622176591375772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3A-486E-91DA-FF23921BE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Mikä on yleinen tunnelma toimialallanne?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830F-4C3D-B6A5-9877BF1ED6A6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830F-4C3D-B6A5-9877BF1ED6A6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830F-4C3D-B6A5-9877BF1ED6A6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830F-4C3D-B6A5-9877BF1ED6A6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830F-4C3D-B6A5-9877BF1ED6A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Erittäin optimistinen</c:v>
                </c:pt>
                <c:pt idx="1">
                  <c:v>Optimistinen</c:v>
                </c:pt>
                <c:pt idx="2">
                  <c:v>Normaali</c:v>
                </c:pt>
                <c:pt idx="3">
                  <c:v>Pessimistinen</c:v>
                </c:pt>
                <c:pt idx="4">
                  <c:v>Erittäin pessimistinen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1.6415868673050615E-2</c:v>
                </c:pt>
                <c:pt idx="1">
                  <c:v>0.18399452804377564</c:v>
                </c:pt>
                <c:pt idx="2">
                  <c:v>0.3960328317373461</c:v>
                </c:pt>
                <c:pt idx="3">
                  <c:v>0.35636114911080713</c:v>
                </c:pt>
                <c:pt idx="4">
                  <c:v>4.7195622435020519E-2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0F-4C3D-B6A5-9877BF1ED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Miten arvelette toimipaikkanne kannattavuuden kehittyvän seuraavan kuuden (6) kuukauden aikana?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33ED-4C78-99AD-5C4BBBA1781E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33ED-4C78-99AD-5C4BBBA1781E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33ED-4C78-99AD-5C4BBBA1781E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33ED-4C78-99AD-5C4BBBA1781E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33ED-4C78-99AD-5C4BBBA1781E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33ED-4C78-99AD-5C4BBBA1781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Paranee paljon</c:v>
                </c:pt>
                <c:pt idx="1">
                  <c:v>Paranee jonkin verran</c:v>
                </c:pt>
                <c:pt idx="2">
                  <c:v>Pysyy ennallaan</c:v>
                </c:pt>
                <c:pt idx="3">
                  <c:v>Heikkenee jonkin verran</c:v>
                </c:pt>
                <c:pt idx="4">
                  <c:v>Heikkenee paljon</c:v>
                </c:pt>
                <c:pt idx="5">
                  <c:v>En osaa sanoa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2.1917808219178082E-2</c:v>
                </c:pt>
                <c:pt idx="1">
                  <c:v>0.28835616438356165</c:v>
                </c:pt>
                <c:pt idx="2">
                  <c:v>0.40547945205479452</c:v>
                </c:pt>
                <c:pt idx="3">
                  <c:v>0.23904109589041095</c:v>
                </c:pt>
                <c:pt idx="4">
                  <c:v>3.7671232876712327E-2</c:v>
                </c:pt>
                <c:pt idx="5">
                  <c:v>7.534246575342466E-3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ED-4C78-99AD-5C4BBBA17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Yrityksemme toimintaa rajoittaa tällä hetkellä (voit valita useamman vaihtoehdon)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F272-4F15-BBCA-94316D8E52E8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F272-4F15-BBCA-94316D8E52E8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F272-4F15-BBCA-94316D8E52E8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F272-4F15-BBCA-94316D8E52E8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F272-4F15-BBCA-94316D8E52E8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F272-4F15-BBCA-94316D8E52E8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F272-4F15-BBCA-94316D8E5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F272-4F15-BBCA-94316D8E52E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Ammattitaitoisen työvoiman puute</c:v>
                </c:pt>
                <c:pt idx="1">
                  <c:v>Riittämätön kysyntä</c:v>
                </c:pt>
                <c:pt idx="2">
                  <c:v>Riittämätön tuotantokapasiteetti</c:v>
                </c:pt>
                <c:pt idx="3">
                  <c:v>Rahoituksen saatavuus</c:v>
                </c:pt>
                <c:pt idx="4">
                  <c:v>Raaka-aineiden/komponenttien hintojen nousu</c:v>
                </c:pt>
                <c:pt idx="5">
                  <c:v>Raaka-aineiden/komponenttien toimitusvaikeudet</c:v>
                </c:pt>
                <c:pt idx="6">
                  <c:v>Jännittynyt geopoliittinen tilanne</c:v>
                </c:pt>
                <c:pt idx="7">
                  <c:v>Ei merkittäviä rajoitteita tällä hetkellä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0.218707015130674</c:v>
                </c:pt>
                <c:pt idx="1">
                  <c:v>0.54470426409903716</c:v>
                </c:pt>
                <c:pt idx="2">
                  <c:v>3.3700137551581841E-2</c:v>
                </c:pt>
                <c:pt idx="3">
                  <c:v>0.16162310866574967</c:v>
                </c:pt>
                <c:pt idx="4">
                  <c:v>0.13961485557083905</c:v>
                </c:pt>
                <c:pt idx="5">
                  <c:v>4.4016506189821183E-2</c:v>
                </c:pt>
                <c:pt idx="6">
                  <c:v>0.31292984869325996</c:v>
                </c:pt>
                <c:pt idx="7">
                  <c:v>0.19325997248968363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272-4F15-BBCA-94316D8E5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Lokakuu 2023</c:v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Kysymys'!$M$39:$M$41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Laskee</c:v>
                </c:pt>
              </c:strCache>
            </c:strRef>
          </c:cat>
          <c:val>
            <c:numRef>
              <c:f>'[3]5 lv 6kk time series'!$G$34:$G$36</c:f>
              <c:numCache>
                <c:formatCode>General</c:formatCode>
                <c:ptCount val="3"/>
                <c:pt idx="0">
                  <c:v>0.24368825466520308</c:v>
                </c:pt>
                <c:pt idx="1">
                  <c:v>0.45609220636663006</c:v>
                </c:pt>
                <c:pt idx="2">
                  <c:v>0.30021953896816683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C-4504-8F11-C3EA394F00BA}"/>
            </c:ext>
          </c:extLst>
        </c:ser>
        <c:ser>
          <c:idx val="1"/>
          <c:order val="1"/>
          <c:tx>
            <c:v>Tammikuu 2024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Kysymys'!$M$39:$M$41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Laskee</c:v>
                </c:pt>
              </c:strCache>
            </c:strRef>
          </c:cat>
          <c:val>
            <c:numRef>
              <c:f>'[3]5 lv 6kk time series'!$E$34:$E$36</c:f>
              <c:numCache>
                <c:formatCode>General</c:formatCode>
                <c:ptCount val="3"/>
                <c:pt idx="0">
                  <c:v>0.25932953826691968</c:v>
                </c:pt>
                <c:pt idx="1">
                  <c:v>0.45034788108791901</c:v>
                </c:pt>
                <c:pt idx="2">
                  <c:v>0.29032258064516131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3C-4504-8F11-C3EA394F00BA}"/>
            </c:ext>
          </c:extLst>
        </c:ser>
        <c:ser>
          <c:idx val="2"/>
          <c:order val="2"/>
          <c:tx>
            <c:v>Toukokuu 2024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93C-4504-8F11-C3EA394F00B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93C-4504-8F11-C3EA394F00BA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Kysymys'!$M$39:$M$41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Laskee</c:v>
                </c:pt>
              </c:strCache>
            </c:strRef>
          </c:cat>
          <c:val>
            <c:numRef>
              <c:f>'[3]5 lv 6kk time series'!$C$34:$C$36</c:f>
              <c:numCache>
                <c:formatCode>General</c:formatCode>
                <c:ptCount val="3"/>
                <c:pt idx="0">
                  <c:v>0.28837953091684437</c:v>
                </c:pt>
                <c:pt idx="1">
                  <c:v>0.4642857142857143</c:v>
                </c:pt>
                <c:pt idx="2">
                  <c:v>0.24733475479744135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3C-4504-8F11-C3EA394F00BA}"/>
            </c:ext>
          </c:extLst>
        </c:ser>
        <c:ser>
          <c:idx val="3"/>
          <c:order val="3"/>
          <c:tx>
            <c:v>Lokakuu 2024</c:v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Kysymys'!$M$39:$M$41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Laskee</c:v>
                </c:pt>
              </c:strCache>
            </c:strRef>
          </c:cat>
          <c:val>
            <c:numRef>
              <c:f>'[4]5 Kysymys'!$C$34:$C$36</c:f>
              <c:numCache>
                <c:formatCode>General</c:formatCode>
                <c:ptCount val="3"/>
                <c:pt idx="0">
                  <c:v>0.29972565157750347</c:v>
                </c:pt>
                <c:pt idx="1">
                  <c:v>0.47462277091906718</c:v>
                </c:pt>
                <c:pt idx="2">
                  <c:v>0.22565157750342935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3C-4504-8F11-C3EA394F00BA}"/>
            </c:ext>
          </c:extLst>
        </c:ser>
        <c:ser>
          <c:idx val="4"/>
          <c:order val="4"/>
          <c:tx>
            <c:strRef>
              <c:f>'[Kuviot_ tammi.xlsx]LV6kk'!$C$8</c:f>
              <c:strCache>
                <c:ptCount val="1"/>
                <c:pt idx="0">
                  <c:v>Tammikuu 2025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Kysymys'!$M$39:$M$41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Laskee</c:v>
                </c:pt>
              </c:strCache>
            </c:strRef>
          </c:cat>
          <c:val>
            <c:numRef>
              <c:f>[2]LV6kk!$C$9:$C$11</c:f>
              <c:numCache>
                <c:formatCode>0.0%</c:formatCode>
                <c:ptCount val="3"/>
                <c:pt idx="0">
                  <c:v>0.31444241316270571</c:v>
                </c:pt>
                <c:pt idx="1">
                  <c:v>0.49299207800121875</c:v>
                </c:pt>
                <c:pt idx="2">
                  <c:v>0.19256550883607557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3C-4504-8F11-C3EA394F00BA}"/>
            </c:ext>
          </c:extLst>
        </c:ser>
        <c:ser>
          <c:idx val="5"/>
          <c:order val="5"/>
          <c:tx>
            <c:strRef>
              <c:f>'5 Kysymys'!$S$38</c:f>
              <c:strCache>
                <c:ptCount val="1"/>
                <c:pt idx="0">
                  <c:v>Toukokuu 2025</c:v>
                </c:pt>
              </c:strCache>
            </c:strRef>
          </c:tx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Kysymys'!$M$39:$M$41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Laskee</c:v>
                </c:pt>
              </c:strCache>
            </c:strRef>
          </c:cat>
          <c:val>
            <c:numRef>
              <c:f>'5 Kysymys'!$S$39:$S$41</c:f>
              <c:numCache>
                <c:formatCode>0.0%</c:formatCode>
                <c:ptCount val="3"/>
                <c:pt idx="0">
                  <c:v>0.34702258726899382</c:v>
                </c:pt>
                <c:pt idx="1">
                  <c:v>0.48802190280629709</c:v>
                </c:pt>
                <c:pt idx="2">
                  <c:v>0.16495550992470909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3C-4504-8F11-C3EA394F00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3623071"/>
        <c:axId val="1213634303"/>
      </c:barChart>
      <c:catAx>
        <c:axId val="121362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34303"/>
        <c:crosses val="autoZero"/>
        <c:auto val="1"/>
        <c:lblAlgn val="ctr"/>
        <c:lblOffset val="100"/>
        <c:noMultiLvlLbl val="0"/>
      </c:catAx>
      <c:valAx>
        <c:axId val="121363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2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'10 Kysymys'!$B$38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 Kysymys'!$M$34:$O$34</c:f>
              <c:strCache>
                <c:ptCount val="3"/>
                <c:pt idx="0">
                  <c:v>Kasvaa</c:v>
                </c:pt>
                <c:pt idx="1">
                  <c:v>Pysyy samana</c:v>
                </c:pt>
                <c:pt idx="2">
                  <c:v>Pienentyy</c:v>
                </c:pt>
              </c:strCache>
            </c:strRef>
          </c:cat>
          <c:val>
            <c:numRef>
              <c:f>'10 Kysymys'!$M$38:$O$38</c:f>
              <c:numCache>
                <c:formatCode>0.0\ %</c:formatCode>
                <c:ptCount val="3"/>
                <c:pt idx="0">
                  <c:v>0.30769230769230771</c:v>
                </c:pt>
                <c:pt idx="1">
                  <c:v>0.51775147928994081</c:v>
                </c:pt>
                <c:pt idx="2">
                  <c:v>0.17455621301775145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9-46F6-A2A6-9A62C3714DFA}"/>
            </c:ext>
          </c:extLst>
        </c:ser>
        <c:ser>
          <c:idx val="1"/>
          <c:order val="1"/>
          <c:tx>
            <c:strRef>
              <c:f>'10 Kysymys'!$B$35</c:f>
              <c:strCache>
                <c:ptCount val="1"/>
                <c:pt idx="0">
                  <c:v>Palvelut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 Kysymys'!$M$34:$O$34</c:f>
              <c:strCache>
                <c:ptCount val="3"/>
                <c:pt idx="0">
                  <c:v>Kasvaa</c:v>
                </c:pt>
                <c:pt idx="1">
                  <c:v>Pysyy samana</c:v>
                </c:pt>
                <c:pt idx="2">
                  <c:v>Pienentyy</c:v>
                </c:pt>
              </c:strCache>
            </c:strRef>
          </c:cat>
          <c:val>
            <c:numRef>
              <c:f>'10 Kysymys'!$M$35:$O$35</c:f>
              <c:numCache>
                <c:formatCode>0.0\ %</c:formatCode>
                <c:ptCount val="3"/>
                <c:pt idx="0">
                  <c:v>0.32783018867924524</c:v>
                </c:pt>
                <c:pt idx="1">
                  <c:v>0.50235849056603776</c:v>
                </c:pt>
                <c:pt idx="2">
                  <c:v>0.16981132075471697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9-46F6-A2A6-9A62C3714DFA}"/>
            </c:ext>
          </c:extLst>
        </c:ser>
        <c:ser>
          <c:idx val="0"/>
          <c:order val="2"/>
          <c:tx>
            <c:strRef>
              <c:f>'10 Kysymys'!$B$39</c:f>
              <c:strCache>
                <c:ptCount val="1"/>
                <c:pt idx="0">
                  <c:v>Kauppa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 Kysymys'!$M$34:$O$34</c:f>
              <c:strCache>
                <c:ptCount val="3"/>
                <c:pt idx="0">
                  <c:v>Kasvaa</c:v>
                </c:pt>
                <c:pt idx="1">
                  <c:v>Pysyy samana</c:v>
                </c:pt>
                <c:pt idx="2">
                  <c:v>Pienentyy</c:v>
                </c:pt>
              </c:strCache>
            </c:strRef>
          </c:cat>
          <c:val>
            <c:numRef>
              <c:f>'10 Kysymys'!$M$39:$O$39</c:f>
              <c:numCache>
                <c:formatCode>0.0\ %</c:formatCode>
                <c:ptCount val="3"/>
                <c:pt idx="0">
                  <c:v>0.33576642335766421</c:v>
                </c:pt>
                <c:pt idx="1">
                  <c:v>0.48905109489051096</c:v>
                </c:pt>
                <c:pt idx="2">
                  <c:v>0.17518248175182483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99-46F6-A2A6-9A62C3714DFA}"/>
            </c:ext>
          </c:extLst>
        </c:ser>
        <c:ser>
          <c:idx val="2"/>
          <c:order val="3"/>
          <c:tx>
            <c:strRef>
              <c:f>'10 Kysymys'!$B$36</c:f>
              <c:strCache>
                <c:ptCount val="1"/>
                <c:pt idx="0">
                  <c:v>Rakentaminen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D99-46F6-A2A6-9A62C3714DF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D99-46F6-A2A6-9A62C3714D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 Kysymys'!$M$34:$O$34</c:f>
              <c:strCache>
                <c:ptCount val="3"/>
                <c:pt idx="0">
                  <c:v>Kasvaa</c:v>
                </c:pt>
                <c:pt idx="1">
                  <c:v>Pysyy samana</c:v>
                </c:pt>
                <c:pt idx="2">
                  <c:v>Pienentyy</c:v>
                </c:pt>
              </c:strCache>
            </c:strRef>
          </c:cat>
          <c:val>
            <c:numRef>
              <c:f>'10 Kysymys'!$M$36:$O$36</c:f>
              <c:numCache>
                <c:formatCode>0.0\ %</c:formatCode>
                <c:ptCount val="3"/>
                <c:pt idx="0">
                  <c:v>0.32692307692307698</c:v>
                </c:pt>
                <c:pt idx="1">
                  <c:v>0.48076923076923078</c:v>
                </c:pt>
                <c:pt idx="2">
                  <c:v>0.19230769230769232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99-46F6-A2A6-9A62C3714D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3623071"/>
        <c:axId val="1213634303"/>
      </c:barChart>
      <c:catAx>
        <c:axId val="121362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34303"/>
        <c:crosses val="autoZero"/>
        <c:auto val="1"/>
        <c:lblAlgn val="ctr"/>
        <c:lblOffset val="100"/>
        <c:noMultiLvlLbl val="0"/>
      </c:catAx>
      <c:valAx>
        <c:axId val="1213634303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2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1-9</c:v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Kysymys'!$C$34:$E$34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Pienenee</c:v>
                </c:pt>
              </c:strCache>
            </c:strRef>
          </c:cat>
          <c:val>
            <c:numRef>
              <c:f>'5 Kysymys'!$C$35:$E$35</c:f>
              <c:numCache>
                <c:formatCode>0.0%</c:formatCode>
                <c:ptCount val="3"/>
                <c:pt idx="0">
                  <c:v>0.29411764705882354</c:v>
                </c:pt>
                <c:pt idx="1">
                  <c:v>0.51083591331269351</c:v>
                </c:pt>
                <c:pt idx="2">
                  <c:v>0.19504643962848298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A-4159-BAA2-B1DC4A3E641D}"/>
            </c:ext>
          </c:extLst>
        </c:ser>
        <c:ser>
          <c:idx val="1"/>
          <c:order val="1"/>
          <c:tx>
            <c:v>10-49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Kysymys'!$C$34:$E$34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Pienenee</c:v>
                </c:pt>
              </c:strCache>
            </c:strRef>
          </c:cat>
          <c:val>
            <c:numRef>
              <c:f>'5 Kysymys'!$C$36:$E$36</c:f>
              <c:numCache>
                <c:formatCode>0.0%</c:formatCode>
                <c:ptCount val="3"/>
                <c:pt idx="0">
                  <c:v>0.375</c:v>
                </c:pt>
                <c:pt idx="1">
                  <c:v>0.48728813559322037</c:v>
                </c:pt>
                <c:pt idx="2">
                  <c:v>0.13771186440677965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A-4159-BAA2-B1DC4A3E641D}"/>
            </c:ext>
          </c:extLst>
        </c:ser>
        <c:ser>
          <c:idx val="2"/>
          <c:order val="2"/>
          <c:tx>
            <c:v>50-249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F9A-4159-BAA2-B1DC4A3E64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F9A-4159-BAA2-B1DC4A3E64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Kysymys'!$C$34:$E$34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Pienenee</c:v>
                </c:pt>
              </c:strCache>
            </c:strRef>
          </c:cat>
          <c:val>
            <c:numRef>
              <c:f>'5 Kysymys'!$C$37:$E$37</c:f>
              <c:numCache>
                <c:formatCode>0.0%</c:formatCode>
                <c:ptCount val="3"/>
                <c:pt idx="0">
                  <c:v>0.3824701195219124</c:v>
                </c:pt>
                <c:pt idx="1">
                  <c:v>0.45816733067729082</c:v>
                </c:pt>
                <c:pt idx="2">
                  <c:v>0.15936254980079681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9A-4159-BAA2-B1DC4A3E641D}"/>
            </c:ext>
          </c:extLst>
        </c:ser>
        <c:ser>
          <c:idx val="3"/>
          <c:order val="3"/>
          <c:tx>
            <c:v>250 tai yli</c:v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Kysymys'!$C$34:$E$34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Pienenee</c:v>
                </c:pt>
              </c:strCache>
            </c:strRef>
          </c:cat>
          <c:val>
            <c:numRef>
              <c:f>'5 Kysymys'!$C$38:$E$38</c:f>
              <c:numCache>
                <c:formatCode>0.0%</c:formatCode>
                <c:ptCount val="3"/>
                <c:pt idx="0">
                  <c:v>0.48351648351648352</c:v>
                </c:pt>
                <c:pt idx="1">
                  <c:v>0.40659340659340665</c:v>
                </c:pt>
                <c:pt idx="2">
                  <c:v>0.1098901098901099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9A-4159-BAA2-B1DC4A3E64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3623071"/>
        <c:axId val="1213634303"/>
      </c:barChart>
      <c:catAx>
        <c:axId val="121362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34303"/>
        <c:crosses val="autoZero"/>
        <c:auto val="1"/>
        <c:lblAlgn val="ctr"/>
        <c:lblOffset val="100"/>
        <c:noMultiLvlLbl val="0"/>
      </c:catAx>
      <c:valAx>
        <c:axId val="1213634303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2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Tammikuu 2025</c:v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 Kysymys'!$H$45:$H$47</c:f>
              <c:strCache>
                <c:ptCount val="3"/>
                <c:pt idx="0">
                  <c:v>Optimistinen tai erittäin optimistinen</c:v>
                </c:pt>
                <c:pt idx="1">
                  <c:v>Normaali</c:v>
                </c:pt>
                <c:pt idx="2">
                  <c:v>Pessimistinen tai erittäin pessimistinen</c:v>
                </c:pt>
              </c:strCache>
            </c:strRef>
          </c:cat>
          <c:val>
            <c:numRef>
              <c:f>'[1]10 Kysymys'!$C$42:$C$44</c:f>
              <c:numCache>
                <c:formatCode>General</c:formatCode>
                <c:ptCount val="3"/>
                <c:pt idx="0">
                  <c:v>0.17468046256847231</c:v>
                </c:pt>
                <c:pt idx="1">
                  <c:v>0.3724893487522824</c:v>
                </c:pt>
                <c:pt idx="2">
                  <c:v>0.45283018867924529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D-40A0-B4BA-C2FD174B0A97}"/>
            </c:ext>
          </c:extLst>
        </c:ser>
        <c:ser>
          <c:idx val="1"/>
          <c:order val="1"/>
          <c:tx>
            <c:strRef>
              <c:f>'12 Kysymys'!$K$44</c:f>
              <c:strCache>
                <c:ptCount val="1"/>
                <c:pt idx="0">
                  <c:v>Toukokuu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 Kysymys'!$H$45:$H$47</c:f>
              <c:strCache>
                <c:ptCount val="3"/>
                <c:pt idx="0">
                  <c:v>Optimistinen tai erittäin optimistinen</c:v>
                </c:pt>
                <c:pt idx="1">
                  <c:v>Normaali</c:v>
                </c:pt>
                <c:pt idx="2">
                  <c:v>Pessimistinen tai erittäin pessimistinen</c:v>
                </c:pt>
              </c:strCache>
            </c:strRef>
          </c:cat>
          <c:val>
            <c:numRef>
              <c:f>'12 Kysymys'!$K$45:$K$47</c:f>
              <c:numCache>
                <c:formatCode>0.0\ %</c:formatCode>
                <c:ptCount val="3"/>
                <c:pt idx="0">
                  <c:v>0.20041039671682628</c:v>
                </c:pt>
                <c:pt idx="1">
                  <c:v>0.3960328317373461</c:v>
                </c:pt>
                <c:pt idx="2">
                  <c:v>0.40355677154582764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D-40A0-B4BA-C2FD174B0A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3623071"/>
        <c:axId val="1213634303"/>
      </c:barChart>
      <c:catAx>
        <c:axId val="121362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34303"/>
        <c:crosses val="autoZero"/>
        <c:auto val="1"/>
        <c:lblAlgn val="ctr"/>
        <c:lblOffset val="100"/>
        <c:noMultiLvlLbl val="0"/>
      </c:catAx>
      <c:valAx>
        <c:axId val="121363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2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henkilöstömäärä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E817-4B78-8160-9FEFA4E82E39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E817-4B78-8160-9FEFA4E82E39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E817-4B78-8160-9FEFA4E82E39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E817-4B78-8160-9FEFA4E82E3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1-9</c:v>
                </c:pt>
                <c:pt idx="1">
                  <c:v>10-49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0.4429254955570745</c:v>
                </c:pt>
                <c:pt idx="1">
                  <c:v>0.32262474367737526</c:v>
                </c:pt>
                <c:pt idx="2">
                  <c:v>0.17156527682843473</c:v>
                </c:pt>
                <c:pt idx="3">
                  <c:v>6.2884483937115515E-2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17-4B78-8160-9FEFA4E82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Yrityksenne toimiala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C48F-4122-A400-93CE5AA98887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C48F-4122-A400-93CE5AA98887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C48F-4122-A400-93CE5AA98887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C48F-4122-A400-93CE5AA98887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C48F-4122-A400-93CE5AA9888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0.24348422496570646</c:v>
                </c:pt>
                <c:pt idx="1">
                  <c:v>0.10768175582990398</c:v>
                </c:pt>
                <c:pt idx="2">
                  <c:v>0.12139917695473251</c:v>
                </c:pt>
                <c:pt idx="3">
                  <c:v>0.37242798353909468</c:v>
                </c:pt>
                <c:pt idx="4">
                  <c:v>0.15500685871056241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8F-4122-A400-93CE5AA98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Kuinka toimipaikkanne liikevaihto on kehittynyt kuluvan vuoden aikana verrattuna edelliseen vuoteen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4698-49B1-849C-8CECEE415835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4698-49B1-849C-8CECEE415835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4698-49B1-849C-8CECEE41583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Kasvanut</c:v>
                </c:pt>
                <c:pt idx="1">
                  <c:v>Pysynyt ennallaan</c:v>
                </c:pt>
                <c:pt idx="2">
                  <c:v>Laskenut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0.36968449931412894</c:v>
                </c:pt>
                <c:pt idx="1">
                  <c:v>0.35802469135802467</c:v>
                </c:pt>
                <c:pt idx="2">
                  <c:v>0.27229080932784638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98-49B1-849C-8CECEE415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Toimipaikkanne liikevaihto seuraavien kuuden kuukauden aikana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3B76-44E0-908C-832716044646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3B76-44E0-908C-832716044646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3B76-44E0-908C-83271604464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Pienenee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0.34702258726899382</c:v>
                </c:pt>
                <c:pt idx="1">
                  <c:v>0.48802190280629704</c:v>
                </c:pt>
                <c:pt idx="2">
                  <c:v>0.16495550992470911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76-44E0-908C-832716044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Toimipaikkanne henkilöstömäärä nyt verrattuna vuoden takaiseen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A689-43BE-93BB-26A18C8C1D5F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A689-43BE-93BB-26A18C8C1D5F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A689-43BE-93BB-26A18C8C1D5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Suurempi</c:v>
                </c:pt>
                <c:pt idx="1">
                  <c:v>Yhtä suuri</c:v>
                </c:pt>
                <c:pt idx="2">
                  <c:v>Pienempi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0.22876712328767124</c:v>
                </c:pt>
                <c:pt idx="1">
                  <c:v>0.54520547945205478</c:v>
                </c:pt>
                <c:pt idx="2">
                  <c:v>0.22602739726027396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89-43BE-93BB-26A18C8C1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Miten työntekijöidenne määrä kehittyy seuraavan kuuden (6) kuukauden aikana?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3EC9-452A-848B-F313491AB122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3EC9-452A-848B-F313491AB122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3EC9-452A-848B-F313491AB122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3EC9-452A-848B-F313491AB122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3EC9-452A-848B-F313491AB12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Kasvaa merkittävästi</c:v>
                </c:pt>
                <c:pt idx="1">
                  <c:v>Kasvaa hieman</c:v>
                </c:pt>
                <c:pt idx="2">
                  <c:v>Pysyy samana</c:v>
                </c:pt>
                <c:pt idx="3">
                  <c:v>Vähentyy hieman</c:v>
                </c:pt>
                <c:pt idx="4">
                  <c:v>Vähentyy merkittävästi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4.7912388774811769E-3</c:v>
                </c:pt>
                <c:pt idx="1">
                  <c:v>0.2375085557837098</c:v>
                </c:pt>
                <c:pt idx="2">
                  <c:v>0.61327857631759064</c:v>
                </c:pt>
                <c:pt idx="3">
                  <c:v>0.12936344969199179</c:v>
                </c:pt>
                <c:pt idx="4">
                  <c:v>1.5058179329226557E-2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C9-452A-848B-F313491AB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Toimipaikkanne tilauskanta nyt verrattuna vuoden takaiseen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193B-49E1-9B81-B61C94FB072C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193B-49E1-9B81-B61C94FB072C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193B-49E1-9B81-B61C94FB072C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193B-49E1-9B81-B61C94FB072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Suurempi</c:v>
                </c:pt>
                <c:pt idx="1">
                  <c:v>Yhtä suuri</c:v>
                </c:pt>
                <c:pt idx="2">
                  <c:v>Pienempi</c:v>
                </c:pt>
                <c:pt idx="3">
                  <c:v>Tilauskanta ei ole olennainen toimialallamme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0.24281805745554036</c:v>
                </c:pt>
                <c:pt idx="1">
                  <c:v>0.32626538987688097</c:v>
                </c:pt>
                <c:pt idx="2">
                  <c:v>0.26402188782489738</c:v>
                </c:pt>
                <c:pt idx="3">
                  <c:v>0.16689466484268126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3B-49E1-9B81-B61C94FB0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Miten tilauskantanne kehittyy seuraavien kuuden kuukauden aikana?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5A80-42E2-97BE-1A678990162E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5A80-42E2-97BE-1A678990162E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5A80-42E2-97BE-1A678990162E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5A80-42E2-97BE-1A678990162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Kasvaa</c:v>
                </c:pt>
                <c:pt idx="1">
                  <c:v>Pysyy samana</c:v>
                </c:pt>
                <c:pt idx="2">
                  <c:v>Pienentyy</c:v>
                </c:pt>
                <c:pt idx="3">
                  <c:v>Tilauskanta ei ole olennainen toimialallamme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0.26402188782489738</c:v>
                </c:pt>
                <c:pt idx="1">
                  <c:v>0.42202462380300959</c:v>
                </c:pt>
                <c:pt idx="2">
                  <c:v>0.14500683994528044</c:v>
                </c:pt>
                <c:pt idx="3">
                  <c:v>0.16894664842681259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80-42E2-97BE-1A6789901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22.5.2025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22.5.2025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38842-3A3D-405D-8EF7-0C07B6E71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4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962C9-F12E-D159-3E95-CD9BABF77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8236927-0864-451A-B212-60CDA8CA6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E6C62C1-B647-347C-43E4-01F09C68A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2F492F1-1989-0FF6-2DF9-FF8165A0E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38842-3A3D-405D-8EF7-0C07B6E71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31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8A6F4-B800-EA0D-51E2-05284D1FB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ED9AF70C-F0B6-4684-A93F-D093F5F48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0D8E1A89-AF4C-EDA1-2DC0-6711199E1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EA76D2A-8D84-B5BB-F9D0-8B12F4A9A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38842-3A3D-405D-8EF7-0C07B6E71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87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38842-3A3D-405D-8EF7-0C07B6E71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19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6.svg"/><Relationship Id="rId7" Type="http://schemas.openxmlformats.org/officeDocument/2006/relationships/image" Target="../media/image8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png"/><Relationship Id="rId11" Type="http://schemas.openxmlformats.org/officeDocument/2006/relationships/image" Target="../media/image90.svg"/><Relationship Id="rId5" Type="http://schemas.openxmlformats.org/officeDocument/2006/relationships/image" Target="../media/image87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89.sv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91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7" Type="http://schemas.openxmlformats.org/officeDocument/2006/relationships/image" Target="../media/image9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4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96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1.png"/><Relationship Id="rId11" Type="http://schemas.openxmlformats.org/officeDocument/2006/relationships/image" Target="../media/image99.svg"/><Relationship Id="rId5" Type="http://schemas.openxmlformats.org/officeDocument/2006/relationships/image" Target="../media/image95.svg"/><Relationship Id="rId10" Type="http://schemas.openxmlformats.org/officeDocument/2006/relationships/image" Target="../media/image98.png"/><Relationship Id="rId4" Type="http://schemas.openxmlformats.org/officeDocument/2006/relationships/image" Target="../media/image39.png"/><Relationship Id="rId9" Type="http://schemas.openxmlformats.org/officeDocument/2006/relationships/image" Target="../media/image97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9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22.5.2025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22.5.2025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22.5.2025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22.5.2025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22.5.2025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22.5.2025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22.5.2025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22.5.2025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22.5.2025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22.5.2025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22.5.2025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22.5.2025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22.5.2025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22.5.2025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22.5.2025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22.5.2025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22.5.2025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22.5.2025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22.5.2025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22.5.2025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11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4895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22.5.2025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2939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536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719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077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22.5.2025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627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806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343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22.5.2025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9304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22.5.2025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896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49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22.5.2025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472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22.5.2025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63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Kauppakamarin talouskysely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6.-8.5.2025</a:t>
            </a:r>
          </a:p>
          <a:p>
            <a:r>
              <a:rPr lang="fi-FI"/>
              <a:t>N=1464</a:t>
            </a:r>
          </a:p>
        </p:txBody>
      </p:sp>
    </p:spTree>
    <p:extLst>
      <p:ext uri="{BB962C8B-B14F-4D97-AF65-F5344CB8AC3E}">
        <p14:creationId xmlns:p14="http://schemas.microsoft.com/office/powerpoint/2010/main" val="908044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/>
              <a:t>Miten </a:t>
            </a:r>
            <a:r>
              <a:rPr lang="en-US" sz="3700" err="1"/>
              <a:t>tilauskantanne</a:t>
            </a:r>
            <a:r>
              <a:rPr lang="en-US" sz="3700"/>
              <a:t> </a:t>
            </a:r>
            <a:r>
              <a:rPr lang="en-US" sz="3700" err="1"/>
              <a:t>kehittyy</a:t>
            </a:r>
            <a:r>
              <a:rPr lang="en-US" sz="3700"/>
              <a:t> </a:t>
            </a:r>
            <a:r>
              <a:rPr lang="en-US" sz="3700" err="1"/>
              <a:t>seuraavien</a:t>
            </a:r>
            <a:r>
              <a:rPr lang="en-US" sz="3700"/>
              <a:t> </a:t>
            </a:r>
            <a:r>
              <a:rPr lang="en-US" sz="3700" err="1"/>
              <a:t>kuuden</a:t>
            </a:r>
            <a:r>
              <a:rPr lang="en-US" sz="3700"/>
              <a:t> </a:t>
            </a:r>
            <a:r>
              <a:rPr lang="en-US" sz="3700" err="1"/>
              <a:t>kuukauden</a:t>
            </a:r>
            <a:r>
              <a:rPr lang="en-US" sz="3700"/>
              <a:t> </a:t>
            </a:r>
            <a:r>
              <a:rPr lang="en-US" sz="3700" err="1"/>
              <a:t>aikana</a:t>
            </a:r>
            <a:r>
              <a:rPr lang="en-US" sz="3700"/>
              <a:t>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C355CE9-AE22-5ACE-990C-CADFE020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7904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err="1"/>
              <a:t>Toimipaikkanne</a:t>
            </a:r>
            <a:r>
              <a:rPr lang="en-US" sz="2800"/>
              <a:t> </a:t>
            </a:r>
            <a:r>
              <a:rPr lang="en-US" sz="2800" err="1"/>
              <a:t>investoinnit</a:t>
            </a:r>
            <a:r>
              <a:rPr lang="en-US" sz="2800"/>
              <a:t> </a:t>
            </a:r>
            <a:r>
              <a:rPr lang="en-US" sz="2800" err="1"/>
              <a:t>ovat</a:t>
            </a:r>
            <a:r>
              <a:rPr lang="en-US" sz="2800"/>
              <a:t> </a:t>
            </a:r>
            <a:r>
              <a:rPr lang="en-US" sz="2800" err="1"/>
              <a:t>seuraavan</a:t>
            </a:r>
            <a:r>
              <a:rPr lang="en-US" sz="2800"/>
              <a:t> 12 </a:t>
            </a:r>
            <a:r>
              <a:rPr lang="en-US" sz="2800" err="1"/>
              <a:t>kuukauden</a:t>
            </a:r>
            <a:r>
              <a:rPr lang="en-US" sz="2800"/>
              <a:t> </a:t>
            </a:r>
            <a:r>
              <a:rPr lang="en-US" sz="2800" err="1"/>
              <a:t>aikana</a:t>
            </a:r>
            <a:r>
              <a:rPr lang="en-US" sz="2800"/>
              <a:t> </a:t>
            </a:r>
            <a:r>
              <a:rPr lang="en-US" sz="2800" err="1"/>
              <a:t>verrattuna</a:t>
            </a:r>
            <a:r>
              <a:rPr lang="en-US" sz="2800"/>
              <a:t> </a:t>
            </a:r>
            <a:r>
              <a:rPr lang="en-US" sz="2800" err="1"/>
              <a:t>edelliseen</a:t>
            </a:r>
            <a:r>
              <a:rPr lang="en-US" sz="2800"/>
              <a:t> 12 </a:t>
            </a:r>
            <a:r>
              <a:rPr lang="en-US" sz="2800" err="1"/>
              <a:t>kuukauteen</a:t>
            </a:r>
            <a:endParaRPr lang="en-US" sz="28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AFDEF58-B0CF-B1B3-9813-0579F3CA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120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Mikä</a:t>
            </a:r>
            <a:r>
              <a:rPr lang="en-US" sz="4400"/>
              <a:t> on </a:t>
            </a:r>
            <a:r>
              <a:rPr lang="en-US" sz="4400" err="1"/>
              <a:t>yleinen</a:t>
            </a:r>
            <a:r>
              <a:rPr lang="en-US" sz="4400"/>
              <a:t> </a:t>
            </a:r>
            <a:r>
              <a:rPr lang="en-US" sz="4400" err="1"/>
              <a:t>tunnelma</a:t>
            </a:r>
            <a:r>
              <a:rPr lang="en-US" sz="4400"/>
              <a:t> </a:t>
            </a:r>
            <a:r>
              <a:rPr lang="en-US" sz="4400" err="1"/>
              <a:t>toimialallanne</a:t>
            </a:r>
            <a:r>
              <a:rPr lang="en-US" sz="4400"/>
              <a:t>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8953F2C-23F3-0D70-B280-BF20AC8A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833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Miten </a:t>
            </a:r>
            <a:r>
              <a:rPr lang="en-US" sz="2800" err="1"/>
              <a:t>arvelette</a:t>
            </a:r>
            <a:r>
              <a:rPr lang="en-US" sz="2800"/>
              <a:t> </a:t>
            </a:r>
            <a:r>
              <a:rPr lang="en-US" sz="2800" err="1"/>
              <a:t>toimipaikkanne</a:t>
            </a:r>
            <a:r>
              <a:rPr lang="en-US" sz="2800"/>
              <a:t> </a:t>
            </a:r>
            <a:r>
              <a:rPr lang="en-US" sz="2800" err="1"/>
              <a:t>kannattavuuden</a:t>
            </a:r>
            <a:r>
              <a:rPr lang="en-US" sz="2800"/>
              <a:t> </a:t>
            </a:r>
            <a:r>
              <a:rPr lang="en-US" sz="2800" err="1"/>
              <a:t>kehittyvän</a:t>
            </a:r>
            <a:r>
              <a:rPr lang="en-US" sz="2800"/>
              <a:t> </a:t>
            </a:r>
            <a:r>
              <a:rPr lang="en-US" sz="2800" err="1"/>
              <a:t>seuraavan</a:t>
            </a:r>
            <a:r>
              <a:rPr lang="en-US" sz="2800"/>
              <a:t> </a:t>
            </a:r>
            <a:r>
              <a:rPr lang="en-US" sz="2800" err="1"/>
              <a:t>kuuden</a:t>
            </a:r>
            <a:r>
              <a:rPr lang="en-US" sz="2800"/>
              <a:t> (6) </a:t>
            </a:r>
            <a:r>
              <a:rPr lang="en-US" sz="2800" err="1"/>
              <a:t>kuukauden</a:t>
            </a:r>
            <a:r>
              <a:rPr lang="en-US" sz="2800"/>
              <a:t> </a:t>
            </a:r>
            <a:r>
              <a:rPr lang="en-US" sz="2800" err="1"/>
              <a:t>aikana</a:t>
            </a:r>
            <a:r>
              <a:rPr lang="en-US" sz="2800"/>
              <a:t>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3317505-A8C0-57BC-F7DA-242D68D7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581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err="1"/>
              <a:t>Yrityksemme</a:t>
            </a:r>
            <a:r>
              <a:rPr lang="en-US" sz="3400"/>
              <a:t> </a:t>
            </a:r>
            <a:r>
              <a:rPr lang="en-US" sz="3400" err="1"/>
              <a:t>toimintaa</a:t>
            </a:r>
            <a:r>
              <a:rPr lang="en-US" sz="3400"/>
              <a:t> </a:t>
            </a:r>
            <a:r>
              <a:rPr lang="en-US" sz="3400" err="1"/>
              <a:t>rajoittaa</a:t>
            </a:r>
            <a:r>
              <a:rPr lang="en-US" sz="3400"/>
              <a:t> </a:t>
            </a:r>
            <a:r>
              <a:rPr lang="en-US" sz="3400" err="1"/>
              <a:t>tällä</a:t>
            </a:r>
            <a:r>
              <a:rPr lang="en-US" sz="3400"/>
              <a:t> </a:t>
            </a:r>
            <a:r>
              <a:rPr lang="en-US" sz="3400" err="1"/>
              <a:t>hetkellä</a:t>
            </a:r>
            <a:r>
              <a:rPr lang="en-US" sz="3400"/>
              <a:t> (</a:t>
            </a:r>
            <a:r>
              <a:rPr lang="en-US" sz="3400" err="1"/>
              <a:t>voit</a:t>
            </a:r>
            <a:r>
              <a:rPr lang="en-US" sz="3400"/>
              <a:t> </a:t>
            </a:r>
            <a:r>
              <a:rPr lang="en-US" sz="3400" err="1"/>
              <a:t>valita</a:t>
            </a:r>
            <a:r>
              <a:rPr lang="en-US" sz="3400"/>
              <a:t> </a:t>
            </a:r>
            <a:r>
              <a:rPr lang="en-US" sz="3400" err="1"/>
              <a:t>useamman</a:t>
            </a:r>
            <a:r>
              <a:rPr lang="en-US" sz="3400"/>
              <a:t> </a:t>
            </a:r>
            <a:r>
              <a:rPr lang="en-US" sz="3400" err="1"/>
              <a:t>vaihtoehdon</a:t>
            </a:r>
            <a:r>
              <a:rPr lang="en-US" sz="3400"/>
              <a:t>)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1369D25-F6C6-2B6F-B63C-CB6C36CA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325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56E6BD-8A30-CC7B-D8CC-67F5798528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Vertailu aiempiin kyselyihin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3480F7-99E8-6D18-FB55-0755EA3392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993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09D5C2-669F-4A48-A3C3-CA0331A3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22.5.2025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5B0134-7B95-4D33-8F90-C893AA46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EF7233-C6B1-417D-8CC3-175E361A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9" y="692173"/>
            <a:ext cx="9378351" cy="1007317"/>
          </a:xfrm>
        </p:spPr>
        <p:txBody>
          <a:bodyPr anchor="ctr">
            <a:normAutofit fontScale="90000"/>
          </a:bodyPr>
          <a:lstStyle/>
          <a:p>
            <a:r>
              <a:rPr lang="fi-FI" sz="3200" dirty="0"/>
              <a:t>Liikevaihto seuraavien kuuden kuukauden aikana</a:t>
            </a:r>
            <a:r>
              <a:rPr lang="fi-FI" sz="3600" dirty="0"/>
              <a:t>	</a:t>
            </a:r>
            <a:r>
              <a:rPr lang="fi-FI" sz="3200" dirty="0"/>
              <a:t>	</a:t>
            </a:r>
            <a:endParaRPr lang="fi-FI" sz="3400" dirty="0"/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D30EE856-34CA-4605-97C5-DBCD7D1FFE39}"/>
              </a:ext>
            </a:extLst>
          </p:cNvPr>
          <p:cNvGraphicFramePr>
            <a:graphicFrameLocks/>
          </p:cNvGraphicFramePr>
          <p:nvPr/>
        </p:nvGraphicFramePr>
        <p:xfrm>
          <a:off x="1975449" y="1956232"/>
          <a:ext cx="88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9618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0ABF3-174A-DD60-E187-A60AF8264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B1A1EB-1E80-B2DE-907A-4B72B2EE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22.5.2025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D14A2-6E08-3CA9-3743-4FEAFAE1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 anchor="ctr">
            <a:normAutofit/>
          </a:bodyPr>
          <a:lstStyle/>
          <a:p>
            <a:r>
              <a:rPr lang="fi-FI" sz="3200" dirty="0"/>
              <a:t>Tilauskannan kehitys seuraavan kuuden kuukauden aikana </a:t>
            </a:r>
            <a:r>
              <a:rPr lang="fi-FI" sz="2200" dirty="0"/>
              <a:t>(toimialan mukaan)</a:t>
            </a: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ECB33DD6-DC0A-4AAF-8173-AF7D8DF412EA}"/>
              </a:ext>
            </a:extLst>
          </p:cNvPr>
          <p:cNvGraphicFramePr>
            <a:graphicFrameLocks/>
          </p:cNvGraphicFramePr>
          <p:nvPr/>
        </p:nvGraphicFramePr>
        <p:xfrm>
          <a:off x="1975448" y="1953582"/>
          <a:ext cx="882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0103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1D9C0-A840-BC43-0622-3E237E2BA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00EB0C-08A6-AC45-8534-2F675BE3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22.5.2025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DA1F4D0-F018-DA5C-EECE-78E6224D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 anchor="ctr">
            <a:normAutofit/>
          </a:bodyPr>
          <a:lstStyle/>
          <a:p>
            <a:r>
              <a:rPr lang="fi-FI" sz="3200" dirty="0"/>
              <a:t>Liikevaihdon kehitys yrityskoon mukaan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751414B3-903C-4640-BB2E-CE026317658A}"/>
              </a:ext>
            </a:extLst>
          </p:cNvPr>
          <p:cNvGraphicFramePr>
            <a:graphicFrameLocks/>
          </p:cNvGraphicFramePr>
          <p:nvPr/>
        </p:nvGraphicFramePr>
        <p:xfrm>
          <a:off x="1975448" y="1930960"/>
          <a:ext cx="88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8291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09D5C2-669F-4A48-A3C3-CA0331A3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22.5.2025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EF7233-C6B1-417D-8CC3-175E361A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 anchor="ctr">
            <a:normAutofit/>
          </a:bodyPr>
          <a:lstStyle/>
          <a:p>
            <a:r>
              <a:rPr lang="fi-FI" sz="3200" dirty="0"/>
              <a:t>Mikä on tunnelma toimialallanne?</a:t>
            </a:r>
            <a:endParaRPr lang="fi-FI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B6FF5460-625B-4789-9B3D-DEDF0DE9254A}"/>
              </a:ext>
            </a:extLst>
          </p:cNvPr>
          <p:cNvGraphicFramePr>
            <a:graphicFrameLocks/>
          </p:cNvGraphicFramePr>
          <p:nvPr/>
        </p:nvGraphicFramePr>
        <p:xfrm>
          <a:off x="1795750" y="1917405"/>
          <a:ext cx="88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504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Minkä </a:t>
            </a:r>
            <a:r>
              <a:rPr lang="en-US" sz="4400" err="1"/>
              <a:t>kauppakamarin</a:t>
            </a:r>
            <a:r>
              <a:rPr lang="en-US" sz="4400"/>
              <a:t> </a:t>
            </a:r>
            <a:r>
              <a:rPr lang="en-US" sz="4400" err="1"/>
              <a:t>jäsen</a:t>
            </a:r>
            <a:r>
              <a:rPr lang="en-US" sz="4400"/>
              <a:t> </a:t>
            </a:r>
            <a:r>
              <a:rPr lang="en-US" sz="4400" err="1"/>
              <a:t>yrityksenne</a:t>
            </a:r>
            <a:r>
              <a:rPr lang="en-US" sz="4400"/>
              <a:t> on?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A8EAFEF-C363-0D08-5452-8C11E5F4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022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Yrityksen</a:t>
            </a:r>
            <a:r>
              <a:rPr lang="en-US" sz="4400"/>
              <a:t> </a:t>
            </a:r>
            <a:r>
              <a:rPr lang="en-US" sz="4400" err="1"/>
              <a:t>henkilöstömäärä</a:t>
            </a:r>
            <a:endParaRPr lang="en-US" sz="4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C1CAD83-7F8A-C1E9-FB43-AA703FC3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10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Yrityksenne</a:t>
            </a:r>
            <a:r>
              <a:rPr lang="en-US" sz="4400"/>
              <a:t> </a:t>
            </a:r>
            <a:r>
              <a:rPr lang="en-US" sz="4400" err="1"/>
              <a:t>toimiala</a:t>
            </a:r>
            <a:endParaRPr lang="en-US" sz="4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F59D25C-9764-52A9-634C-3AFC378F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Kuinka </a:t>
            </a:r>
            <a:r>
              <a:rPr lang="en-US" sz="2800" err="1"/>
              <a:t>toimipaikkanne</a:t>
            </a:r>
            <a:r>
              <a:rPr lang="en-US" sz="2800"/>
              <a:t> </a:t>
            </a:r>
            <a:r>
              <a:rPr lang="en-US" sz="2800" err="1"/>
              <a:t>liikevaihto</a:t>
            </a:r>
            <a:r>
              <a:rPr lang="en-US" sz="2800"/>
              <a:t> on </a:t>
            </a:r>
            <a:r>
              <a:rPr lang="en-US" sz="2800" err="1"/>
              <a:t>kehittynyt</a:t>
            </a:r>
            <a:r>
              <a:rPr lang="en-US" sz="2800"/>
              <a:t> </a:t>
            </a:r>
            <a:r>
              <a:rPr lang="en-US" sz="2800" err="1"/>
              <a:t>kuluvan</a:t>
            </a:r>
            <a:r>
              <a:rPr lang="en-US" sz="2800"/>
              <a:t> </a:t>
            </a:r>
            <a:r>
              <a:rPr lang="en-US" sz="2800" err="1"/>
              <a:t>vuoden</a:t>
            </a:r>
            <a:r>
              <a:rPr lang="en-US" sz="2800"/>
              <a:t> </a:t>
            </a:r>
            <a:r>
              <a:rPr lang="en-US" sz="2800" err="1"/>
              <a:t>aikana</a:t>
            </a:r>
            <a:r>
              <a:rPr lang="en-US" sz="2800"/>
              <a:t> </a:t>
            </a:r>
            <a:r>
              <a:rPr lang="en-US" sz="2800" err="1"/>
              <a:t>verrattuna</a:t>
            </a:r>
            <a:r>
              <a:rPr lang="en-US" sz="2800"/>
              <a:t> </a:t>
            </a:r>
            <a:r>
              <a:rPr lang="en-US" sz="2800" err="1"/>
              <a:t>edelliseen</a:t>
            </a:r>
            <a:r>
              <a:rPr lang="en-US" sz="2800"/>
              <a:t> </a:t>
            </a:r>
            <a:r>
              <a:rPr lang="en-US" sz="2800" err="1"/>
              <a:t>vuoteen</a:t>
            </a:r>
            <a:endParaRPr lang="en-US" sz="28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4D56D7E-2359-64C6-8354-2DBCD405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37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err="1"/>
              <a:t>Toimipaikkanne</a:t>
            </a:r>
            <a:r>
              <a:rPr lang="en-US" sz="3700"/>
              <a:t> </a:t>
            </a:r>
            <a:r>
              <a:rPr lang="en-US" sz="3700" err="1"/>
              <a:t>liikevaihto</a:t>
            </a:r>
            <a:r>
              <a:rPr lang="en-US" sz="3700"/>
              <a:t> </a:t>
            </a:r>
            <a:r>
              <a:rPr lang="en-US" sz="3700" err="1"/>
              <a:t>seuraavien</a:t>
            </a:r>
            <a:r>
              <a:rPr lang="en-US" sz="3700"/>
              <a:t> </a:t>
            </a:r>
            <a:r>
              <a:rPr lang="en-US" sz="3700" err="1"/>
              <a:t>kuuden</a:t>
            </a:r>
            <a:r>
              <a:rPr lang="en-US" sz="3700"/>
              <a:t> </a:t>
            </a:r>
            <a:r>
              <a:rPr lang="en-US" sz="3700" err="1"/>
              <a:t>kuukauden</a:t>
            </a:r>
            <a:r>
              <a:rPr lang="en-US" sz="3700"/>
              <a:t> </a:t>
            </a:r>
            <a:r>
              <a:rPr lang="en-US" sz="3700" err="1"/>
              <a:t>aikana</a:t>
            </a:r>
            <a:endParaRPr lang="en-US" sz="37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7520317-1A49-CD46-5D14-EECC1DE3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650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100" err="1"/>
              <a:t>Toimipaikkanne</a:t>
            </a:r>
            <a:r>
              <a:rPr lang="en-US" sz="4100"/>
              <a:t> </a:t>
            </a:r>
            <a:r>
              <a:rPr lang="en-US" sz="4100" err="1"/>
              <a:t>henkilöstömäärä</a:t>
            </a:r>
            <a:r>
              <a:rPr lang="en-US" sz="4100"/>
              <a:t> </a:t>
            </a:r>
            <a:r>
              <a:rPr lang="en-US" sz="4100" err="1"/>
              <a:t>nyt</a:t>
            </a:r>
            <a:r>
              <a:rPr lang="en-US" sz="4100"/>
              <a:t> </a:t>
            </a:r>
            <a:r>
              <a:rPr lang="en-US" sz="4100" err="1"/>
              <a:t>verrattuna</a:t>
            </a:r>
            <a:r>
              <a:rPr lang="en-US" sz="4100"/>
              <a:t> </a:t>
            </a:r>
            <a:r>
              <a:rPr lang="en-US" sz="4100" err="1"/>
              <a:t>vuoden</a:t>
            </a:r>
            <a:r>
              <a:rPr lang="en-US" sz="4100"/>
              <a:t> </a:t>
            </a:r>
            <a:r>
              <a:rPr lang="en-US" sz="4100" err="1"/>
              <a:t>takaiseen</a:t>
            </a:r>
            <a:endParaRPr lang="en-US" sz="410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5401484-CD5D-1135-1F25-ED427327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266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/>
              <a:t>Miten </a:t>
            </a:r>
            <a:r>
              <a:rPr lang="en-US" sz="3400" err="1"/>
              <a:t>työntekijöidenne</a:t>
            </a:r>
            <a:r>
              <a:rPr lang="en-US" sz="3400"/>
              <a:t> </a:t>
            </a:r>
            <a:r>
              <a:rPr lang="en-US" sz="3400" err="1"/>
              <a:t>määrä</a:t>
            </a:r>
            <a:r>
              <a:rPr lang="en-US" sz="3400"/>
              <a:t> </a:t>
            </a:r>
            <a:r>
              <a:rPr lang="en-US" sz="3400" err="1"/>
              <a:t>kehittyy</a:t>
            </a:r>
            <a:r>
              <a:rPr lang="en-US" sz="3400"/>
              <a:t> </a:t>
            </a:r>
            <a:r>
              <a:rPr lang="en-US" sz="3400" err="1"/>
              <a:t>seuraavan</a:t>
            </a:r>
            <a:r>
              <a:rPr lang="en-US" sz="3400"/>
              <a:t> </a:t>
            </a:r>
            <a:r>
              <a:rPr lang="en-US" sz="3400" err="1"/>
              <a:t>kuuden</a:t>
            </a:r>
            <a:r>
              <a:rPr lang="en-US" sz="3400"/>
              <a:t> (6) </a:t>
            </a:r>
            <a:r>
              <a:rPr lang="en-US" sz="3400" err="1"/>
              <a:t>kuukauden</a:t>
            </a:r>
            <a:r>
              <a:rPr lang="en-US" sz="3400"/>
              <a:t> </a:t>
            </a:r>
            <a:r>
              <a:rPr lang="en-US" sz="3400" err="1"/>
              <a:t>aikana</a:t>
            </a:r>
            <a:r>
              <a:rPr lang="en-US" sz="3400"/>
              <a:t>?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E59610E-9D3F-A901-D8CA-92A83735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93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Toimipaikkanne</a:t>
            </a:r>
            <a:r>
              <a:rPr lang="en-US" sz="4400"/>
              <a:t> </a:t>
            </a:r>
            <a:r>
              <a:rPr lang="en-US" sz="4400" err="1"/>
              <a:t>tilauskanta</a:t>
            </a:r>
            <a:r>
              <a:rPr lang="en-US" sz="4400"/>
              <a:t> </a:t>
            </a:r>
            <a:r>
              <a:rPr lang="en-US" sz="4400" err="1"/>
              <a:t>nyt</a:t>
            </a:r>
            <a:r>
              <a:rPr lang="en-US" sz="4400"/>
              <a:t> </a:t>
            </a:r>
            <a:r>
              <a:rPr lang="en-US" sz="4400" err="1"/>
              <a:t>verrattuna</a:t>
            </a:r>
            <a:r>
              <a:rPr lang="en-US" sz="4400"/>
              <a:t> </a:t>
            </a:r>
            <a:r>
              <a:rPr lang="en-US" sz="4400" err="1"/>
              <a:t>vuoden</a:t>
            </a:r>
            <a:r>
              <a:rPr lang="en-US" sz="4400"/>
              <a:t> </a:t>
            </a:r>
            <a:r>
              <a:rPr lang="en-US" sz="4400" err="1"/>
              <a:t>takaiseen</a:t>
            </a:r>
            <a:endParaRPr lang="en-US" sz="4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56F8F68-3C53-5E71-0497-5EC30A4B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9117509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1_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69B7AD35-3819-4013-984A-C74368F1E408}" vid="{834573D9-77A4-4DFE-8E23-0B33D05504AB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3FE7E92710FC408437C1063940697A" ma:contentTypeVersion="6" ma:contentTypeDescription="Luo uusi asiakirja." ma:contentTypeScope="" ma:versionID="688438e4944593a5ff9173ed7568bf21">
  <xsd:schema xmlns:xsd="http://www.w3.org/2001/XMLSchema" xmlns:xs="http://www.w3.org/2001/XMLSchema" xmlns:p="http://schemas.microsoft.com/office/2006/metadata/properties" xmlns:ns2="8c16c046-c1df-4d3c-8be1-1798b3f62354" xmlns:ns3="fab163d4-7ac6-4f2d-88ad-88ed442d7931" targetNamespace="http://schemas.microsoft.com/office/2006/metadata/properties" ma:root="true" ma:fieldsID="dc9389f1730589c32f168714de1a331a" ns2:_="" ns3:_="">
    <xsd:import namespace="8c16c046-c1df-4d3c-8be1-1798b3f62354"/>
    <xsd:import namespace="fab163d4-7ac6-4f2d-88ad-88ed442d79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6c046-c1df-4d3c-8be1-1798b3f623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63d4-7ac6-4f2d-88ad-88ed442d7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9FBEFC-B6B1-4712-B61F-F4A658B5E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16c046-c1df-4d3c-8be1-1798b3f62354"/>
    <ds:schemaRef ds:uri="fab163d4-7ac6-4f2d-88ad-88ed442d7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C4863D-7277-4CF5-987F-3F15F8DB6B9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3</TotalTime>
  <Words>172</Words>
  <Application>Microsoft Office PowerPoint</Application>
  <PresentationFormat>Laajakuva</PresentationFormat>
  <Paragraphs>56</Paragraphs>
  <Slides>19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6</vt:i4>
      </vt:variant>
      <vt:variant>
        <vt:lpstr>Dian otsikot</vt:lpstr>
      </vt:variant>
      <vt:variant>
        <vt:i4>19</vt:i4>
      </vt:variant>
    </vt:vector>
  </HeadingPairs>
  <TitlesOfParts>
    <vt:vector size="25" baseType="lpstr">
      <vt:lpstr>Keskuskauppakamarin pohja</vt:lpstr>
      <vt:lpstr>Beige</vt:lpstr>
      <vt:lpstr>Sininen</vt:lpstr>
      <vt:lpstr>Pinkki</vt:lpstr>
      <vt:lpstr>Lime</vt:lpstr>
      <vt:lpstr>1_Keskuskauppakamarin pohja</vt:lpstr>
      <vt:lpstr>Kauppakamarin talouskysely</vt:lpstr>
      <vt:lpstr>Minkä kauppakamarin jäsen yrityksenne on?</vt:lpstr>
      <vt:lpstr>Yrityksen henkilöstömäärä</vt:lpstr>
      <vt:lpstr>Yrityksenne toimiala</vt:lpstr>
      <vt:lpstr>Kuinka toimipaikkanne liikevaihto on kehittynyt kuluvan vuoden aikana verrattuna edelliseen vuoteen</vt:lpstr>
      <vt:lpstr>Toimipaikkanne liikevaihto seuraavien kuuden kuukauden aikana</vt:lpstr>
      <vt:lpstr>Toimipaikkanne henkilöstömäärä nyt verrattuna vuoden takaiseen</vt:lpstr>
      <vt:lpstr>Miten työntekijöidenne määrä kehittyy seuraavan kuuden (6) kuukauden aikana? </vt:lpstr>
      <vt:lpstr>Toimipaikkanne tilauskanta nyt verrattuna vuoden takaiseen</vt:lpstr>
      <vt:lpstr>Miten tilauskantanne kehittyy seuraavien kuuden kuukauden aikana?</vt:lpstr>
      <vt:lpstr>Toimipaikkanne investoinnit ovat seuraavan 12 kuukauden aikana verrattuna edelliseen 12 kuukauteen</vt:lpstr>
      <vt:lpstr>Mikä on yleinen tunnelma toimialallanne?</vt:lpstr>
      <vt:lpstr>Miten arvelette toimipaikkanne kannattavuuden kehittyvän seuraavan kuuden (6) kuukauden aikana?</vt:lpstr>
      <vt:lpstr>Yrityksemme toimintaa rajoittaa tällä hetkellä (voit valita useamman vaihtoehdon)</vt:lpstr>
      <vt:lpstr>Vertailu aiempiin kyselyihin</vt:lpstr>
      <vt:lpstr>Liikevaihto seuraavien kuuden kuukauden aikana  </vt:lpstr>
      <vt:lpstr>Tilauskannan kehitys seuraavan kuuden kuukauden aikana (toimialan mukaan)</vt:lpstr>
      <vt:lpstr>Liikevaihdon kehitys yrityskoon mukaan</vt:lpstr>
      <vt:lpstr>Mikä on tunnelma toimialallanne?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Pauliina Pulkkinen</dc:creator>
  <cp:keywords>Keskuskauppakamari</cp:keywords>
  <cp:lastModifiedBy>Pauliina Pulkkinen</cp:lastModifiedBy>
  <cp:revision>4</cp:revision>
  <dcterms:created xsi:type="dcterms:W3CDTF">2025-05-16T11:23:12Z</dcterms:created>
  <dcterms:modified xsi:type="dcterms:W3CDTF">2025-05-22T13:13:43Z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0x010100943FE7E92710FC408437C1063940697A</vt:lpwstr>
  </property>
  <property fmtid="{D5CDD505-2E9C-101B-9397-08002B2CF9AE}" pid="3" name="Order">
    <vt:r8>13737600</vt:r8>
  </property>
</Properties>
</file>